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261" r:id="rId3"/>
    <p:sldId id="274" r:id="rId4"/>
    <p:sldId id="519" r:id="rId5"/>
    <p:sldId id="527" r:id="rId6"/>
    <p:sldId id="438" r:id="rId7"/>
    <p:sldId id="528" r:id="rId8"/>
    <p:sldId id="526" r:id="rId9"/>
    <p:sldId id="522" r:id="rId10"/>
    <p:sldId id="484" r:id="rId11"/>
    <p:sldId id="485" r:id="rId12"/>
    <p:sldId id="523" r:id="rId13"/>
    <p:sldId id="524" r:id="rId14"/>
    <p:sldId id="525" r:id="rId15"/>
    <p:sldId id="401" r:id="rId16"/>
  </p:sldIdLst>
  <p:sldSz cx="12192000" cy="6858000"/>
  <p:notesSz cx="6858000" cy="9144000"/>
  <p:embeddedFontLst>
    <p:embeddedFont>
      <p:font typeface="Century Gothic" panose="020B0502020202020204"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7" roundtripDataSignature="AMtx7mhnBSCWmC3yMsGhhxvf2T7hif7xm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1EE2259-4C15-213C-B184-3B5472318134}" name="Morgan Keilholz" initials="MK" userId="S::mgalle@ocvjc.org::49daf280-e8fc-403b-a165-fb33ed381703" providerId="AD"/>
  <p188:author id="{5E098298-A2E5-140F-AF97-BDE670D94CD1}" name="Cierra Davis" initials="" userId="S::cdavis@ocvjc.org::3c65ffec-7653-4061-a330-ddfb0b2df3b4"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48"/>
    <p:restoredTop sz="95645"/>
  </p:normalViewPr>
  <p:slideViewPr>
    <p:cSldViewPr snapToGrid="0">
      <p:cViewPr varScale="1">
        <p:scale>
          <a:sx n="109" d="100"/>
          <a:sy n="109" d="100"/>
        </p:scale>
        <p:origin x="216" y="5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0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1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0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2.fntdata"/><Relationship Id="rId21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07" Type="http://customschemas.google.com/relationships/presentationmetadata" Target="metadata"/><Relationship Id="rId21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7" name="Google Shape;12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5"/>
        <p:cNvGrpSpPr/>
        <p:nvPr/>
      </p:nvGrpSpPr>
      <p:grpSpPr>
        <a:xfrm>
          <a:off x="0" y="0"/>
          <a:ext cx="0" cy="0"/>
          <a:chOff x="0" y="0"/>
          <a:chExt cx="0" cy="0"/>
        </a:xfrm>
      </p:grpSpPr>
      <p:sp>
        <p:nvSpPr>
          <p:cNvPr id="996" name="Google Shape;996;p6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97" name="Google Shape;997;p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734726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a:extLst>
            <a:ext uri="{FF2B5EF4-FFF2-40B4-BE49-F238E27FC236}">
              <a16:creationId xmlns:a16="http://schemas.microsoft.com/office/drawing/2014/main" id="{4263CC9B-6F19-7021-CDDE-ED7D07F46854}"/>
            </a:ext>
          </a:extLst>
        </p:cNvPr>
        <p:cNvGrpSpPr/>
        <p:nvPr/>
      </p:nvGrpSpPr>
      <p:grpSpPr>
        <a:xfrm>
          <a:off x="0" y="0"/>
          <a:ext cx="0" cy="0"/>
          <a:chOff x="0" y="0"/>
          <a:chExt cx="0" cy="0"/>
        </a:xfrm>
      </p:grpSpPr>
      <p:sp>
        <p:nvSpPr>
          <p:cNvPr id="395" name="Google Shape;395;p19:notes">
            <a:extLst>
              <a:ext uri="{FF2B5EF4-FFF2-40B4-BE49-F238E27FC236}">
                <a16:creationId xmlns:a16="http://schemas.microsoft.com/office/drawing/2014/main" id="{F6E6044B-CA3E-6DDA-9C22-95430AF9B95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396" name="Google Shape;396;p19:notes">
            <a:extLst>
              <a:ext uri="{FF2B5EF4-FFF2-40B4-BE49-F238E27FC236}">
                <a16:creationId xmlns:a16="http://schemas.microsoft.com/office/drawing/2014/main" id="{769C1336-B9C9-C9E0-2712-0F1FB8B97CA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244714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a:extLst>
            <a:ext uri="{FF2B5EF4-FFF2-40B4-BE49-F238E27FC236}">
              <a16:creationId xmlns:a16="http://schemas.microsoft.com/office/drawing/2014/main" id="{8D298423-F958-6F3B-EC8B-706848EF39AA}"/>
            </a:ext>
          </a:extLst>
        </p:cNvPr>
        <p:cNvGrpSpPr/>
        <p:nvPr/>
      </p:nvGrpSpPr>
      <p:grpSpPr>
        <a:xfrm>
          <a:off x="0" y="0"/>
          <a:ext cx="0" cy="0"/>
          <a:chOff x="0" y="0"/>
          <a:chExt cx="0" cy="0"/>
        </a:xfrm>
      </p:grpSpPr>
      <p:sp>
        <p:nvSpPr>
          <p:cNvPr id="395" name="Google Shape;395;p19:notes">
            <a:extLst>
              <a:ext uri="{FF2B5EF4-FFF2-40B4-BE49-F238E27FC236}">
                <a16:creationId xmlns:a16="http://schemas.microsoft.com/office/drawing/2014/main" id="{0077201B-4169-5120-BADF-4EDAD3070C75}"/>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396" name="Google Shape;396;p19:notes">
            <a:extLst>
              <a:ext uri="{FF2B5EF4-FFF2-40B4-BE49-F238E27FC236}">
                <a16:creationId xmlns:a16="http://schemas.microsoft.com/office/drawing/2014/main" id="{BFA5E9B2-7E31-8B12-BE55-AB447265F83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825692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7"/>
        <p:cNvGrpSpPr/>
        <p:nvPr/>
      </p:nvGrpSpPr>
      <p:grpSpPr>
        <a:xfrm>
          <a:off x="0" y="0"/>
          <a:ext cx="0" cy="0"/>
          <a:chOff x="0" y="0"/>
          <a:chExt cx="0" cy="0"/>
        </a:xfrm>
      </p:grpSpPr>
      <p:sp>
        <p:nvSpPr>
          <p:cNvPr id="2138" name="Google Shape;2138;p1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139" name="Google Shape;2139;p1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95" name="Google Shape;195;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396" name="Google Shape;396;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8174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a:extLst>
            <a:ext uri="{FF2B5EF4-FFF2-40B4-BE49-F238E27FC236}">
              <a16:creationId xmlns:a16="http://schemas.microsoft.com/office/drawing/2014/main" id="{492EEC92-6A70-9884-2187-FE40EF50C3EA}"/>
            </a:ext>
          </a:extLst>
        </p:cNvPr>
        <p:cNvGrpSpPr/>
        <p:nvPr/>
      </p:nvGrpSpPr>
      <p:grpSpPr>
        <a:xfrm>
          <a:off x="0" y="0"/>
          <a:ext cx="0" cy="0"/>
          <a:chOff x="0" y="0"/>
          <a:chExt cx="0" cy="0"/>
        </a:xfrm>
      </p:grpSpPr>
      <p:sp>
        <p:nvSpPr>
          <p:cNvPr id="395" name="Google Shape;395;p19:notes">
            <a:extLst>
              <a:ext uri="{FF2B5EF4-FFF2-40B4-BE49-F238E27FC236}">
                <a16:creationId xmlns:a16="http://schemas.microsoft.com/office/drawing/2014/main" id="{C2A4A983-79F6-C997-5998-C7AB8CE8AFE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396" name="Google Shape;396;p19:notes">
            <a:extLst>
              <a:ext uri="{FF2B5EF4-FFF2-40B4-BE49-F238E27FC236}">
                <a16:creationId xmlns:a16="http://schemas.microsoft.com/office/drawing/2014/main" id="{59A3694C-83AE-549B-3906-3F2B0D64B4D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06170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a:extLst>
            <a:ext uri="{FF2B5EF4-FFF2-40B4-BE49-F238E27FC236}">
              <a16:creationId xmlns:a16="http://schemas.microsoft.com/office/drawing/2014/main" id="{1A7BE8F2-D285-B61B-1C4B-ACD4F490A362}"/>
            </a:ext>
          </a:extLst>
        </p:cNvPr>
        <p:cNvGrpSpPr/>
        <p:nvPr/>
      </p:nvGrpSpPr>
      <p:grpSpPr>
        <a:xfrm>
          <a:off x="0" y="0"/>
          <a:ext cx="0" cy="0"/>
          <a:chOff x="0" y="0"/>
          <a:chExt cx="0" cy="0"/>
        </a:xfrm>
      </p:grpSpPr>
      <p:sp>
        <p:nvSpPr>
          <p:cNvPr id="395" name="Google Shape;395;p19:notes">
            <a:extLst>
              <a:ext uri="{FF2B5EF4-FFF2-40B4-BE49-F238E27FC236}">
                <a16:creationId xmlns:a16="http://schemas.microsoft.com/office/drawing/2014/main" id="{C500473E-8BF1-1AE4-0682-EC28492A5950}"/>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396" name="Google Shape;396;p19:notes">
            <a:extLst>
              <a:ext uri="{FF2B5EF4-FFF2-40B4-BE49-F238E27FC236}">
                <a16:creationId xmlns:a16="http://schemas.microsoft.com/office/drawing/2014/main" id="{2F029D7B-630F-8876-4A5F-0D153A47E4C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61058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5"/>
        <p:cNvGrpSpPr/>
        <p:nvPr/>
      </p:nvGrpSpPr>
      <p:grpSpPr>
        <a:xfrm>
          <a:off x="0" y="0"/>
          <a:ext cx="0" cy="0"/>
          <a:chOff x="0" y="0"/>
          <a:chExt cx="0" cy="0"/>
        </a:xfrm>
      </p:grpSpPr>
      <p:sp>
        <p:nvSpPr>
          <p:cNvPr id="996" name="Google Shape;996;p6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97" name="Google Shape;997;p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07039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5">
          <a:extLst>
            <a:ext uri="{FF2B5EF4-FFF2-40B4-BE49-F238E27FC236}">
              <a16:creationId xmlns:a16="http://schemas.microsoft.com/office/drawing/2014/main" id="{59A51782-14A1-E79A-F752-2571AC851650}"/>
            </a:ext>
          </a:extLst>
        </p:cNvPr>
        <p:cNvGrpSpPr/>
        <p:nvPr/>
      </p:nvGrpSpPr>
      <p:grpSpPr>
        <a:xfrm>
          <a:off x="0" y="0"/>
          <a:ext cx="0" cy="0"/>
          <a:chOff x="0" y="0"/>
          <a:chExt cx="0" cy="0"/>
        </a:xfrm>
      </p:grpSpPr>
      <p:sp>
        <p:nvSpPr>
          <p:cNvPr id="996" name="Google Shape;996;p62:notes">
            <a:extLst>
              <a:ext uri="{FF2B5EF4-FFF2-40B4-BE49-F238E27FC236}">
                <a16:creationId xmlns:a16="http://schemas.microsoft.com/office/drawing/2014/main" id="{E4517551-4F1F-F442-9A3B-E527F72EDBC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97" name="Google Shape;997;p62:notes">
            <a:extLst>
              <a:ext uri="{FF2B5EF4-FFF2-40B4-BE49-F238E27FC236}">
                <a16:creationId xmlns:a16="http://schemas.microsoft.com/office/drawing/2014/main" id="{020E3F2A-B27D-551E-323E-82D0AAF51D5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92178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5">
          <a:extLst>
            <a:ext uri="{FF2B5EF4-FFF2-40B4-BE49-F238E27FC236}">
              <a16:creationId xmlns:a16="http://schemas.microsoft.com/office/drawing/2014/main" id="{A81B70BA-09F3-0D9D-F8B1-B58DAB66915A}"/>
            </a:ext>
          </a:extLst>
        </p:cNvPr>
        <p:cNvGrpSpPr/>
        <p:nvPr/>
      </p:nvGrpSpPr>
      <p:grpSpPr>
        <a:xfrm>
          <a:off x="0" y="0"/>
          <a:ext cx="0" cy="0"/>
          <a:chOff x="0" y="0"/>
          <a:chExt cx="0" cy="0"/>
        </a:xfrm>
      </p:grpSpPr>
      <p:sp>
        <p:nvSpPr>
          <p:cNvPr id="996" name="Google Shape;996;p62:notes">
            <a:extLst>
              <a:ext uri="{FF2B5EF4-FFF2-40B4-BE49-F238E27FC236}">
                <a16:creationId xmlns:a16="http://schemas.microsoft.com/office/drawing/2014/main" id="{26D7B78D-EBAD-6102-2C99-E168515A988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97" name="Google Shape;997;p62:notes">
            <a:extLst>
              <a:ext uri="{FF2B5EF4-FFF2-40B4-BE49-F238E27FC236}">
                <a16:creationId xmlns:a16="http://schemas.microsoft.com/office/drawing/2014/main" id="{95776274-E8DE-D81A-0A36-C52FD447FEA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46179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5"/>
        <p:cNvGrpSpPr/>
        <p:nvPr/>
      </p:nvGrpSpPr>
      <p:grpSpPr>
        <a:xfrm>
          <a:off x="0" y="0"/>
          <a:ext cx="0" cy="0"/>
          <a:chOff x="0" y="0"/>
          <a:chExt cx="0" cy="0"/>
        </a:xfrm>
      </p:grpSpPr>
      <p:sp>
        <p:nvSpPr>
          <p:cNvPr id="996" name="Google Shape;996;p6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97" name="Google Shape;997;p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8240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149"/>
          <p:cNvSpPr txBox="1">
            <a:spLocks noGrp="1"/>
          </p:cNvSpPr>
          <p:nvPr>
            <p:ph type="ctrTitle"/>
          </p:nvPr>
        </p:nvSpPr>
        <p:spPr>
          <a:xfrm>
            <a:off x="1128403" y="945913"/>
            <a:ext cx="8637073" cy="2618554"/>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dk1"/>
              </a:buClr>
              <a:buSzPts val="6600"/>
              <a:buFont typeface="Century Gothic"/>
              <a:buNone/>
              <a:defRPr sz="6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49"/>
          <p:cNvSpPr txBox="1">
            <a:spLocks noGrp="1"/>
          </p:cNvSpPr>
          <p:nvPr>
            <p:ph type="subTitle" idx="1"/>
          </p:nvPr>
        </p:nvSpPr>
        <p:spPr>
          <a:xfrm>
            <a:off x="1128404" y="3564467"/>
            <a:ext cx="8637072" cy="1071095"/>
          </a:xfrm>
          <a:prstGeom prst="rect">
            <a:avLst/>
          </a:prstGeom>
          <a:noFill/>
          <a:ln>
            <a:noFill/>
          </a:ln>
        </p:spPr>
        <p:txBody>
          <a:bodyPr spcFirstLastPara="1" wrap="square" lIns="91425" tIns="91425" rIns="91425" bIns="91425" anchor="t" anchorCtr="0">
            <a:normAutofit/>
          </a:bodyPr>
          <a:lstStyle>
            <a:lvl1pPr lvl="0" algn="l">
              <a:lnSpc>
                <a:spcPct val="120000"/>
              </a:lnSpc>
              <a:spcBef>
                <a:spcPts val="1000"/>
              </a:spcBef>
              <a:spcAft>
                <a:spcPts val="0"/>
              </a:spcAft>
              <a:buSzPts val="1800"/>
              <a:buNone/>
              <a:defRPr sz="1800" b="0">
                <a:solidFill>
                  <a:schemeClr val="dk1"/>
                </a:solidFill>
              </a:defRPr>
            </a:lvl1pPr>
            <a:lvl2pPr lvl="1" algn="ctr">
              <a:lnSpc>
                <a:spcPct val="120000"/>
              </a:lnSpc>
              <a:spcBef>
                <a:spcPts val="500"/>
              </a:spcBef>
              <a:spcAft>
                <a:spcPts val="0"/>
              </a:spcAft>
              <a:buSzPts val="1800"/>
              <a:buNone/>
              <a:defRPr sz="1800"/>
            </a:lvl2pPr>
            <a:lvl3pPr lvl="2" algn="ctr">
              <a:lnSpc>
                <a:spcPct val="120000"/>
              </a:lnSpc>
              <a:spcBef>
                <a:spcPts val="500"/>
              </a:spcBef>
              <a:spcAft>
                <a:spcPts val="0"/>
              </a:spcAft>
              <a:buSzPts val="1800"/>
              <a:buNone/>
              <a:defRPr sz="1800"/>
            </a:lvl3pPr>
            <a:lvl4pPr lvl="3" algn="ctr">
              <a:lnSpc>
                <a:spcPct val="120000"/>
              </a:lnSpc>
              <a:spcBef>
                <a:spcPts val="500"/>
              </a:spcBef>
              <a:spcAft>
                <a:spcPts val="0"/>
              </a:spcAft>
              <a:buSzPts val="1600"/>
              <a:buNone/>
              <a:defRPr sz="1600"/>
            </a:lvl4pPr>
            <a:lvl5pPr lvl="4" algn="ctr">
              <a:lnSpc>
                <a:spcPct val="120000"/>
              </a:lnSpc>
              <a:spcBef>
                <a:spcPts val="500"/>
              </a:spcBef>
              <a:spcAft>
                <a:spcPts val="0"/>
              </a:spcAft>
              <a:buSzPts val="1600"/>
              <a:buNone/>
              <a:defRPr sz="1600"/>
            </a:lvl5pPr>
            <a:lvl6pPr lvl="5" algn="ctr">
              <a:lnSpc>
                <a:spcPct val="120000"/>
              </a:lnSpc>
              <a:spcBef>
                <a:spcPts val="500"/>
              </a:spcBef>
              <a:spcAft>
                <a:spcPts val="0"/>
              </a:spcAft>
              <a:buSzPts val="1600"/>
              <a:buNone/>
              <a:defRPr sz="1600"/>
            </a:lvl6pPr>
            <a:lvl7pPr lvl="6" algn="ctr">
              <a:lnSpc>
                <a:spcPct val="120000"/>
              </a:lnSpc>
              <a:spcBef>
                <a:spcPts val="500"/>
              </a:spcBef>
              <a:spcAft>
                <a:spcPts val="0"/>
              </a:spcAft>
              <a:buSzPts val="1600"/>
              <a:buNone/>
              <a:defRPr sz="1600"/>
            </a:lvl7pPr>
            <a:lvl8pPr lvl="7" algn="ctr">
              <a:lnSpc>
                <a:spcPct val="120000"/>
              </a:lnSpc>
              <a:spcBef>
                <a:spcPts val="500"/>
              </a:spcBef>
              <a:spcAft>
                <a:spcPts val="0"/>
              </a:spcAft>
              <a:buSzPts val="1600"/>
              <a:buNone/>
              <a:defRPr sz="1600"/>
            </a:lvl8pPr>
            <a:lvl9pPr lvl="8" algn="ctr">
              <a:lnSpc>
                <a:spcPct val="120000"/>
              </a:lnSpc>
              <a:spcBef>
                <a:spcPts val="500"/>
              </a:spcBef>
              <a:spcAft>
                <a:spcPts val="0"/>
              </a:spcAft>
              <a:buSzPts val="1600"/>
              <a:buNone/>
              <a:defRPr sz="1600"/>
            </a:lvl9pPr>
          </a:lstStyle>
          <a:p>
            <a:endParaRPr/>
          </a:p>
        </p:txBody>
      </p:sp>
      <p:sp>
        <p:nvSpPr>
          <p:cNvPr id="17" name="Google Shape;17;p149"/>
          <p:cNvSpPr txBox="1">
            <a:spLocks noGrp="1"/>
          </p:cNvSpPr>
          <p:nvPr>
            <p:ph type="dt" idx="10"/>
          </p:nvPr>
        </p:nvSpPr>
        <p:spPr>
          <a:xfrm>
            <a:off x="7232830" y="330370"/>
            <a:ext cx="2515396"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149"/>
          <p:cNvSpPr txBox="1">
            <a:spLocks noGrp="1"/>
          </p:cNvSpPr>
          <p:nvPr>
            <p:ph type="ftr" idx="11"/>
          </p:nvPr>
        </p:nvSpPr>
        <p:spPr>
          <a:xfrm>
            <a:off x="1127124" y="329307"/>
            <a:ext cx="5943668"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1</a:t>
            </a:r>
            <a:endParaRPr/>
          </a:p>
        </p:txBody>
      </p:sp>
      <p:sp>
        <p:nvSpPr>
          <p:cNvPr id="19" name="Google Shape;19;p149"/>
          <p:cNvSpPr txBox="1">
            <a:spLocks noGrp="1"/>
          </p:cNvSpPr>
          <p:nvPr>
            <p:ph type="sldNum" idx="12"/>
          </p:nvPr>
        </p:nvSpPr>
        <p:spPr>
          <a:xfrm>
            <a:off x="9924392" y="134930"/>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pic>
        <p:nvPicPr>
          <p:cNvPr id="20" name="Google Shape;20;p149"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50"/>
          <p:cNvSpPr txBox="1">
            <a:spLocks noGrp="1"/>
          </p:cNvSpPr>
          <p:nvPr>
            <p:ph type="title"/>
          </p:nvPr>
        </p:nvSpPr>
        <p:spPr>
          <a:xfrm>
            <a:off x="1130270" y="953324"/>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50"/>
          <p:cNvSpPr txBox="1">
            <a:spLocks noGrp="1"/>
          </p:cNvSpPr>
          <p:nvPr>
            <p:ph type="body" idx="1"/>
          </p:nvPr>
        </p:nvSpPr>
        <p:spPr>
          <a:xfrm>
            <a:off x="1130270" y="2171769"/>
            <a:ext cx="9603275" cy="3294576"/>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24" name="Google Shape;24;p150"/>
          <p:cNvSpPr txBox="1">
            <a:spLocks noGrp="1"/>
          </p:cNvSpPr>
          <p:nvPr>
            <p:ph type="dt" idx="10"/>
          </p:nvPr>
        </p:nvSpPr>
        <p:spPr>
          <a:xfrm>
            <a:off x="7232830" y="330370"/>
            <a:ext cx="2515396"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50"/>
          <p:cNvSpPr txBox="1">
            <a:spLocks noGrp="1"/>
          </p:cNvSpPr>
          <p:nvPr>
            <p:ph type="ftr" idx="11"/>
          </p:nvPr>
        </p:nvSpPr>
        <p:spPr>
          <a:xfrm>
            <a:off x="1130270"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1</a:t>
            </a:r>
            <a:endParaRPr/>
          </a:p>
        </p:txBody>
      </p:sp>
      <p:sp>
        <p:nvSpPr>
          <p:cNvPr id="26" name="Google Shape;26;p150"/>
          <p:cNvSpPr txBox="1">
            <a:spLocks noGrp="1"/>
          </p:cNvSpPr>
          <p:nvPr>
            <p:ph type="sldNum" idx="12"/>
          </p:nvPr>
        </p:nvSpPr>
        <p:spPr>
          <a:xfrm>
            <a:off x="9918076" y="137408"/>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pic>
        <p:nvPicPr>
          <p:cNvPr id="27" name="Google Shape;27;p150"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1"/>
        <p:cNvGrpSpPr/>
        <p:nvPr/>
      </p:nvGrpSpPr>
      <p:grpSpPr>
        <a:xfrm>
          <a:off x="0" y="0"/>
          <a:ext cx="0" cy="0"/>
          <a:chOff x="0" y="0"/>
          <a:chExt cx="0" cy="0"/>
        </a:xfrm>
      </p:grpSpPr>
      <p:sp>
        <p:nvSpPr>
          <p:cNvPr id="42" name="Google Shape;42;p157"/>
          <p:cNvSpPr txBox="1">
            <a:spLocks noGrp="1"/>
          </p:cNvSpPr>
          <p:nvPr>
            <p:ph type="title"/>
          </p:nvPr>
        </p:nvSpPr>
        <p:spPr>
          <a:xfrm>
            <a:off x="1131052" y="958037"/>
            <a:ext cx="9605635" cy="105930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57"/>
          <p:cNvSpPr txBox="1">
            <a:spLocks noGrp="1"/>
          </p:cNvSpPr>
          <p:nvPr>
            <p:ph type="body" idx="1"/>
          </p:nvPr>
        </p:nvSpPr>
        <p:spPr>
          <a:xfrm>
            <a:off x="1129166" y="2165621"/>
            <a:ext cx="4645152" cy="3293852"/>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44" name="Google Shape;44;p157"/>
          <p:cNvSpPr txBox="1">
            <a:spLocks noGrp="1"/>
          </p:cNvSpPr>
          <p:nvPr>
            <p:ph type="body" idx="2"/>
          </p:nvPr>
        </p:nvSpPr>
        <p:spPr>
          <a:xfrm>
            <a:off x="6095606" y="2171769"/>
            <a:ext cx="4645152" cy="3287094"/>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45" name="Google Shape;45;p157"/>
          <p:cNvSpPr txBox="1">
            <a:spLocks noGrp="1"/>
          </p:cNvSpPr>
          <p:nvPr>
            <p:ph type="dt" idx="10"/>
          </p:nvPr>
        </p:nvSpPr>
        <p:spPr>
          <a:xfrm>
            <a:off x="7232830" y="330370"/>
            <a:ext cx="2515396"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57"/>
          <p:cNvSpPr txBox="1">
            <a:spLocks noGrp="1"/>
          </p:cNvSpPr>
          <p:nvPr>
            <p:ph type="ftr" idx="11"/>
          </p:nvPr>
        </p:nvSpPr>
        <p:spPr>
          <a:xfrm>
            <a:off x="1130270"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1</a:t>
            </a:r>
            <a:endParaRPr/>
          </a:p>
        </p:txBody>
      </p:sp>
      <p:sp>
        <p:nvSpPr>
          <p:cNvPr id="47" name="Google Shape;47;p157"/>
          <p:cNvSpPr txBox="1">
            <a:spLocks noGrp="1"/>
          </p:cNvSpPr>
          <p:nvPr>
            <p:ph type="sldNum" idx="12"/>
          </p:nvPr>
        </p:nvSpPr>
        <p:spPr>
          <a:xfrm>
            <a:off x="9918076" y="137408"/>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pic>
        <p:nvPicPr>
          <p:cNvPr id="48" name="Google Shape;48;p157"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158"/>
          <p:cNvSpPr txBox="1">
            <a:spLocks noGrp="1"/>
          </p:cNvSpPr>
          <p:nvPr>
            <p:ph type="title"/>
          </p:nvPr>
        </p:nvSpPr>
        <p:spPr>
          <a:xfrm>
            <a:off x="1129166" y="953336"/>
            <a:ext cx="9607661" cy="1056319"/>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58"/>
          <p:cNvSpPr txBox="1">
            <a:spLocks noGrp="1"/>
          </p:cNvSpPr>
          <p:nvPr>
            <p:ph type="body" idx="1"/>
          </p:nvPr>
        </p:nvSpPr>
        <p:spPr>
          <a:xfrm>
            <a:off x="1129166" y="2169727"/>
            <a:ext cx="4645152"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SzPts val="2800"/>
              <a:buNone/>
              <a:defRPr sz="2800" b="0" cap="none">
                <a:solidFill>
                  <a:schemeClr val="accent1"/>
                </a:solidFill>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120000"/>
              </a:lnSpc>
              <a:spcBef>
                <a:spcPts val="500"/>
              </a:spcBef>
              <a:spcAft>
                <a:spcPts val="0"/>
              </a:spcAft>
              <a:buSzPts val="1600"/>
              <a:buNone/>
              <a:defRPr sz="1600" b="1"/>
            </a:lvl6pPr>
            <a:lvl7pPr marL="3200400" lvl="6" indent="-228600" algn="l">
              <a:lnSpc>
                <a:spcPct val="120000"/>
              </a:lnSpc>
              <a:spcBef>
                <a:spcPts val="500"/>
              </a:spcBef>
              <a:spcAft>
                <a:spcPts val="0"/>
              </a:spcAft>
              <a:buSzPts val="1600"/>
              <a:buNone/>
              <a:defRPr sz="1600" b="1"/>
            </a:lvl7pPr>
            <a:lvl8pPr marL="3657600" lvl="7" indent="-228600" algn="l">
              <a:lnSpc>
                <a:spcPct val="120000"/>
              </a:lnSpc>
              <a:spcBef>
                <a:spcPts val="500"/>
              </a:spcBef>
              <a:spcAft>
                <a:spcPts val="0"/>
              </a:spcAft>
              <a:buSzPts val="1600"/>
              <a:buNone/>
              <a:defRPr sz="1600" b="1"/>
            </a:lvl8pPr>
            <a:lvl9pPr marL="4114800" lvl="8" indent="-228600" algn="l">
              <a:lnSpc>
                <a:spcPct val="120000"/>
              </a:lnSpc>
              <a:spcBef>
                <a:spcPts val="500"/>
              </a:spcBef>
              <a:spcAft>
                <a:spcPts val="0"/>
              </a:spcAft>
              <a:buSzPts val="1600"/>
              <a:buNone/>
              <a:defRPr sz="1600" b="1"/>
            </a:lvl9pPr>
          </a:lstStyle>
          <a:p>
            <a:endParaRPr/>
          </a:p>
        </p:txBody>
      </p:sp>
      <p:sp>
        <p:nvSpPr>
          <p:cNvPr id="52" name="Google Shape;52;p158"/>
          <p:cNvSpPr txBox="1">
            <a:spLocks noGrp="1"/>
          </p:cNvSpPr>
          <p:nvPr>
            <p:ph type="body" idx="2"/>
          </p:nvPr>
        </p:nvSpPr>
        <p:spPr>
          <a:xfrm>
            <a:off x="1129166" y="2974448"/>
            <a:ext cx="4645152" cy="2493876"/>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53" name="Google Shape;53;p158"/>
          <p:cNvSpPr txBox="1">
            <a:spLocks noGrp="1"/>
          </p:cNvSpPr>
          <p:nvPr>
            <p:ph type="body" idx="3"/>
          </p:nvPr>
        </p:nvSpPr>
        <p:spPr>
          <a:xfrm>
            <a:off x="6094337" y="2173181"/>
            <a:ext cx="4645152"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SzPts val="2800"/>
              <a:buNone/>
              <a:defRPr sz="2800" b="0" cap="none">
                <a:solidFill>
                  <a:schemeClr val="accent1"/>
                </a:solidFill>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120000"/>
              </a:lnSpc>
              <a:spcBef>
                <a:spcPts val="500"/>
              </a:spcBef>
              <a:spcAft>
                <a:spcPts val="0"/>
              </a:spcAft>
              <a:buSzPts val="1600"/>
              <a:buNone/>
              <a:defRPr sz="1600" b="1"/>
            </a:lvl6pPr>
            <a:lvl7pPr marL="3200400" lvl="6" indent="-228600" algn="l">
              <a:lnSpc>
                <a:spcPct val="120000"/>
              </a:lnSpc>
              <a:spcBef>
                <a:spcPts val="500"/>
              </a:spcBef>
              <a:spcAft>
                <a:spcPts val="0"/>
              </a:spcAft>
              <a:buSzPts val="1600"/>
              <a:buNone/>
              <a:defRPr sz="1600" b="1"/>
            </a:lvl7pPr>
            <a:lvl8pPr marL="3657600" lvl="7" indent="-228600" algn="l">
              <a:lnSpc>
                <a:spcPct val="120000"/>
              </a:lnSpc>
              <a:spcBef>
                <a:spcPts val="500"/>
              </a:spcBef>
              <a:spcAft>
                <a:spcPts val="0"/>
              </a:spcAft>
              <a:buSzPts val="1600"/>
              <a:buNone/>
              <a:defRPr sz="1600" b="1"/>
            </a:lvl8pPr>
            <a:lvl9pPr marL="4114800" lvl="8" indent="-228600" algn="l">
              <a:lnSpc>
                <a:spcPct val="120000"/>
              </a:lnSpc>
              <a:spcBef>
                <a:spcPts val="500"/>
              </a:spcBef>
              <a:spcAft>
                <a:spcPts val="0"/>
              </a:spcAft>
              <a:buSzPts val="1600"/>
              <a:buNone/>
              <a:defRPr sz="1600" b="1"/>
            </a:lvl9pPr>
          </a:lstStyle>
          <a:p>
            <a:endParaRPr/>
          </a:p>
        </p:txBody>
      </p:sp>
      <p:sp>
        <p:nvSpPr>
          <p:cNvPr id="54" name="Google Shape;54;p158"/>
          <p:cNvSpPr txBox="1">
            <a:spLocks noGrp="1"/>
          </p:cNvSpPr>
          <p:nvPr>
            <p:ph type="body" idx="4"/>
          </p:nvPr>
        </p:nvSpPr>
        <p:spPr>
          <a:xfrm>
            <a:off x="6094337" y="2971669"/>
            <a:ext cx="4645152" cy="2487193"/>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55" name="Google Shape;55;p158"/>
          <p:cNvSpPr txBox="1">
            <a:spLocks noGrp="1"/>
          </p:cNvSpPr>
          <p:nvPr>
            <p:ph type="dt" idx="10"/>
          </p:nvPr>
        </p:nvSpPr>
        <p:spPr>
          <a:xfrm>
            <a:off x="7232830" y="330370"/>
            <a:ext cx="2515396"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58"/>
          <p:cNvSpPr txBox="1">
            <a:spLocks noGrp="1"/>
          </p:cNvSpPr>
          <p:nvPr>
            <p:ph type="ftr" idx="11"/>
          </p:nvPr>
        </p:nvSpPr>
        <p:spPr>
          <a:xfrm>
            <a:off x="1130270"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1</a:t>
            </a:r>
            <a:endParaRPr/>
          </a:p>
        </p:txBody>
      </p:sp>
      <p:sp>
        <p:nvSpPr>
          <p:cNvPr id="57" name="Google Shape;57;p158"/>
          <p:cNvSpPr txBox="1">
            <a:spLocks noGrp="1"/>
          </p:cNvSpPr>
          <p:nvPr>
            <p:ph type="sldNum" idx="12"/>
          </p:nvPr>
        </p:nvSpPr>
        <p:spPr>
          <a:xfrm>
            <a:off x="9918076" y="137408"/>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pic>
        <p:nvPicPr>
          <p:cNvPr id="58" name="Google Shape;58;p158"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160"/>
          <p:cNvSpPr txBox="1">
            <a:spLocks noGrp="1"/>
          </p:cNvSpPr>
          <p:nvPr>
            <p:ph type="title"/>
          </p:nvPr>
        </p:nvSpPr>
        <p:spPr>
          <a:xfrm>
            <a:off x="1124291" y="952578"/>
            <a:ext cx="3275013" cy="232217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entury Gothic"/>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160"/>
          <p:cNvSpPr txBox="1">
            <a:spLocks noGrp="1"/>
          </p:cNvSpPr>
          <p:nvPr>
            <p:ph type="body" idx="1"/>
          </p:nvPr>
        </p:nvSpPr>
        <p:spPr>
          <a:xfrm>
            <a:off x="4723334" y="952578"/>
            <a:ext cx="6012470" cy="4505221"/>
          </a:xfrm>
          <a:prstGeom prst="rect">
            <a:avLst/>
          </a:prstGeom>
          <a:noFill/>
          <a:ln>
            <a:noFill/>
          </a:ln>
        </p:spPr>
        <p:txBody>
          <a:bodyPr spcFirstLastPara="1" wrap="square" lIns="91425" tIns="45700" rIns="91425" bIns="45700" anchor="ctr"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66" name="Google Shape;66;p160"/>
          <p:cNvSpPr txBox="1">
            <a:spLocks noGrp="1"/>
          </p:cNvSpPr>
          <p:nvPr>
            <p:ph type="body" idx="2"/>
          </p:nvPr>
        </p:nvSpPr>
        <p:spPr>
          <a:xfrm>
            <a:off x="1124291" y="3274754"/>
            <a:ext cx="3275013" cy="2178918"/>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SzPts val="1600"/>
              <a:buNone/>
              <a:defRPr sz="1600"/>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120000"/>
              </a:lnSpc>
              <a:spcBef>
                <a:spcPts val="500"/>
              </a:spcBef>
              <a:spcAft>
                <a:spcPts val="0"/>
              </a:spcAft>
              <a:buSzPts val="1000"/>
              <a:buNone/>
              <a:defRPr sz="1000"/>
            </a:lvl6pPr>
            <a:lvl7pPr marL="3200400" lvl="6" indent="-228600" algn="l">
              <a:lnSpc>
                <a:spcPct val="120000"/>
              </a:lnSpc>
              <a:spcBef>
                <a:spcPts val="500"/>
              </a:spcBef>
              <a:spcAft>
                <a:spcPts val="0"/>
              </a:spcAft>
              <a:buSzPts val="1000"/>
              <a:buNone/>
              <a:defRPr sz="1000"/>
            </a:lvl7pPr>
            <a:lvl8pPr marL="3657600" lvl="7" indent="-228600" algn="l">
              <a:lnSpc>
                <a:spcPct val="120000"/>
              </a:lnSpc>
              <a:spcBef>
                <a:spcPts val="500"/>
              </a:spcBef>
              <a:spcAft>
                <a:spcPts val="0"/>
              </a:spcAft>
              <a:buSzPts val="1000"/>
              <a:buNone/>
              <a:defRPr sz="1000"/>
            </a:lvl8pPr>
            <a:lvl9pPr marL="4114800" lvl="8" indent="-228600" algn="l">
              <a:lnSpc>
                <a:spcPct val="120000"/>
              </a:lnSpc>
              <a:spcBef>
                <a:spcPts val="500"/>
              </a:spcBef>
              <a:spcAft>
                <a:spcPts val="0"/>
              </a:spcAft>
              <a:buSzPts val="1000"/>
              <a:buNone/>
              <a:defRPr sz="1000"/>
            </a:lvl9pPr>
          </a:lstStyle>
          <a:p>
            <a:endParaRPr/>
          </a:p>
        </p:txBody>
      </p:sp>
      <p:sp>
        <p:nvSpPr>
          <p:cNvPr id="67" name="Google Shape;67;p160"/>
          <p:cNvSpPr txBox="1">
            <a:spLocks noGrp="1"/>
          </p:cNvSpPr>
          <p:nvPr>
            <p:ph type="dt" idx="10"/>
          </p:nvPr>
        </p:nvSpPr>
        <p:spPr>
          <a:xfrm>
            <a:off x="7232830" y="330370"/>
            <a:ext cx="2515396"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60"/>
          <p:cNvSpPr txBox="1">
            <a:spLocks noGrp="1"/>
          </p:cNvSpPr>
          <p:nvPr>
            <p:ph type="ftr" idx="11"/>
          </p:nvPr>
        </p:nvSpPr>
        <p:spPr>
          <a:xfrm>
            <a:off x="1130270"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1</a:t>
            </a:r>
            <a:endParaRPr/>
          </a:p>
        </p:txBody>
      </p:sp>
      <p:sp>
        <p:nvSpPr>
          <p:cNvPr id="69" name="Google Shape;69;p160"/>
          <p:cNvSpPr txBox="1">
            <a:spLocks noGrp="1"/>
          </p:cNvSpPr>
          <p:nvPr>
            <p:ph type="sldNum" idx="12"/>
          </p:nvPr>
        </p:nvSpPr>
        <p:spPr>
          <a:xfrm>
            <a:off x="9918076" y="137408"/>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pic>
        <p:nvPicPr>
          <p:cNvPr id="70" name="Google Shape;70;p160"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1"/>
        <p:cNvGrpSpPr/>
        <p:nvPr/>
      </p:nvGrpSpPr>
      <p:grpSpPr>
        <a:xfrm>
          <a:off x="0" y="0"/>
          <a:ext cx="0" cy="0"/>
          <a:chOff x="0" y="0"/>
          <a:chExt cx="0" cy="0"/>
        </a:xfrm>
      </p:grpSpPr>
      <p:grpSp>
        <p:nvGrpSpPr>
          <p:cNvPr id="72" name="Google Shape;72;p161"/>
          <p:cNvGrpSpPr/>
          <p:nvPr/>
        </p:nvGrpSpPr>
        <p:grpSpPr>
          <a:xfrm>
            <a:off x="7477387" y="482170"/>
            <a:ext cx="4074533" cy="5149101"/>
            <a:chOff x="7477387" y="482170"/>
            <a:chExt cx="4074533" cy="5149101"/>
          </a:xfrm>
        </p:grpSpPr>
        <p:sp>
          <p:nvSpPr>
            <p:cNvPr id="73" name="Google Shape;73;p161"/>
            <p:cNvSpPr/>
            <p:nvPr/>
          </p:nvSpPr>
          <p:spPr>
            <a:xfrm>
              <a:off x="7477387" y="482170"/>
              <a:ext cx="4074533" cy="5149101"/>
            </a:xfrm>
            <a:prstGeom prst="rect">
              <a:avLst/>
            </a:prstGeom>
            <a:gradFill>
              <a:gsLst>
                <a:gs pos="0">
                  <a:srgbClr val="262626"/>
                </a:gs>
                <a:gs pos="100000">
                  <a:srgbClr val="0C0C0C"/>
                </a:gs>
              </a:gsLst>
              <a:lin ang="5400000" scaled="0"/>
            </a:gradFill>
            <a:ln>
              <a:noFill/>
            </a:ln>
            <a:effectLst>
              <a:outerShdw blurRad="127000" dist="228600" dir="4740000" sx="98000" sy="98000" algn="tl" rotWithShape="0">
                <a:srgbClr val="000000">
                  <a:alpha val="3333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161"/>
            <p:cNvSpPr/>
            <p:nvPr/>
          </p:nvSpPr>
          <p:spPr>
            <a:xfrm>
              <a:off x="7790446" y="812506"/>
              <a:ext cx="3450289" cy="4466452"/>
            </a:xfrm>
            <a:prstGeom prst="rect">
              <a:avLst/>
            </a:prstGeom>
            <a:gradFill>
              <a:gsLst>
                <a:gs pos="0">
                  <a:srgbClr val="DADADA"/>
                </a:gs>
                <a:gs pos="100000">
                  <a:srgbClr val="FFFFFE"/>
                </a:gs>
              </a:gsLst>
              <a:lin ang="16200000" scaled="0"/>
            </a:gradFill>
            <a:ln w="50800" cap="flat" cmpd="sng">
              <a:solidFill>
                <a:srgbClr val="191919"/>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5" name="Google Shape;75;p161"/>
          <p:cNvSpPr txBox="1">
            <a:spLocks noGrp="1"/>
          </p:cNvSpPr>
          <p:nvPr>
            <p:ph type="title"/>
          </p:nvPr>
        </p:nvSpPr>
        <p:spPr>
          <a:xfrm>
            <a:off x="1129124" y="1129513"/>
            <a:ext cx="5854872" cy="192420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entury Gothic"/>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1"/>
          <p:cNvSpPr>
            <a:spLocks noGrp="1"/>
          </p:cNvSpPr>
          <p:nvPr>
            <p:ph type="pic" idx="2"/>
          </p:nvPr>
        </p:nvSpPr>
        <p:spPr>
          <a:xfrm>
            <a:off x="8124389" y="1122542"/>
            <a:ext cx="2791171" cy="3866327"/>
          </a:xfrm>
          <a:prstGeom prst="rect">
            <a:avLst/>
          </a:prstGeom>
          <a:solidFill>
            <a:srgbClr val="D8D8D8"/>
          </a:solidFill>
          <a:ln>
            <a:noFill/>
          </a:ln>
        </p:spPr>
      </p:sp>
      <p:sp>
        <p:nvSpPr>
          <p:cNvPr id="77" name="Google Shape;77;p161"/>
          <p:cNvSpPr txBox="1">
            <a:spLocks noGrp="1"/>
          </p:cNvSpPr>
          <p:nvPr>
            <p:ph type="body" idx="1"/>
          </p:nvPr>
        </p:nvSpPr>
        <p:spPr>
          <a:xfrm>
            <a:off x="1128247" y="3053721"/>
            <a:ext cx="5846486" cy="2096013"/>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SzPts val="1800"/>
              <a:buNone/>
              <a:defRPr sz="1800"/>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120000"/>
              </a:lnSpc>
              <a:spcBef>
                <a:spcPts val="500"/>
              </a:spcBef>
              <a:spcAft>
                <a:spcPts val="0"/>
              </a:spcAft>
              <a:buSzPts val="1000"/>
              <a:buNone/>
              <a:defRPr sz="1000"/>
            </a:lvl6pPr>
            <a:lvl7pPr marL="3200400" lvl="6" indent="-228600" algn="l">
              <a:lnSpc>
                <a:spcPct val="120000"/>
              </a:lnSpc>
              <a:spcBef>
                <a:spcPts val="500"/>
              </a:spcBef>
              <a:spcAft>
                <a:spcPts val="0"/>
              </a:spcAft>
              <a:buSzPts val="1000"/>
              <a:buNone/>
              <a:defRPr sz="1000"/>
            </a:lvl7pPr>
            <a:lvl8pPr marL="3657600" lvl="7" indent="-228600" algn="l">
              <a:lnSpc>
                <a:spcPct val="120000"/>
              </a:lnSpc>
              <a:spcBef>
                <a:spcPts val="500"/>
              </a:spcBef>
              <a:spcAft>
                <a:spcPts val="0"/>
              </a:spcAft>
              <a:buSzPts val="1000"/>
              <a:buNone/>
              <a:defRPr sz="1000"/>
            </a:lvl8pPr>
            <a:lvl9pPr marL="4114800" lvl="8" indent="-228600" algn="l">
              <a:lnSpc>
                <a:spcPct val="120000"/>
              </a:lnSpc>
              <a:spcBef>
                <a:spcPts val="500"/>
              </a:spcBef>
              <a:spcAft>
                <a:spcPts val="0"/>
              </a:spcAft>
              <a:buSzPts val="1000"/>
              <a:buNone/>
              <a:defRPr sz="1000"/>
            </a:lvl9pPr>
          </a:lstStyle>
          <a:p>
            <a:endParaRPr/>
          </a:p>
        </p:txBody>
      </p:sp>
      <p:sp>
        <p:nvSpPr>
          <p:cNvPr id="78" name="Google Shape;78;p161"/>
          <p:cNvSpPr txBox="1">
            <a:spLocks noGrp="1"/>
          </p:cNvSpPr>
          <p:nvPr>
            <p:ph type="dt" idx="10"/>
          </p:nvPr>
        </p:nvSpPr>
        <p:spPr>
          <a:xfrm>
            <a:off x="1125300" y="5469856"/>
            <a:ext cx="5849605" cy="32012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61"/>
          <p:cNvSpPr txBox="1">
            <a:spLocks noGrp="1"/>
          </p:cNvSpPr>
          <p:nvPr>
            <p:ph type="ftr" idx="11"/>
          </p:nvPr>
        </p:nvSpPr>
        <p:spPr>
          <a:xfrm>
            <a:off x="1125300" y="318640"/>
            <a:ext cx="4877818" cy="32093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1</a:t>
            </a:r>
            <a:endParaRPr/>
          </a:p>
        </p:txBody>
      </p:sp>
      <p:sp>
        <p:nvSpPr>
          <p:cNvPr id="80" name="Google Shape;80;p161"/>
          <p:cNvSpPr txBox="1">
            <a:spLocks noGrp="1"/>
          </p:cNvSpPr>
          <p:nvPr>
            <p:ph type="sldNum" idx="12"/>
          </p:nvPr>
        </p:nvSpPr>
        <p:spPr>
          <a:xfrm>
            <a:off x="6176794" y="137408"/>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pic>
        <p:nvPicPr>
          <p:cNvPr id="81" name="Google Shape;81;p161" descr="RedHashing.emf"/>
          <p:cNvPicPr preferRelativeResize="0"/>
          <p:nvPr/>
        </p:nvPicPr>
        <p:blipFill rotWithShape="1">
          <a:blip r:embed="rId2">
            <a:alphaModFix/>
          </a:blip>
          <a:srcRect l="-115" t="474" r="48548" b="36564"/>
          <a:stretch/>
        </p:blipFill>
        <p:spPr>
          <a:xfrm>
            <a:off x="1125460" y="643464"/>
            <a:ext cx="5879592" cy="1554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2"/>
        <p:cNvGrpSpPr/>
        <p:nvPr/>
      </p:nvGrpSpPr>
      <p:grpSpPr>
        <a:xfrm>
          <a:off x="0" y="0"/>
          <a:ext cx="0" cy="0"/>
          <a:chOff x="0" y="0"/>
          <a:chExt cx="0" cy="0"/>
        </a:xfrm>
      </p:grpSpPr>
      <p:sp>
        <p:nvSpPr>
          <p:cNvPr id="83" name="Google Shape;83;p162"/>
          <p:cNvSpPr txBox="1">
            <a:spLocks noGrp="1"/>
          </p:cNvSpPr>
          <p:nvPr>
            <p:ph type="title"/>
          </p:nvPr>
        </p:nvSpPr>
        <p:spPr>
          <a:xfrm>
            <a:off x="1130270" y="953324"/>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62"/>
          <p:cNvSpPr txBox="1">
            <a:spLocks noGrp="1"/>
          </p:cNvSpPr>
          <p:nvPr>
            <p:ph type="body" idx="1"/>
          </p:nvPr>
        </p:nvSpPr>
        <p:spPr>
          <a:xfrm rot="5400000">
            <a:off x="4284620" y="-982580"/>
            <a:ext cx="3294576" cy="9603275"/>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85" name="Google Shape;85;p162"/>
          <p:cNvSpPr txBox="1">
            <a:spLocks noGrp="1"/>
          </p:cNvSpPr>
          <p:nvPr>
            <p:ph type="dt" idx="10"/>
          </p:nvPr>
        </p:nvSpPr>
        <p:spPr>
          <a:xfrm>
            <a:off x="7232830" y="330370"/>
            <a:ext cx="2515396"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162"/>
          <p:cNvSpPr txBox="1">
            <a:spLocks noGrp="1"/>
          </p:cNvSpPr>
          <p:nvPr>
            <p:ph type="ftr" idx="11"/>
          </p:nvPr>
        </p:nvSpPr>
        <p:spPr>
          <a:xfrm>
            <a:off x="1130270"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1</a:t>
            </a:r>
            <a:endParaRPr/>
          </a:p>
        </p:txBody>
      </p:sp>
      <p:sp>
        <p:nvSpPr>
          <p:cNvPr id="87" name="Google Shape;87;p162"/>
          <p:cNvSpPr txBox="1">
            <a:spLocks noGrp="1"/>
          </p:cNvSpPr>
          <p:nvPr>
            <p:ph type="sldNum" idx="12"/>
          </p:nvPr>
        </p:nvSpPr>
        <p:spPr>
          <a:xfrm>
            <a:off x="9918076" y="137408"/>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pic>
        <p:nvPicPr>
          <p:cNvPr id="88" name="Google Shape;88;p162"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9"/>
        <p:cNvGrpSpPr/>
        <p:nvPr/>
      </p:nvGrpSpPr>
      <p:grpSpPr>
        <a:xfrm>
          <a:off x="0" y="0"/>
          <a:ext cx="0" cy="0"/>
          <a:chOff x="0" y="0"/>
          <a:chExt cx="0" cy="0"/>
        </a:xfrm>
      </p:grpSpPr>
      <p:sp>
        <p:nvSpPr>
          <p:cNvPr id="90" name="Google Shape;90;p163"/>
          <p:cNvSpPr txBox="1">
            <a:spLocks noGrp="1"/>
          </p:cNvSpPr>
          <p:nvPr>
            <p:ph type="title"/>
          </p:nvPr>
        </p:nvSpPr>
        <p:spPr>
          <a:xfrm rot="5400000">
            <a:off x="7602635" y="2321047"/>
            <a:ext cx="4659889" cy="161574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3200"/>
              <a:buFont typeface="Century Gothic"/>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163"/>
          <p:cNvSpPr txBox="1">
            <a:spLocks noGrp="1"/>
          </p:cNvSpPr>
          <p:nvPr>
            <p:ph type="body" idx="1"/>
          </p:nvPr>
        </p:nvSpPr>
        <p:spPr>
          <a:xfrm rot="5400000">
            <a:off x="2714741" y="-785498"/>
            <a:ext cx="4659889" cy="7828830"/>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92" name="Google Shape;92;p163"/>
          <p:cNvSpPr txBox="1">
            <a:spLocks noGrp="1"/>
          </p:cNvSpPr>
          <p:nvPr>
            <p:ph type="dt" idx="10"/>
          </p:nvPr>
        </p:nvSpPr>
        <p:spPr>
          <a:xfrm>
            <a:off x="7232830" y="330370"/>
            <a:ext cx="2515396"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163"/>
          <p:cNvSpPr txBox="1">
            <a:spLocks noGrp="1"/>
          </p:cNvSpPr>
          <p:nvPr>
            <p:ph type="ftr" idx="11"/>
          </p:nvPr>
        </p:nvSpPr>
        <p:spPr>
          <a:xfrm>
            <a:off x="1130270"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1</a:t>
            </a:r>
            <a:endParaRPr/>
          </a:p>
        </p:txBody>
      </p:sp>
      <p:sp>
        <p:nvSpPr>
          <p:cNvPr id="94" name="Google Shape;94;p163"/>
          <p:cNvSpPr txBox="1">
            <a:spLocks noGrp="1"/>
          </p:cNvSpPr>
          <p:nvPr>
            <p:ph type="sldNum" idx="12"/>
          </p:nvPr>
        </p:nvSpPr>
        <p:spPr>
          <a:xfrm>
            <a:off x="9918076" y="137408"/>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pic>
        <p:nvPicPr>
          <p:cNvPr id="95" name="Google Shape;95;p163" descr="RedHashing.emf"/>
          <p:cNvPicPr preferRelativeResize="0"/>
          <p:nvPr/>
        </p:nvPicPr>
        <p:blipFill rotWithShape="1">
          <a:blip r:embed="rId2">
            <a:alphaModFix/>
          </a:blip>
          <a:srcRect l="-115" r="59214" b="36435"/>
          <a:stretch/>
        </p:blipFill>
        <p:spPr>
          <a:xfrm rot="5400000">
            <a:off x="8642279" y="3046916"/>
            <a:ext cx="4663440" cy="1554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100000">
              <a:srgbClr val="F8F8F8"/>
            </a:gs>
          </a:gsLst>
          <a:path path="circle">
            <a:fillToRect l="50000" t="50000" r="50000" b="50000"/>
          </a:path>
          <a:tileRect/>
        </a:gradFill>
        <a:effectLst/>
      </p:bgPr>
    </p:bg>
    <p:spTree>
      <p:nvGrpSpPr>
        <p:cNvPr id="1" name="Shape 5"/>
        <p:cNvGrpSpPr/>
        <p:nvPr/>
      </p:nvGrpSpPr>
      <p:grpSpPr>
        <a:xfrm>
          <a:off x="0" y="0"/>
          <a:ext cx="0" cy="0"/>
          <a:chOff x="0" y="0"/>
          <a:chExt cx="0" cy="0"/>
        </a:xfrm>
      </p:grpSpPr>
      <p:pic>
        <p:nvPicPr>
          <p:cNvPr id="6" name="Google Shape;6;p148"/>
          <p:cNvPicPr preferRelativeResize="0"/>
          <p:nvPr/>
        </p:nvPicPr>
        <p:blipFill rotWithShape="1">
          <a:blip r:embed="rId10">
            <a:alphaModFix/>
          </a:blip>
          <a:srcRect t="1538" b="-1538"/>
          <a:stretch/>
        </p:blipFill>
        <p:spPr>
          <a:xfrm>
            <a:off x="0" y="6119336"/>
            <a:ext cx="12192000" cy="742950"/>
          </a:xfrm>
          <a:prstGeom prst="rect">
            <a:avLst/>
          </a:prstGeom>
          <a:noFill/>
          <a:ln>
            <a:noFill/>
          </a:ln>
        </p:spPr>
      </p:pic>
      <p:sp>
        <p:nvSpPr>
          <p:cNvPr id="7" name="Google Shape;7;p148"/>
          <p:cNvSpPr/>
          <p:nvPr/>
        </p:nvSpPr>
        <p:spPr>
          <a:xfrm>
            <a:off x="0" y="468769"/>
            <a:ext cx="12192000" cy="5647024"/>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8" name="Google Shape;8;p148"/>
          <p:cNvCxnSpPr/>
          <p:nvPr/>
        </p:nvCxnSpPr>
        <p:spPr>
          <a:xfrm>
            <a:off x="0" y="6121269"/>
            <a:ext cx="12192000" cy="0"/>
          </a:xfrm>
          <a:prstGeom prst="straightConnector1">
            <a:avLst/>
          </a:prstGeom>
          <a:noFill/>
          <a:ln w="12700" cap="flat" cmpd="sng">
            <a:solidFill>
              <a:srgbClr val="000001">
                <a:alpha val="20000"/>
              </a:srgbClr>
            </a:solidFill>
            <a:prstDash val="solid"/>
            <a:round/>
            <a:headEnd type="none" w="sm" len="sm"/>
            <a:tailEnd type="none" w="sm" len="sm"/>
          </a:ln>
        </p:spPr>
      </p:cxnSp>
      <p:sp>
        <p:nvSpPr>
          <p:cNvPr id="9" name="Google Shape;9;p148"/>
          <p:cNvSpPr txBox="1">
            <a:spLocks noGrp="1"/>
          </p:cNvSpPr>
          <p:nvPr>
            <p:ph type="title"/>
          </p:nvPr>
        </p:nvSpPr>
        <p:spPr>
          <a:xfrm>
            <a:off x="1130270" y="953324"/>
            <a:ext cx="9603275" cy="104923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dk1"/>
              </a:buClr>
              <a:buSzPts val="3200"/>
              <a:buFont typeface="Century Gothic"/>
              <a:buNone/>
              <a:defRPr sz="32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 name="Google Shape;10;p148"/>
          <p:cNvSpPr txBox="1">
            <a:spLocks noGrp="1"/>
          </p:cNvSpPr>
          <p:nvPr>
            <p:ph type="body" idx="1"/>
          </p:nvPr>
        </p:nvSpPr>
        <p:spPr>
          <a:xfrm>
            <a:off x="1130270" y="2171769"/>
            <a:ext cx="9603275" cy="3294576"/>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120000"/>
              </a:lnSpc>
              <a:spcBef>
                <a:spcPts val="1000"/>
              </a:spcBef>
              <a:spcAft>
                <a:spcPts val="0"/>
              </a:spcAft>
              <a:buClr>
                <a:schemeClr val="accent1"/>
              </a:buClr>
              <a:buSzPts val="2000"/>
              <a:buFont typeface="Arial"/>
              <a:buChar char="•"/>
              <a:defRPr sz="2000" b="0" i="0" u="none" strike="noStrike" cap="none">
                <a:solidFill>
                  <a:schemeClr val="dk1"/>
                </a:solidFill>
                <a:latin typeface="Century Gothic"/>
                <a:ea typeface="Century Gothic"/>
                <a:cs typeface="Century Gothic"/>
                <a:sym typeface="Century Gothic"/>
              </a:defRPr>
            </a:lvl1pPr>
            <a:lvl2pPr marL="914400" marR="0" lvl="1" indent="-342900" algn="l" rtl="0">
              <a:lnSpc>
                <a:spcPct val="120000"/>
              </a:lnSpc>
              <a:spcBef>
                <a:spcPts val="500"/>
              </a:spcBef>
              <a:spcAft>
                <a:spcPts val="0"/>
              </a:spcAft>
              <a:buClr>
                <a:schemeClr val="accent1"/>
              </a:buClr>
              <a:buSzPts val="1800"/>
              <a:buFont typeface="Arial"/>
              <a:buChar char="•"/>
              <a:defRPr sz="1800" b="0" i="0" u="none" strike="noStrike" cap="none">
                <a:solidFill>
                  <a:schemeClr val="dk1"/>
                </a:solidFill>
                <a:latin typeface="Century Gothic"/>
                <a:ea typeface="Century Gothic"/>
                <a:cs typeface="Century Gothic"/>
                <a:sym typeface="Century Gothic"/>
              </a:defRPr>
            </a:lvl2pPr>
            <a:lvl3pPr marL="1371600" marR="0" lvl="2" indent="-330200" algn="l" rtl="0">
              <a:lnSpc>
                <a:spcPct val="120000"/>
              </a:lnSpc>
              <a:spcBef>
                <a:spcPts val="500"/>
              </a:spcBef>
              <a:spcAft>
                <a:spcPts val="0"/>
              </a:spcAft>
              <a:buClr>
                <a:schemeClr val="accent1"/>
              </a:buClr>
              <a:buSzPts val="1600"/>
              <a:buFont typeface="Arial"/>
              <a:buChar char="•"/>
              <a:defRPr sz="1600" b="0" i="0" u="none" strike="noStrike" cap="none">
                <a:solidFill>
                  <a:schemeClr val="dk1"/>
                </a:solidFill>
                <a:latin typeface="Century Gothic"/>
                <a:ea typeface="Century Gothic"/>
                <a:cs typeface="Century Gothic"/>
                <a:sym typeface="Century Gothic"/>
              </a:defRPr>
            </a:lvl3pPr>
            <a:lvl4pPr marL="1828800" marR="0" lvl="3" indent="-317500" algn="l" rtl="0">
              <a:lnSpc>
                <a:spcPct val="120000"/>
              </a:lnSpc>
              <a:spcBef>
                <a:spcPts val="500"/>
              </a:spcBef>
              <a:spcAft>
                <a:spcPts val="0"/>
              </a:spcAft>
              <a:buClr>
                <a:schemeClr val="accent1"/>
              </a:buClr>
              <a:buSzPts val="1400"/>
              <a:buFont typeface="Arial"/>
              <a:buChar char="•"/>
              <a:defRPr sz="1400" b="0" i="0" u="none" strike="noStrike" cap="none">
                <a:solidFill>
                  <a:schemeClr val="dk1"/>
                </a:solidFill>
                <a:latin typeface="Century Gothic"/>
                <a:ea typeface="Century Gothic"/>
                <a:cs typeface="Century Gothic"/>
                <a:sym typeface="Century Gothic"/>
              </a:defRPr>
            </a:lvl4pPr>
            <a:lvl5pPr marL="2286000" marR="0" lvl="4"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Century Gothic"/>
                <a:ea typeface="Century Gothic"/>
                <a:cs typeface="Century Gothic"/>
                <a:sym typeface="Century Gothic"/>
              </a:defRPr>
            </a:lvl5pPr>
            <a:lvl6pPr marL="2743200" marR="0" lvl="5"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Century Gothic"/>
                <a:ea typeface="Century Gothic"/>
                <a:cs typeface="Century Gothic"/>
                <a:sym typeface="Century Gothic"/>
              </a:defRPr>
            </a:lvl6pPr>
            <a:lvl7pPr marL="3200400" marR="0" lvl="6"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Century Gothic"/>
                <a:ea typeface="Century Gothic"/>
                <a:cs typeface="Century Gothic"/>
                <a:sym typeface="Century Gothic"/>
              </a:defRPr>
            </a:lvl7pPr>
            <a:lvl8pPr marL="3657600" marR="0" lvl="7"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Century Gothic"/>
                <a:ea typeface="Century Gothic"/>
                <a:cs typeface="Century Gothic"/>
                <a:sym typeface="Century Gothic"/>
              </a:defRPr>
            </a:lvl8pPr>
            <a:lvl9pPr marL="4114800" marR="0" lvl="8"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Century Gothic"/>
                <a:ea typeface="Century Gothic"/>
                <a:cs typeface="Century Gothic"/>
                <a:sym typeface="Century Gothic"/>
              </a:defRPr>
            </a:lvl9pPr>
          </a:lstStyle>
          <a:p>
            <a:endParaRPr/>
          </a:p>
        </p:txBody>
      </p:sp>
      <p:sp>
        <p:nvSpPr>
          <p:cNvPr id="11" name="Google Shape;11;p148"/>
          <p:cNvSpPr txBox="1">
            <a:spLocks noGrp="1"/>
          </p:cNvSpPr>
          <p:nvPr>
            <p:ph type="dt" idx="10"/>
          </p:nvPr>
        </p:nvSpPr>
        <p:spPr>
          <a:xfrm>
            <a:off x="7232830" y="330370"/>
            <a:ext cx="2515396" cy="309201"/>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rgbClr val="888888"/>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12" name="Google Shape;12;p148"/>
          <p:cNvSpPr txBox="1">
            <a:spLocks noGrp="1"/>
          </p:cNvSpPr>
          <p:nvPr>
            <p:ph type="ftr" idx="11"/>
          </p:nvPr>
        </p:nvSpPr>
        <p:spPr>
          <a:xfrm>
            <a:off x="1130270" y="329307"/>
            <a:ext cx="5938836" cy="309201"/>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rgbClr val="888888"/>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entury Gothic"/>
                <a:ea typeface="Century Gothic"/>
                <a:cs typeface="Century Gothic"/>
                <a:sym typeface="Century Gothic"/>
              </a:defRPr>
            </a:lvl9pPr>
          </a:lstStyle>
          <a:p>
            <a:r>
              <a:rPr lang="en-US"/>
              <a:t>1</a:t>
            </a:r>
            <a:endParaRPr/>
          </a:p>
        </p:txBody>
      </p:sp>
      <p:sp>
        <p:nvSpPr>
          <p:cNvPr id="13" name="Google Shape;13;p148"/>
          <p:cNvSpPr txBox="1">
            <a:spLocks noGrp="1"/>
          </p:cNvSpPr>
          <p:nvPr>
            <p:ph type="sldNum" idx="12"/>
          </p:nvPr>
        </p:nvSpPr>
        <p:spPr>
          <a:xfrm>
            <a:off x="9918076" y="137408"/>
            <a:ext cx="811019" cy="503578"/>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6" r:id="rId5"/>
    <p:sldLayoutId id="2147483657" r:id="rId6"/>
    <p:sldLayoutId id="2147483658" r:id="rId7"/>
    <p:sldLayoutId id="2147483659"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
          <p:cNvSpPr txBox="1">
            <a:spLocks noGrp="1"/>
          </p:cNvSpPr>
          <p:nvPr>
            <p:ph type="ctrTitle"/>
          </p:nvPr>
        </p:nvSpPr>
        <p:spPr>
          <a:xfrm>
            <a:off x="1128403" y="945913"/>
            <a:ext cx="8637073" cy="2618554"/>
          </a:xfrm>
          <a:prstGeom prst="rect">
            <a:avLst/>
          </a:prstGeom>
          <a:noFill/>
          <a:ln>
            <a:noFill/>
          </a:ln>
        </p:spPr>
        <p:txBody>
          <a:bodyPr spcFirstLastPara="1" wrap="square" lIns="91425" tIns="45700" rIns="91425" bIns="0" anchor="b" anchorCtr="0">
            <a:normAutofit/>
          </a:bodyPr>
          <a:lstStyle/>
          <a:p>
            <a:pPr marL="0" lvl="0" indent="0" algn="l" rtl="0">
              <a:lnSpc>
                <a:spcPct val="90000"/>
              </a:lnSpc>
              <a:spcBef>
                <a:spcPts val="0"/>
              </a:spcBef>
              <a:spcAft>
                <a:spcPts val="0"/>
              </a:spcAft>
              <a:buClr>
                <a:schemeClr val="dk1"/>
              </a:buClr>
              <a:buSzPct val="100000"/>
              <a:buFont typeface="Century Gothic"/>
              <a:buNone/>
            </a:pPr>
            <a:r>
              <a:rPr lang="en-US" dirty="0"/>
              <a:t>Ten Years Later</a:t>
            </a:r>
            <a:endParaRPr dirty="0"/>
          </a:p>
        </p:txBody>
      </p:sp>
      <p:sp>
        <p:nvSpPr>
          <p:cNvPr id="130" name="Google Shape;130;p1"/>
          <p:cNvSpPr txBox="1">
            <a:spLocks noGrp="1"/>
          </p:cNvSpPr>
          <p:nvPr>
            <p:ph type="subTitle" idx="1"/>
          </p:nvPr>
        </p:nvSpPr>
        <p:spPr>
          <a:xfrm>
            <a:off x="1128404" y="3564467"/>
            <a:ext cx="8637072" cy="1071095"/>
          </a:xfrm>
          <a:prstGeom prst="rect">
            <a:avLst/>
          </a:prstGeom>
          <a:noFill/>
          <a:ln>
            <a:noFill/>
          </a:ln>
        </p:spPr>
        <p:txBody>
          <a:bodyPr spcFirstLastPara="1" wrap="square" lIns="91425" tIns="91425" rIns="91425" bIns="91425" anchor="t" anchorCtr="0">
            <a:normAutofit/>
          </a:bodyPr>
          <a:lstStyle/>
          <a:p>
            <a:pPr marL="0" lvl="0" indent="0" algn="l" rtl="0">
              <a:lnSpc>
                <a:spcPct val="120000"/>
              </a:lnSpc>
              <a:spcBef>
                <a:spcPts val="0"/>
              </a:spcBef>
              <a:spcAft>
                <a:spcPts val="0"/>
              </a:spcAft>
              <a:buSzPts val="1800"/>
              <a:buNone/>
            </a:pPr>
            <a:r>
              <a:rPr lang="en-US" dirty="0"/>
              <a:t>Examining the Growth of Victims’ Rights in Ohio through the Lens of a Notorious Summit County Case</a:t>
            </a:r>
            <a:endParaRPr dirty="0"/>
          </a:p>
        </p:txBody>
      </p:sp>
      <p:pic>
        <p:nvPicPr>
          <p:cNvPr id="131" name="Google Shape;131;p1"/>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8DC1DA7A-60FB-AE92-6A6C-3D2DFB764428}"/>
              </a:ext>
            </a:extLst>
          </p:cNvPr>
          <p:cNvSpPr>
            <a:spLocks noGrp="1"/>
          </p:cNvSpPr>
          <p:nvPr>
            <p:ph type="sldNum" idx="12"/>
          </p:nvPr>
        </p:nvSpPr>
        <p:spPr>
          <a:solidFill>
            <a:schemeClr val="bg1"/>
          </a:solidFill>
        </p:spPr>
        <p:txBody>
          <a:bodyPr lIns="91440"/>
          <a:lstStyle/>
          <a:p>
            <a:pPr marL="0" lvl="0" indent="0" algn="r" rtl="0">
              <a:spcBef>
                <a:spcPts val="0"/>
              </a:spcBef>
              <a:spcAft>
                <a:spcPts val="0"/>
              </a:spcAft>
              <a:buNone/>
            </a:pPr>
            <a:fld id="{00000000-1234-1234-1234-123412341234}" type="slidenum">
              <a:rPr lang="en-US" smtClean="0"/>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98"/>
        <p:cNvGrpSpPr/>
        <p:nvPr/>
      </p:nvGrpSpPr>
      <p:grpSpPr>
        <a:xfrm>
          <a:off x="0" y="0"/>
          <a:ext cx="0" cy="0"/>
          <a:chOff x="0" y="0"/>
          <a:chExt cx="0" cy="0"/>
        </a:xfrm>
      </p:grpSpPr>
      <p:sp>
        <p:nvSpPr>
          <p:cNvPr id="999" name="Google Shape;999;p62"/>
          <p:cNvSpPr/>
          <p:nvPr/>
        </p:nvSpPr>
        <p:spPr>
          <a:xfrm>
            <a:off x="303"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0" name="Google Shape;1000;p62"/>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001" name="Google Shape;1001;p62"/>
          <p:cNvSpPr/>
          <p:nvPr/>
        </p:nvSpPr>
        <p:spPr>
          <a:xfrm>
            <a:off x="0"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2" name="Google Shape;1002;p62"/>
          <p:cNvSpPr txBox="1">
            <a:spLocks noGrp="1"/>
          </p:cNvSpPr>
          <p:nvPr>
            <p:ph type="title"/>
          </p:nvPr>
        </p:nvSpPr>
        <p:spPr>
          <a:xfrm>
            <a:off x="88901" y="1240076"/>
            <a:ext cx="4381500"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What We Did: Law Enforcement</a:t>
            </a:r>
            <a:endParaRPr dirty="0"/>
          </a:p>
        </p:txBody>
      </p:sp>
      <p:sp>
        <p:nvSpPr>
          <p:cNvPr id="1003" name="Google Shape;1003;p62"/>
          <p:cNvSpPr txBox="1">
            <a:spLocks noGrp="1"/>
          </p:cNvSpPr>
          <p:nvPr>
            <p:ph type="body" idx="1"/>
          </p:nvPr>
        </p:nvSpPr>
        <p:spPr>
          <a:xfrm>
            <a:off x="4705594" y="1240077"/>
            <a:ext cx="6034827" cy="4916465"/>
          </a:xfrm>
          <a:prstGeom prst="rect">
            <a:avLst/>
          </a:prstGeom>
          <a:noFill/>
          <a:ln>
            <a:noFill/>
          </a:ln>
        </p:spPr>
        <p:txBody>
          <a:bodyPr spcFirstLastPara="1" wrap="square" lIns="91425" tIns="45700" rIns="91425" bIns="45700" anchor="t" anchorCtr="0">
            <a:normAutofit/>
          </a:bodyPr>
          <a:lstStyle/>
          <a:p>
            <a:pPr marL="228600" lvl="0" indent="-101600" algn="l" rtl="0">
              <a:lnSpc>
                <a:spcPct val="120000"/>
              </a:lnSpc>
              <a:spcBef>
                <a:spcPts val="0"/>
              </a:spcBef>
              <a:spcAft>
                <a:spcPts val="0"/>
              </a:spcAft>
              <a:buSzPts val="2000"/>
              <a:buNone/>
            </a:pPr>
            <a:endParaRPr dirty="0"/>
          </a:p>
          <a:p>
            <a:pPr marL="818388" lvl="1">
              <a:buSzPts val="2000"/>
            </a:pPr>
            <a:r>
              <a:rPr lang="en-US" dirty="0"/>
              <a:t>Rather than insisting on R.B. making a new statement, law enforcement allowed her to turn over her journal</a:t>
            </a:r>
          </a:p>
          <a:p>
            <a:pPr marL="818388" lvl="1">
              <a:buSzPts val="2000"/>
            </a:pPr>
            <a:r>
              <a:rPr lang="en-US" dirty="0"/>
              <a:t>Law enforcement also obtained several of R.B.’s counseling records</a:t>
            </a:r>
          </a:p>
          <a:p>
            <a:pPr marL="0" lvl="0" indent="0" algn="l" rtl="0">
              <a:lnSpc>
                <a:spcPct val="120000"/>
              </a:lnSpc>
              <a:spcBef>
                <a:spcPts val="1000"/>
              </a:spcBef>
              <a:spcAft>
                <a:spcPts val="0"/>
              </a:spcAft>
              <a:buSzPts val="2000"/>
              <a:buNone/>
            </a:pPr>
            <a:endParaRPr dirty="0"/>
          </a:p>
        </p:txBody>
      </p:sp>
      <p:pic>
        <p:nvPicPr>
          <p:cNvPr id="1004" name="Google Shape;1004;p62"/>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04E70CC2-79A0-E382-25D7-AB5E18601F9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3260667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98"/>
        <p:cNvGrpSpPr/>
        <p:nvPr/>
      </p:nvGrpSpPr>
      <p:grpSpPr>
        <a:xfrm>
          <a:off x="0" y="0"/>
          <a:ext cx="0" cy="0"/>
          <a:chOff x="0" y="0"/>
          <a:chExt cx="0" cy="0"/>
        </a:xfrm>
      </p:grpSpPr>
      <p:sp>
        <p:nvSpPr>
          <p:cNvPr id="999" name="Google Shape;999;p62"/>
          <p:cNvSpPr/>
          <p:nvPr/>
        </p:nvSpPr>
        <p:spPr>
          <a:xfrm>
            <a:off x="303"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0" name="Google Shape;1000;p62"/>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01" name="Google Shape;1001;p62"/>
          <p:cNvSpPr/>
          <p:nvPr/>
        </p:nvSpPr>
        <p:spPr>
          <a:xfrm>
            <a:off x="0"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2" name="Google Shape;1002;p62"/>
          <p:cNvSpPr txBox="1">
            <a:spLocks noGrp="1"/>
          </p:cNvSpPr>
          <p:nvPr>
            <p:ph type="title"/>
          </p:nvPr>
        </p:nvSpPr>
        <p:spPr>
          <a:xfrm>
            <a:off x="88901" y="1240076"/>
            <a:ext cx="4381500"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What We Did: Prosecutor and Victim Counsel</a:t>
            </a:r>
            <a:endParaRPr dirty="0"/>
          </a:p>
        </p:txBody>
      </p:sp>
      <p:sp>
        <p:nvSpPr>
          <p:cNvPr id="1003" name="Google Shape;1003;p62"/>
          <p:cNvSpPr txBox="1">
            <a:spLocks noGrp="1"/>
          </p:cNvSpPr>
          <p:nvPr>
            <p:ph type="body" idx="1"/>
          </p:nvPr>
        </p:nvSpPr>
        <p:spPr>
          <a:xfrm>
            <a:off x="4705594" y="1240077"/>
            <a:ext cx="6034827" cy="4916465"/>
          </a:xfrm>
          <a:prstGeom prst="rect">
            <a:avLst/>
          </a:prstGeom>
          <a:noFill/>
          <a:ln>
            <a:noFill/>
          </a:ln>
        </p:spPr>
        <p:txBody>
          <a:bodyPr spcFirstLastPara="1" wrap="square" lIns="91425" tIns="45700" rIns="91425" bIns="45700" anchor="t" anchorCtr="0">
            <a:normAutofit fontScale="92500" lnSpcReduction="20000"/>
          </a:bodyPr>
          <a:lstStyle/>
          <a:p>
            <a:pPr marL="228600" lvl="0" indent="-101600" algn="l" rtl="0">
              <a:lnSpc>
                <a:spcPct val="120000"/>
              </a:lnSpc>
              <a:spcBef>
                <a:spcPts val="0"/>
              </a:spcBef>
              <a:spcAft>
                <a:spcPts val="0"/>
              </a:spcAft>
              <a:buSzPts val="2000"/>
              <a:buNone/>
            </a:pPr>
            <a:endParaRPr dirty="0"/>
          </a:p>
          <a:p>
            <a:pPr marL="761238" lvl="1" indent="-285750">
              <a:buSzPts val="2000"/>
            </a:pPr>
            <a:r>
              <a:rPr lang="en-US" dirty="0"/>
              <a:t>Allowed an exploratory pretrial hearing without objecting</a:t>
            </a:r>
          </a:p>
          <a:p>
            <a:pPr marL="761238" lvl="1" indent="-285750">
              <a:buSzPts val="2000"/>
            </a:pPr>
            <a:r>
              <a:rPr lang="en-US" dirty="0"/>
              <a:t>Filed motions objecting to the method defense used to seek victim information (a Crim.R. 16 motion rather than subpoenas)</a:t>
            </a:r>
          </a:p>
          <a:p>
            <a:pPr marL="761238" lvl="1" indent="-285750">
              <a:buSzPts val="2000"/>
            </a:pPr>
            <a:r>
              <a:rPr lang="en-US" dirty="0"/>
              <a:t>Filed appeals after the trial court ordered OCVJC to obtain and turn over victim information</a:t>
            </a:r>
          </a:p>
          <a:p>
            <a:pPr marL="761238" lvl="1" indent="-285750">
              <a:buSzPts val="2000"/>
            </a:pPr>
            <a:r>
              <a:rPr lang="en-US" dirty="0"/>
              <a:t>Filed motions to stay trial court proceedings (which were essentially ignored by the trial court)</a:t>
            </a:r>
          </a:p>
          <a:p>
            <a:pPr marL="761238" lvl="1" indent="-285750">
              <a:buSzPts val="2000"/>
            </a:pPr>
            <a:r>
              <a:rPr lang="en-US" dirty="0"/>
              <a:t>Filed subpoenas for victim information AFTER an appeal was pending</a:t>
            </a:r>
          </a:p>
          <a:p>
            <a:pPr marL="761238" lvl="1" indent="-285750">
              <a:buSzPts val="2000"/>
            </a:pPr>
            <a:r>
              <a:rPr lang="en-US" dirty="0"/>
              <a:t>Turned over victim information after threat of case dismissal, etc.</a:t>
            </a:r>
          </a:p>
          <a:p>
            <a:pPr marL="761238" lvl="1" indent="-285750">
              <a:buSzPts val="2000"/>
            </a:pPr>
            <a:endParaRPr lang="en-US" dirty="0"/>
          </a:p>
          <a:p>
            <a:pPr marL="818388" lvl="1">
              <a:buSzPts val="2000"/>
            </a:pPr>
            <a:endParaRPr lang="en-US" dirty="0"/>
          </a:p>
          <a:p>
            <a:pPr marL="0" lvl="0" indent="0" algn="l" rtl="0">
              <a:lnSpc>
                <a:spcPct val="120000"/>
              </a:lnSpc>
              <a:spcBef>
                <a:spcPts val="1000"/>
              </a:spcBef>
              <a:spcAft>
                <a:spcPts val="0"/>
              </a:spcAft>
              <a:buSzPts val="2000"/>
              <a:buNone/>
            </a:pPr>
            <a:endParaRPr dirty="0"/>
          </a:p>
        </p:txBody>
      </p:sp>
      <p:pic>
        <p:nvPicPr>
          <p:cNvPr id="1004" name="Google Shape;1004;p62"/>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04E70CC2-79A0-E382-25D7-AB5E18601F9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1121184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97">
          <a:extLst>
            <a:ext uri="{FF2B5EF4-FFF2-40B4-BE49-F238E27FC236}">
              <a16:creationId xmlns:a16="http://schemas.microsoft.com/office/drawing/2014/main" id="{284ACDC4-57BE-BB56-2931-473BC6FFBFDF}"/>
            </a:ext>
          </a:extLst>
        </p:cNvPr>
        <p:cNvGrpSpPr/>
        <p:nvPr/>
      </p:nvGrpSpPr>
      <p:grpSpPr>
        <a:xfrm>
          <a:off x="0" y="0"/>
          <a:ext cx="0" cy="0"/>
          <a:chOff x="0" y="0"/>
          <a:chExt cx="0" cy="0"/>
        </a:xfrm>
      </p:grpSpPr>
      <p:sp>
        <p:nvSpPr>
          <p:cNvPr id="398" name="Google Shape;398;p19">
            <a:extLst>
              <a:ext uri="{FF2B5EF4-FFF2-40B4-BE49-F238E27FC236}">
                <a16:creationId xmlns:a16="http://schemas.microsoft.com/office/drawing/2014/main" id="{A3A6E132-862C-3C53-8FF5-2C7FBA5DAE3A}"/>
              </a:ext>
            </a:extLst>
          </p:cNvPr>
          <p:cNvSpPr/>
          <p:nvPr/>
        </p:nvSpPr>
        <p:spPr>
          <a:xfrm>
            <a:off x="2"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399" name="Google Shape;399;p19">
            <a:extLst>
              <a:ext uri="{FF2B5EF4-FFF2-40B4-BE49-F238E27FC236}">
                <a16:creationId xmlns:a16="http://schemas.microsoft.com/office/drawing/2014/main" id="{5983CB93-7485-2A56-C3A3-30A9041640E8}"/>
              </a:ext>
            </a:extLst>
          </p:cNvPr>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00" name="Google Shape;400;p19">
            <a:extLst>
              <a:ext uri="{FF2B5EF4-FFF2-40B4-BE49-F238E27FC236}">
                <a16:creationId xmlns:a16="http://schemas.microsoft.com/office/drawing/2014/main" id="{5762E717-B587-FA1A-CC1F-4D4922F9B9B0}"/>
              </a:ext>
            </a:extLst>
          </p:cNvPr>
          <p:cNvSpPr/>
          <p:nvPr/>
        </p:nvSpPr>
        <p:spPr>
          <a:xfrm>
            <a:off x="8129873"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401" name="Google Shape;401;p19">
            <a:extLst>
              <a:ext uri="{FF2B5EF4-FFF2-40B4-BE49-F238E27FC236}">
                <a16:creationId xmlns:a16="http://schemas.microsoft.com/office/drawing/2014/main" id="{37C342B9-0905-3A25-420C-60052C4A5FB4}"/>
              </a:ext>
            </a:extLst>
          </p:cNvPr>
          <p:cNvSpPr txBox="1">
            <a:spLocks noGrp="1"/>
          </p:cNvSpPr>
          <p:nvPr>
            <p:ph type="title"/>
          </p:nvPr>
        </p:nvSpPr>
        <p:spPr>
          <a:xfrm>
            <a:off x="8614504" y="1240076"/>
            <a:ext cx="2727813"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What We Should Have Done</a:t>
            </a:r>
            <a:endParaRPr dirty="0"/>
          </a:p>
        </p:txBody>
      </p:sp>
      <p:sp>
        <p:nvSpPr>
          <p:cNvPr id="402" name="Google Shape;402;p19">
            <a:extLst>
              <a:ext uri="{FF2B5EF4-FFF2-40B4-BE49-F238E27FC236}">
                <a16:creationId xmlns:a16="http://schemas.microsoft.com/office/drawing/2014/main" id="{029F2530-98A4-B7C2-788E-03CE28CA5492}"/>
              </a:ext>
            </a:extLst>
          </p:cNvPr>
          <p:cNvSpPr txBox="1">
            <a:spLocks noGrp="1"/>
          </p:cNvSpPr>
          <p:nvPr>
            <p:ph type="body" idx="1"/>
          </p:nvPr>
        </p:nvSpPr>
        <p:spPr>
          <a:xfrm>
            <a:off x="1451579" y="1240077"/>
            <a:ext cx="6034827" cy="4916465"/>
          </a:xfrm>
          <a:prstGeom prst="rect">
            <a:avLst/>
          </a:prstGeom>
          <a:noFill/>
          <a:ln>
            <a:noFill/>
          </a:ln>
        </p:spPr>
        <p:txBody>
          <a:bodyPr spcFirstLastPara="1" wrap="square" lIns="91425" tIns="45700" rIns="91425" bIns="45700" anchor="t" anchorCtr="0">
            <a:normAutofit fontScale="92500" lnSpcReduction="20000"/>
          </a:bodyPr>
          <a:lstStyle/>
          <a:p>
            <a:pPr marL="800100" lvl="1">
              <a:spcBef>
                <a:spcPts val="0"/>
              </a:spcBef>
            </a:pPr>
            <a:endParaRPr dirty="0"/>
          </a:p>
          <a:p>
            <a:r>
              <a:rPr lang="en-US" sz="1800" dirty="0"/>
              <a:t>Never collect victim journals or other writings in lieu of a statement</a:t>
            </a:r>
          </a:p>
          <a:p>
            <a:r>
              <a:rPr lang="en-US" sz="1800" dirty="0"/>
              <a:t>Never pre-emptively collect privileged victim records unless absolutely necessary to prove the case, i.e. medical records that establish serious physical harm</a:t>
            </a:r>
          </a:p>
          <a:p>
            <a:r>
              <a:rPr lang="en-US" sz="1800" dirty="0"/>
              <a:t>Object to any pretrial testimony of the victim</a:t>
            </a:r>
          </a:p>
          <a:p>
            <a:r>
              <a:rPr lang="en-US" sz="1800" dirty="0"/>
              <a:t>Object to even in camera review of privileged records unless an exception applies within the privilege statue</a:t>
            </a:r>
          </a:p>
          <a:p>
            <a:r>
              <a:rPr lang="en-US" sz="1800" b="1" dirty="0"/>
              <a:t>If a trial court attempts to move forward with a case while an appeal is pending, file a writ of prohibition against the judge. A trial court DOES NOT have jurisdiction to proceed while an appeal is pending</a:t>
            </a:r>
          </a:p>
          <a:p>
            <a:endParaRPr sz="1800" dirty="0"/>
          </a:p>
        </p:txBody>
      </p:sp>
      <p:pic>
        <p:nvPicPr>
          <p:cNvPr id="403" name="Google Shape;403;p19">
            <a:extLst>
              <a:ext uri="{FF2B5EF4-FFF2-40B4-BE49-F238E27FC236}">
                <a16:creationId xmlns:a16="http://schemas.microsoft.com/office/drawing/2014/main" id="{54940B46-F209-A1CF-7C54-67357CD42060}"/>
              </a:ext>
            </a:extLst>
          </p:cNvPr>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BD6BCC92-381E-DF31-C40C-B9CA1BF832C9}"/>
              </a:ext>
            </a:extLst>
          </p:cNvPr>
          <p:cNvSpPr>
            <a:spLocks noGrp="1"/>
          </p:cNvSpPr>
          <p:nvPr>
            <p:ph type="sldNum" idx="12"/>
          </p:nvPr>
        </p:nvSpPr>
        <p:spPr>
          <a:solidFill>
            <a:schemeClr val="bg1"/>
          </a:solidFill>
        </p:spPr>
        <p:txBody>
          <a:bodyPr/>
          <a:lstStyle/>
          <a:p>
            <a:pPr marL="0" lvl="0" indent="0" algn="r" rtl="0">
              <a:spcBef>
                <a:spcPts val="0"/>
              </a:spcBef>
              <a:spcAft>
                <a:spcPts val="0"/>
              </a:spcAft>
              <a:buNone/>
            </a:pPr>
            <a:fld id="{00000000-1234-1234-1234-123412341234}" type="slidenum">
              <a:rPr lang="en-US" smtClean="0"/>
              <a:t>12</a:t>
            </a:fld>
            <a:endParaRPr lang="en-US" dirty="0"/>
          </a:p>
        </p:txBody>
      </p:sp>
    </p:spTree>
    <p:extLst>
      <p:ext uri="{BB962C8B-B14F-4D97-AF65-F5344CB8AC3E}">
        <p14:creationId xmlns:p14="http://schemas.microsoft.com/office/powerpoint/2010/main" val="2232970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E411F-467A-599D-CAA4-7B10DB344F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CCE873-840B-1BBD-3985-CB0B337BCD43}"/>
              </a:ext>
            </a:extLst>
          </p:cNvPr>
          <p:cNvSpPr>
            <a:spLocks noGrp="1"/>
          </p:cNvSpPr>
          <p:nvPr>
            <p:ph type="title"/>
          </p:nvPr>
        </p:nvSpPr>
        <p:spPr/>
        <p:txBody>
          <a:bodyPr/>
          <a:lstStyle/>
          <a:p>
            <a:r>
              <a:rPr lang="en-US" dirty="0"/>
              <a:t>The Law in 2025</a:t>
            </a:r>
          </a:p>
        </p:txBody>
      </p:sp>
      <p:sp>
        <p:nvSpPr>
          <p:cNvPr id="3" name="Text Placeholder 2">
            <a:extLst>
              <a:ext uri="{FF2B5EF4-FFF2-40B4-BE49-F238E27FC236}">
                <a16:creationId xmlns:a16="http://schemas.microsoft.com/office/drawing/2014/main" id="{B18678AA-A3D6-E326-99F7-4E63A4866C16}"/>
              </a:ext>
            </a:extLst>
          </p:cNvPr>
          <p:cNvSpPr>
            <a:spLocks noGrp="1"/>
          </p:cNvSpPr>
          <p:nvPr>
            <p:ph type="body" idx="1"/>
          </p:nvPr>
        </p:nvSpPr>
        <p:spPr>
          <a:xfrm>
            <a:off x="1130270" y="1596980"/>
            <a:ext cx="9603275" cy="4211392"/>
          </a:xfrm>
        </p:spPr>
        <p:txBody>
          <a:bodyPr>
            <a:normAutofit lnSpcReduction="10000"/>
          </a:bodyPr>
          <a:lstStyle/>
          <a:p>
            <a:r>
              <a:rPr lang="en-US" dirty="0"/>
              <a:t>Now, victims have the constitutional rights to be treated with fairness and respect for their privacy and to refuse defense discovery requests unless the defendant has the constitutional right to the discovery sought</a:t>
            </a:r>
          </a:p>
          <a:p>
            <a:r>
              <a:rPr lang="en-US" dirty="0"/>
              <a:t>Victims have the constitutional and statutory rights to appeal trial court violations of their rights and standing is explicit</a:t>
            </a:r>
          </a:p>
          <a:p>
            <a:r>
              <a:rPr lang="en-US" dirty="0"/>
              <a:t>Courts have analyzed requests for victim records under the 4th Amendment to the U.S. Constitution</a:t>
            </a:r>
          </a:p>
          <a:p>
            <a:r>
              <a:rPr lang="en-US" dirty="0"/>
              <a:t>Both appeals courts that have balanced defendants’ rights with victims’ rights have concluded that, for purposes of pretrial discovery, victims have superior rights</a:t>
            </a:r>
          </a:p>
          <a:p>
            <a:endParaRPr lang="en-US" dirty="0"/>
          </a:p>
        </p:txBody>
      </p:sp>
      <p:sp>
        <p:nvSpPr>
          <p:cNvPr id="4" name="Slide Number Placeholder 3">
            <a:extLst>
              <a:ext uri="{FF2B5EF4-FFF2-40B4-BE49-F238E27FC236}">
                <a16:creationId xmlns:a16="http://schemas.microsoft.com/office/drawing/2014/main" id="{ECD683CA-2BAE-3272-5FB9-C77229D531B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pic>
        <p:nvPicPr>
          <p:cNvPr id="5" name="Google Shape;1004;p62">
            <a:extLst>
              <a:ext uri="{FF2B5EF4-FFF2-40B4-BE49-F238E27FC236}">
                <a16:creationId xmlns:a16="http://schemas.microsoft.com/office/drawing/2014/main" id="{65A22F53-36EE-60C6-10BE-B1D68F074A19}"/>
              </a:ext>
            </a:extLst>
          </p:cNvPr>
          <p:cNvPicPr preferRelativeResize="0"/>
          <p:nvPr/>
        </p:nvPicPr>
        <p:blipFill rotWithShape="1">
          <a:blip r:embed="rId2">
            <a:alphaModFix/>
          </a:blip>
          <a:srcRect/>
          <a:stretch/>
        </p:blipFill>
        <p:spPr>
          <a:xfrm>
            <a:off x="9066029" y="6183021"/>
            <a:ext cx="3020377" cy="607650"/>
          </a:xfrm>
          <a:prstGeom prst="rect">
            <a:avLst/>
          </a:prstGeom>
          <a:noFill/>
          <a:ln>
            <a:noFill/>
          </a:ln>
        </p:spPr>
      </p:pic>
    </p:spTree>
    <p:extLst>
      <p:ext uri="{BB962C8B-B14F-4D97-AF65-F5344CB8AC3E}">
        <p14:creationId xmlns:p14="http://schemas.microsoft.com/office/powerpoint/2010/main" val="4276004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97">
          <a:extLst>
            <a:ext uri="{FF2B5EF4-FFF2-40B4-BE49-F238E27FC236}">
              <a16:creationId xmlns:a16="http://schemas.microsoft.com/office/drawing/2014/main" id="{1A69FBC7-1873-C4E8-DF92-33357E6FF7E9}"/>
            </a:ext>
          </a:extLst>
        </p:cNvPr>
        <p:cNvGrpSpPr/>
        <p:nvPr/>
      </p:nvGrpSpPr>
      <p:grpSpPr>
        <a:xfrm>
          <a:off x="0" y="0"/>
          <a:ext cx="0" cy="0"/>
          <a:chOff x="0" y="0"/>
          <a:chExt cx="0" cy="0"/>
        </a:xfrm>
      </p:grpSpPr>
      <p:sp>
        <p:nvSpPr>
          <p:cNvPr id="398" name="Google Shape;398;p19">
            <a:extLst>
              <a:ext uri="{FF2B5EF4-FFF2-40B4-BE49-F238E27FC236}">
                <a16:creationId xmlns:a16="http://schemas.microsoft.com/office/drawing/2014/main" id="{7837E861-9C74-58F2-5016-656330E43A73}"/>
              </a:ext>
            </a:extLst>
          </p:cNvPr>
          <p:cNvSpPr/>
          <p:nvPr/>
        </p:nvSpPr>
        <p:spPr>
          <a:xfrm>
            <a:off x="2"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399" name="Google Shape;399;p19">
            <a:extLst>
              <a:ext uri="{FF2B5EF4-FFF2-40B4-BE49-F238E27FC236}">
                <a16:creationId xmlns:a16="http://schemas.microsoft.com/office/drawing/2014/main" id="{F7D60AD8-D08C-5623-D6DE-D230C6AF8A9E}"/>
              </a:ext>
            </a:extLst>
          </p:cNvPr>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00" name="Google Shape;400;p19">
            <a:extLst>
              <a:ext uri="{FF2B5EF4-FFF2-40B4-BE49-F238E27FC236}">
                <a16:creationId xmlns:a16="http://schemas.microsoft.com/office/drawing/2014/main" id="{FA2702B0-9EA9-B87E-0970-E2DE857B767D}"/>
              </a:ext>
            </a:extLst>
          </p:cNvPr>
          <p:cNvSpPr/>
          <p:nvPr/>
        </p:nvSpPr>
        <p:spPr>
          <a:xfrm>
            <a:off x="8129873"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401" name="Google Shape;401;p19">
            <a:extLst>
              <a:ext uri="{FF2B5EF4-FFF2-40B4-BE49-F238E27FC236}">
                <a16:creationId xmlns:a16="http://schemas.microsoft.com/office/drawing/2014/main" id="{DFD60B2F-65B0-3BAD-1714-51185AA92F43}"/>
              </a:ext>
            </a:extLst>
          </p:cNvPr>
          <p:cNvSpPr txBox="1">
            <a:spLocks noGrp="1"/>
          </p:cNvSpPr>
          <p:nvPr>
            <p:ph type="title"/>
          </p:nvPr>
        </p:nvSpPr>
        <p:spPr>
          <a:xfrm>
            <a:off x="8614504" y="1240076"/>
            <a:ext cx="2727813"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What We Could Do Now</a:t>
            </a:r>
            <a:endParaRPr dirty="0"/>
          </a:p>
        </p:txBody>
      </p:sp>
      <p:sp>
        <p:nvSpPr>
          <p:cNvPr id="402" name="Google Shape;402;p19">
            <a:extLst>
              <a:ext uri="{FF2B5EF4-FFF2-40B4-BE49-F238E27FC236}">
                <a16:creationId xmlns:a16="http://schemas.microsoft.com/office/drawing/2014/main" id="{E93E15B1-2DB6-E7D0-966A-D81CA72FEF6B}"/>
              </a:ext>
            </a:extLst>
          </p:cNvPr>
          <p:cNvSpPr txBox="1">
            <a:spLocks noGrp="1"/>
          </p:cNvSpPr>
          <p:nvPr>
            <p:ph type="body" idx="1"/>
          </p:nvPr>
        </p:nvSpPr>
        <p:spPr>
          <a:xfrm>
            <a:off x="1451579" y="1240077"/>
            <a:ext cx="6034827" cy="4916465"/>
          </a:xfrm>
          <a:prstGeom prst="rect">
            <a:avLst/>
          </a:prstGeom>
          <a:noFill/>
          <a:ln>
            <a:noFill/>
          </a:ln>
        </p:spPr>
        <p:txBody>
          <a:bodyPr spcFirstLastPara="1" wrap="square" lIns="91425" tIns="45700" rIns="91425" bIns="45700" anchor="t" anchorCtr="0">
            <a:normAutofit/>
          </a:bodyPr>
          <a:lstStyle/>
          <a:p>
            <a:pPr marL="800100" lvl="1">
              <a:spcBef>
                <a:spcPts val="0"/>
              </a:spcBef>
            </a:pPr>
            <a:endParaRPr dirty="0"/>
          </a:p>
          <a:p>
            <a:r>
              <a:rPr lang="en-US" sz="1800" dirty="0"/>
              <a:t>Object to ANY release of privileged records, including for in camera review</a:t>
            </a:r>
          </a:p>
          <a:p>
            <a:r>
              <a:rPr lang="en-US" sz="1800" dirty="0"/>
              <a:t>Ensure the case is in the proper posture, i.e. subpoena and motion to quash</a:t>
            </a:r>
          </a:p>
          <a:p>
            <a:r>
              <a:rPr lang="en-US" sz="1800" dirty="0"/>
              <a:t>Appeal if the trial court fails to conduct an EVIDENTIARY hearing</a:t>
            </a:r>
          </a:p>
          <a:p>
            <a:r>
              <a:rPr lang="en-US" sz="1800" dirty="0"/>
              <a:t>Appeal any release of victim information</a:t>
            </a:r>
          </a:p>
          <a:p>
            <a:r>
              <a:rPr lang="en-US" sz="1800" dirty="0"/>
              <a:t>File a prohibition writ if the trial court proceeds with the </a:t>
            </a:r>
            <a:r>
              <a:rPr lang="en-US" sz="1800"/>
              <a:t>case while </a:t>
            </a:r>
            <a:r>
              <a:rPr lang="en-US" sz="1800" dirty="0"/>
              <a:t>an </a:t>
            </a:r>
            <a:r>
              <a:rPr lang="en-US" sz="1800"/>
              <a:t>appeal is pending</a:t>
            </a:r>
            <a:endParaRPr lang="en-US" sz="1800" dirty="0"/>
          </a:p>
          <a:p>
            <a:endParaRPr sz="1800" dirty="0"/>
          </a:p>
        </p:txBody>
      </p:sp>
      <p:pic>
        <p:nvPicPr>
          <p:cNvPr id="403" name="Google Shape;403;p19">
            <a:extLst>
              <a:ext uri="{FF2B5EF4-FFF2-40B4-BE49-F238E27FC236}">
                <a16:creationId xmlns:a16="http://schemas.microsoft.com/office/drawing/2014/main" id="{4CD79D86-3C25-EB27-32C6-CCD440331FD0}"/>
              </a:ext>
            </a:extLst>
          </p:cNvPr>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F761DAE7-AD3C-AEDA-F569-5DD25AD2FCAB}"/>
              </a:ext>
            </a:extLst>
          </p:cNvPr>
          <p:cNvSpPr>
            <a:spLocks noGrp="1"/>
          </p:cNvSpPr>
          <p:nvPr>
            <p:ph type="sldNum" idx="12"/>
          </p:nvPr>
        </p:nvSpPr>
        <p:spPr>
          <a:solidFill>
            <a:schemeClr val="bg1"/>
          </a:solidFill>
        </p:spPr>
        <p:txBody>
          <a:bodyPr/>
          <a:lstStyle/>
          <a:p>
            <a:pPr marL="0" lvl="0" indent="0" algn="r" rtl="0">
              <a:spcBef>
                <a:spcPts val="0"/>
              </a:spcBef>
              <a:spcAft>
                <a:spcPts val="0"/>
              </a:spcAft>
              <a:buNone/>
            </a:pPr>
            <a:fld id="{00000000-1234-1234-1234-123412341234}" type="slidenum">
              <a:rPr lang="en-US" smtClean="0"/>
              <a:t>14</a:t>
            </a:fld>
            <a:endParaRPr lang="en-US" dirty="0"/>
          </a:p>
        </p:txBody>
      </p:sp>
    </p:spTree>
    <p:extLst>
      <p:ext uri="{BB962C8B-B14F-4D97-AF65-F5344CB8AC3E}">
        <p14:creationId xmlns:p14="http://schemas.microsoft.com/office/powerpoint/2010/main" val="4200825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40"/>
        <p:cNvGrpSpPr/>
        <p:nvPr/>
      </p:nvGrpSpPr>
      <p:grpSpPr>
        <a:xfrm>
          <a:off x="0" y="0"/>
          <a:ext cx="0" cy="0"/>
          <a:chOff x="0" y="0"/>
          <a:chExt cx="0" cy="0"/>
        </a:xfrm>
      </p:grpSpPr>
      <p:sp>
        <p:nvSpPr>
          <p:cNvPr id="2141" name="Google Shape;2141;p145"/>
          <p:cNvSpPr txBox="1">
            <a:spLocks noGrp="1"/>
          </p:cNvSpPr>
          <p:nvPr>
            <p:ph type="title"/>
          </p:nvPr>
        </p:nvSpPr>
        <p:spPr>
          <a:xfrm>
            <a:off x="1130270" y="953324"/>
            <a:ext cx="9603275" cy="104923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Century Gothic"/>
              <a:buNone/>
            </a:pPr>
            <a:r>
              <a:rPr lang="en-US"/>
              <a:t>Don’t Forget About Us!</a:t>
            </a:r>
            <a:endParaRPr/>
          </a:p>
        </p:txBody>
      </p:sp>
      <p:grpSp>
        <p:nvGrpSpPr>
          <p:cNvPr id="2142" name="Google Shape;2142;p145"/>
          <p:cNvGrpSpPr/>
          <p:nvPr/>
        </p:nvGrpSpPr>
        <p:grpSpPr>
          <a:xfrm>
            <a:off x="1130270" y="2173136"/>
            <a:ext cx="9603275" cy="3291841"/>
            <a:chOff x="0" y="1367"/>
            <a:chExt cx="9603275" cy="3291841"/>
          </a:xfrm>
        </p:grpSpPr>
        <p:sp>
          <p:nvSpPr>
            <p:cNvPr id="2143" name="Google Shape;2143;p145"/>
            <p:cNvSpPr/>
            <p:nvPr/>
          </p:nvSpPr>
          <p:spPr>
            <a:xfrm>
              <a:off x="0" y="1367"/>
              <a:ext cx="9603275" cy="693019"/>
            </a:xfrm>
            <a:prstGeom prst="roundRect">
              <a:avLst>
                <a:gd name="adj" fmla="val 10000"/>
              </a:avLst>
            </a:prstGeom>
            <a:solidFill>
              <a:srgbClr val="CDD0D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44" name="Google Shape;2144;p145"/>
            <p:cNvSpPr/>
            <p:nvPr/>
          </p:nvSpPr>
          <p:spPr>
            <a:xfrm>
              <a:off x="209638" y="157296"/>
              <a:ext cx="381160" cy="381160"/>
            </a:xfrm>
            <a:prstGeom prst="rect">
              <a:avLst/>
            </a:prstGeom>
            <a:blipFill rotWithShape="1">
              <a:blip r:embed="rId3">
                <a:alphaModFix/>
              </a:blip>
              <a:stretch>
                <a:fillRect/>
              </a:stretch>
            </a:blip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45" name="Google Shape;2145;p145"/>
            <p:cNvSpPr/>
            <p:nvPr/>
          </p:nvSpPr>
          <p:spPr>
            <a:xfrm>
              <a:off x="800437" y="1367"/>
              <a:ext cx="4321473" cy="69301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46" name="Google Shape;2146;p145"/>
            <p:cNvSpPr txBox="1"/>
            <p:nvPr/>
          </p:nvSpPr>
          <p:spPr>
            <a:xfrm>
              <a:off x="800437" y="1367"/>
              <a:ext cx="4321473" cy="693019"/>
            </a:xfrm>
            <a:prstGeom prst="rect">
              <a:avLst/>
            </a:prstGeom>
            <a:noFill/>
            <a:ln>
              <a:noFill/>
            </a:ln>
          </p:spPr>
          <p:txBody>
            <a:bodyPr spcFirstLastPara="1" wrap="square" lIns="73325" tIns="73325" rIns="73325" bIns="73325" anchor="ctr" anchorCtr="0">
              <a:noAutofit/>
            </a:bodyPr>
            <a:lstStyle/>
            <a:p>
              <a:pPr marL="0" marR="0" lvl="0" indent="0" algn="l" rtl="0">
                <a:lnSpc>
                  <a:spcPct val="100000"/>
                </a:lnSpc>
                <a:spcBef>
                  <a:spcPts val="0"/>
                </a:spcBef>
                <a:spcAft>
                  <a:spcPts val="0"/>
                </a:spcAft>
                <a:buClr>
                  <a:schemeClr val="dk1"/>
                </a:buClr>
                <a:buSzPts val="2200"/>
                <a:buFont typeface="Century Gothic"/>
                <a:buNone/>
              </a:pPr>
              <a:r>
                <a:rPr lang="en-US" sz="2200" b="0" i="0" u="none" strike="noStrike" cap="none">
                  <a:solidFill>
                    <a:schemeClr val="dk1"/>
                  </a:solidFill>
                  <a:latin typeface="Century Gothic"/>
                  <a:ea typeface="Century Gothic"/>
                  <a:cs typeface="Century Gothic"/>
                  <a:sym typeface="Century Gothic"/>
                </a:rPr>
                <a:t>Refer a case!</a:t>
              </a:r>
              <a:endParaRPr sz="1400" b="0" i="0" u="none" strike="noStrike" cap="none">
                <a:solidFill>
                  <a:srgbClr val="000000"/>
                </a:solidFill>
                <a:latin typeface="Arial"/>
                <a:ea typeface="Arial"/>
                <a:cs typeface="Arial"/>
                <a:sym typeface="Arial"/>
              </a:endParaRPr>
            </a:p>
          </p:txBody>
        </p:sp>
        <p:sp>
          <p:nvSpPr>
            <p:cNvPr id="2147" name="Google Shape;2147;p145"/>
            <p:cNvSpPr/>
            <p:nvPr/>
          </p:nvSpPr>
          <p:spPr>
            <a:xfrm>
              <a:off x="5121910" y="1367"/>
              <a:ext cx="4481364" cy="69301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48" name="Google Shape;2148;p145"/>
            <p:cNvSpPr txBox="1"/>
            <p:nvPr/>
          </p:nvSpPr>
          <p:spPr>
            <a:xfrm>
              <a:off x="5121910" y="1367"/>
              <a:ext cx="4481364" cy="693019"/>
            </a:xfrm>
            <a:prstGeom prst="rect">
              <a:avLst/>
            </a:prstGeom>
            <a:noFill/>
            <a:ln>
              <a:noFill/>
            </a:ln>
          </p:spPr>
          <p:txBody>
            <a:bodyPr spcFirstLastPara="1" wrap="square" lIns="73325" tIns="73325" rIns="73325" bIns="73325" anchor="ctr" anchorCtr="0">
              <a:noAutofit/>
            </a:bodyPr>
            <a:lstStyle/>
            <a:p>
              <a:pPr marL="0" marR="0" lvl="0" indent="0" algn="l" rtl="0">
                <a:lnSpc>
                  <a:spcPct val="100000"/>
                </a:lnSpc>
                <a:spcBef>
                  <a:spcPts val="0"/>
                </a:spcBef>
                <a:spcAft>
                  <a:spcPts val="0"/>
                </a:spcAft>
                <a:buClr>
                  <a:schemeClr val="dk1"/>
                </a:buClr>
                <a:buSzPts val="1700"/>
                <a:buFont typeface="Century Gothic"/>
                <a:buNone/>
              </a:pPr>
              <a:r>
                <a:rPr lang="en-US" sz="1700" b="0" i="0" u="none" strike="noStrike" cap="none">
                  <a:solidFill>
                    <a:schemeClr val="dk1"/>
                  </a:solidFill>
                  <a:latin typeface="Century Gothic"/>
                  <a:ea typeface="Century Gothic"/>
                  <a:cs typeface="Century Gothic"/>
                  <a:sym typeface="Century Gothic"/>
                </a:rPr>
                <a:t>https://www.ocvjc.org/request-for-assistance</a:t>
              </a:r>
              <a:endParaRPr sz="1700" b="0" i="0" u="none" strike="noStrike" cap="none">
                <a:solidFill>
                  <a:schemeClr val="dk1"/>
                </a:solidFill>
                <a:latin typeface="Century Gothic"/>
                <a:ea typeface="Century Gothic"/>
                <a:cs typeface="Century Gothic"/>
                <a:sym typeface="Century Gothic"/>
              </a:endParaRPr>
            </a:p>
          </p:txBody>
        </p:sp>
        <p:sp>
          <p:nvSpPr>
            <p:cNvPr id="2149" name="Google Shape;2149;p145"/>
            <p:cNvSpPr/>
            <p:nvPr/>
          </p:nvSpPr>
          <p:spPr>
            <a:xfrm>
              <a:off x="0" y="867641"/>
              <a:ext cx="9603275" cy="693019"/>
            </a:xfrm>
            <a:prstGeom prst="roundRect">
              <a:avLst>
                <a:gd name="adj" fmla="val 10000"/>
              </a:avLst>
            </a:prstGeom>
            <a:solidFill>
              <a:srgbClr val="CDD0D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0" name="Google Shape;2150;p145"/>
            <p:cNvSpPr/>
            <p:nvPr/>
          </p:nvSpPr>
          <p:spPr>
            <a:xfrm>
              <a:off x="209638" y="1023570"/>
              <a:ext cx="381160" cy="381160"/>
            </a:xfrm>
            <a:prstGeom prst="rect">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1" name="Google Shape;2151;p145"/>
            <p:cNvSpPr/>
            <p:nvPr/>
          </p:nvSpPr>
          <p:spPr>
            <a:xfrm>
              <a:off x="800437" y="867641"/>
              <a:ext cx="4321473" cy="69301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2" name="Google Shape;2152;p145"/>
            <p:cNvSpPr txBox="1"/>
            <p:nvPr/>
          </p:nvSpPr>
          <p:spPr>
            <a:xfrm>
              <a:off x="800437" y="867641"/>
              <a:ext cx="4321473" cy="693019"/>
            </a:xfrm>
            <a:prstGeom prst="rect">
              <a:avLst/>
            </a:prstGeom>
            <a:noFill/>
            <a:ln>
              <a:noFill/>
            </a:ln>
          </p:spPr>
          <p:txBody>
            <a:bodyPr spcFirstLastPara="1" wrap="square" lIns="73325" tIns="73325" rIns="73325" bIns="73325" anchor="ctr" anchorCtr="0">
              <a:noAutofit/>
            </a:bodyPr>
            <a:lstStyle/>
            <a:p>
              <a:pPr marL="0" marR="0" lvl="0" indent="0" algn="l" rtl="0">
                <a:lnSpc>
                  <a:spcPct val="100000"/>
                </a:lnSpc>
                <a:spcBef>
                  <a:spcPts val="0"/>
                </a:spcBef>
                <a:spcAft>
                  <a:spcPts val="0"/>
                </a:spcAft>
                <a:buClr>
                  <a:schemeClr val="dk1"/>
                </a:buClr>
                <a:buSzPts val="2200"/>
                <a:buFont typeface="Century Gothic"/>
                <a:buNone/>
              </a:pPr>
              <a:r>
                <a:rPr lang="en-US" sz="2200" b="0" i="0" u="none" strike="noStrike" cap="none">
                  <a:solidFill>
                    <a:schemeClr val="dk1"/>
                  </a:solidFill>
                  <a:latin typeface="Century Gothic"/>
                  <a:ea typeface="Century Gothic"/>
                  <a:cs typeface="Century Gothic"/>
                  <a:sym typeface="Century Gothic"/>
                </a:rPr>
                <a:t>Reach out for help!</a:t>
              </a:r>
              <a:endParaRPr sz="1400" b="0" i="0" u="none" strike="noStrike" cap="none">
                <a:solidFill>
                  <a:srgbClr val="000000"/>
                </a:solidFill>
                <a:latin typeface="Arial"/>
                <a:ea typeface="Arial"/>
                <a:cs typeface="Arial"/>
                <a:sym typeface="Arial"/>
              </a:endParaRPr>
            </a:p>
          </p:txBody>
        </p:sp>
        <p:sp>
          <p:nvSpPr>
            <p:cNvPr id="2153" name="Google Shape;2153;p145"/>
            <p:cNvSpPr/>
            <p:nvPr/>
          </p:nvSpPr>
          <p:spPr>
            <a:xfrm>
              <a:off x="5121910" y="867641"/>
              <a:ext cx="4481364" cy="69301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4" name="Google Shape;2154;p145"/>
            <p:cNvSpPr txBox="1"/>
            <p:nvPr/>
          </p:nvSpPr>
          <p:spPr>
            <a:xfrm>
              <a:off x="5121910" y="867641"/>
              <a:ext cx="4481364" cy="693019"/>
            </a:xfrm>
            <a:prstGeom prst="rect">
              <a:avLst/>
            </a:prstGeom>
            <a:noFill/>
            <a:ln>
              <a:noFill/>
            </a:ln>
          </p:spPr>
          <p:txBody>
            <a:bodyPr spcFirstLastPara="1" wrap="square" lIns="73325" tIns="73325" rIns="73325" bIns="73325" anchor="ctr" anchorCtr="0">
              <a:noAutofit/>
            </a:bodyPr>
            <a:lstStyle/>
            <a:p>
              <a:pPr marL="0" marR="0" lvl="0" indent="0" algn="l" rtl="0">
                <a:lnSpc>
                  <a:spcPct val="100000"/>
                </a:lnSpc>
                <a:spcBef>
                  <a:spcPts val="0"/>
                </a:spcBef>
                <a:spcAft>
                  <a:spcPts val="0"/>
                </a:spcAft>
                <a:buClr>
                  <a:schemeClr val="dk1"/>
                </a:buClr>
                <a:buSzPts val="1700"/>
                <a:buFont typeface="Century Gothic"/>
                <a:buNone/>
              </a:pPr>
              <a:r>
                <a:rPr lang="en-US" sz="1700" b="0" i="0" u="none" strike="noStrike" cap="none">
                  <a:solidFill>
                    <a:schemeClr val="dk1"/>
                  </a:solidFill>
                  <a:latin typeface="Century Gothic"/>
                  <a:ea typeface="Century Gothic"/>
                  <a:cs typeface="Century Gothic"/>
                  <a:sym typeface="Century Gothic"/>
                </a:rPr>
                <a:t>info@ocvjc.org</a:t>
              </a:r>
              <a:endParaRPr sz="1700" b="0" i="0" u="none" strike="noStrike" cap="none">
                <a:solidFill>
                  <a:schemeClr val="dk1"/>
                </a:solidFill>
                <a:latin typeface="Century Gothic"/>
                <a:ea typeface="Century Gothic"/>
                <a:cs typeface="Century Gothic"/>
                <a:sym typeface="Century Gothic"/>
              </a:endParaRPr>
            </a:p>
          </p:txBody>
        </p:sp>
        <p:sp>
          <p:nvSpPr>
            <p:cNvPr id="2155" name="Google Shape;2155;p145"/>
            <p:cNvSpPr/>
            <p:nvPr/>
          </p:nvSpPr>
          <p:spPr>
            <a:xfrm>
              <a:off x="0" y="1733915"/>
              <a:ext cx="9603275" cy="693019"/>
            </a:xfrm>
            <a:prstGeom prst="roundRect">
              <a:avLst>
                <a:gd name="adj" fmla="val 10000"/>
              </a:avLst>
            </a:prstGeom>
            <a:solidFill>
              <a:srgbClr val="CDD0D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6" name="Google Shape;2156;p145"/>
            <p:cNvSpPr/>
            <p:nvPr/>
          </p:nvSpPr>
          <p:spPr>
            <a:xfrm>
              <a:off x="209638" y="1889844"/>
              <a:ext cx="381160" cy="381160"/>
            </a:xfrm>
            <a:prstGeom prst="rect">
              <a:avLst/>
            </a:prstGeom>
            <a:blipFill rotWithShape="1">
              <a:blip r:embed="rId5">
                <a:alphaModFix/>
              </a:blip>
              <a:stretch>
                <a:fillRect/>
              </a:stretch>
            </a:blip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7" name="Google Shape;2157;p145"/>
            <p:cNvSpPr/>
            <p:nvPr/>
          </p:nvSpPr>
          <p:spPr>
            <a:xfrm>
              <a:off x="800437" y="1733915"/>
              <a:ext cx="4321473" cy="69301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8" name="Google Shape;2158;p145"/>
            <p:cNvSpPr txBox="1"/>
            <p:nvPr/>
          </p:nvSpPr>
          <p:spPr>
            <a:xfrm>
              <a:off x="800437" y="1733915"/>
              <a:ext cx="4321473" cy="693019"/>
            </a:xfrm>
            <a:prstGeom prst="rect">
              <a:avLst/>
            </a:prstGeom>
            <a:noFill/>
            <a:ln>
              <a:noFill/>
            </a:ln>
          </p:spPr>
          <p:txBody>
            <a:bodyPr spcFirstLastPara="1" wrap="square" lIns="73325" tIns="73325" rIns="73325" bIns="73325" anchor="ctr" anchorCtr="0">
              <a:noAutofit/>
            </a:bodyPr>
            <a:lstStyle/>
            <a:p>
              <a:pPr marL="0" marR="0" lvl="0" indent="0" algn="l" rtl="0">
                <a:lnSpc>
                  <a:spcPct val="100000"/>
                </a:lnSpc>
                <a:spcBef>
                  <a:spcPts val="0"/>
                </a:spcBef>
                <a:spcAft>
                  <a:spcPts val="0"/>
                </a:spcAft>
                <a:buClr>
                  <a:schemeClr val="dk1"/>
                </a:buClr>
                <a:buSzPts val="2200"/>
                <a:buFont typeface="Century Gothic"/>
                <a:buNone/>
              </a:pPr>
              <a:r>
                <a:rPr lang="en-US" sz="2200" b="0" i="0" u="none" strike="noStrike" cap="none">
                  <a:solidFill>
                    <a:schemeClr val="dk1"/>
                  </a:solidFill>
                  <a:latin typeface="Century Gothic"/>
                  <a:ea typeface="Century Gothic"/>
                  <a:cs typeface="Century Gothic"/>
                  <a:sym typeface="Century Gothic"/>
                </a:rPr>
                <a:t>Use the Toolkit!</a:t>
              </a:r>
              <a:endParaRPr sz="1400" b="0" i="0" u="none" strike="noStrike" cap="none">
                <a:solidFill>
                  <a:srgbClr val="000000"/>
                </a:solidFill>
                <a:latin typeface="Arial"/>
                <a:ea typeface="Arial"/>
                <a:cs typeface="Arial"/>
                <a:sym typeface="Arial"/>
              </a:endParaRPr>
            </a:p>
          </p:txBody>
        </p:sp>
        <p:sp>
          <p:nvSpPr>
            <p:cNvPr id="2159" name="Google Shape;2159;p145"/>
            <p:cNvSpPr/>
            <p:nvPr/>
          </p:nvSpPr>
          <p:spPr>
            <a:xfrm>
              <a:off x="5121910" y="1733915"/>
              <a:ext cx="4481364" cy="69301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60" name="Google Shape;2160;p145"/>
            <p:cNvSpPr txBox="1"/>
            <p:nvPr/>
          </p:nvSpPr>
          <p:spPr>
            <a:xfrm>
              <a:off x="5121910" y="1733915"/>
              <a:ext cx="4481364" cy="693019"/>
            </a:xfrm>
            <a:prstGeom prst="rect">
              <a:avLst/>
            </a:prstGeom>
            <a:noFill/>
            <a:ln>
              <a:noFill/>
            </a:ln>
          </p:spPr>
          <p:txBody>
            <a:bodyPr spcFirstLastPara="1" wrap="square" lIns="73325" tIns="73325" rIns="73325" bIns="73325" anchor="ctr" anchorCtr="0">
              <a:noAutofit/>
            </a:bodyPr>
            <a:lstStyle/>
            <a:p>
              <a:pPr marL="0" marR="0" lvl="0" indent="0" algn="l" rtl="0">
                <a:lnSpc>
                  <a:spcPct val="100000"/>
                </a:lnSpc>
                <a:spcBef>
                  <a:spcPts val="0"/>
                </a:spcBef>
                <a:spcAft>
                  <a:spcPts val="0"/>
                </a:spcAft>
                <a:buClr>
                  <a:schemeClr val="dk1"/>
                </a:buClr>
                <a:buSzPts val="1700"/>
                <a:buFont typeface="Century Gothic"/>
                <a:buNone/>
              </a:pPr>
              <a:r>
                <a:rPr lang="en-US" sz="1700" b="0" i="0" u="none" strike="noStrike" cap="none">
                  <a:solidFill>
                    <a:schemeClr val="dk1"/>
                  </a:solidFill>
                  <a:latin typeface="Century Gothic"/>
                  <a:ea typeface="Century Gothic"/>
                  <a:cs typeface="Century Gothic"/>
                  <a:sym typeface="Century Gothic"/>
                </a:rPr>
                <a:t>Victimsrightstoolkit.org</a:t>
              </a:r>
              <a:endParaRPr sz="1700" b="0" i="0" u="none" strike="noStrike" cap="none">
                <a:solidFill>
                  <a:schemeClr val="dk1"/>
                </a:solidFill>
                <a:latin typeface="Century Gothic"/>
                <a:ea typeface="Century Gothic"/>
                <a:cs typeface="Century Gothic"/>
                <a:sym typeface="Century Gothic"/>
              </a:endParaRPr>
            </a:p>
          </p:txBody>
        </p:sp>
        <p:sp>
          <p:nvSpPr>
            <p:cNvPr id="2161" name="Google Shape;2161;p145"/>
            <p:cNvSpPr/>
            <p:nvPr/>
          </p:nvSpPr>
          <p:spPr>
            <a:xfrm>
              <a:off x="0" y="2600189"/>
              <a:ext cx="9603275" cy="693019"/>
            </a:xfrm>
            <a:prstGeom prst="roundRect">
              <a:avLst>
                <a:gd name="adj" fmla="val 10000"/>
              </a:avLst>
            </a:prstGeom>
            <a:solidFill>
              <a:srgbClr val="CDD0D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62" name="Google Shape;2162;p145"/>
            <p:cNvSpPr/>
            <p:nvPr/>
          </p:nvSpPr>
          <p:spPr>
            <a:xfrm>
              <a:off x="209638" y="2756118"/>
              <a:ext cx="381160" cy="381160"/>
            </a:xfrm>
            <a:prstGeom prst="rect">
              <a:avLst/>
            </a:prstGeom>
            <a:blipFill rotWithShape="1">
              <a:blip r:embed="rId6">
                <a:alphaModFix/>
              </a:blip>
              <a:stretch>
                <a:fillRect l="-68990" r="-68990"/>
              </a:stretch>
            </a:blip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63" name="Google Shape;2163;p145"/>
            <p:cNvSpPr/>
            <p:nvPr/>
          </p:nvSpPr>
          <p:spPr>
            <a:xfrm>
              <a:off x="800437" y="2600189"/>
              <a:ext cx="4321473" cy="69301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64" name="Google Shape;2164;p145"/>
            <p:cNvSpPr txBox="1"/>
            <p:nvPr/>
          </p:nvSpPr>
          <p:spPr>
            <a:xfrm>
              <a:off x="800437" y="2600189"/>
              <a:ext cx="4321473" cy="693019"/>
            </a:xfrm>
            <a:prstGeom prst="rect">
              <a:avLst/>
            </a:prstGeom>
            <a:noFill/>
            <a:ln>
              <a:noFill/>
            </a:ln>
          </p:spPr>
          <p:txBody>
            <a:bodyPr spcFirstLastPara="1" wrap="square" lIns="73325" tIns="73325" rIns="73325" bIns="73325" anchor="ctr" anchorCtr="0">
              <a:noAutofit/>
            </a:bodyPr>
            <a:lstStyle/>
            <a:p>
              <a:pPr marL="0" marR="0" lvl="0" indent="0" algn="l" rtl="0">
                <a:lnSpc>
                  <a:spcPct val="100000"/>
                </a:lnSpc>
                <a:spcBef>
                  <a:spcPts val="0"/>
                </a:spcBef>
                <a:spcAft>
                  <a:spcPts val="0"/>
                </a:spcAft>
                <a:buClr>
                  <a:schemeClr val="dk1"/>
                </a:buClr>
                <a:buSzPts val="2200"/>
                <a:buFont typeface="Century Gothic"/>
                <a:buNone/>
              </a:pPr>
              <a:r>
                <a:rPr lang="en-US" sz="2200" b="0" i="0" u="none" strike="noStrike" cap="none" dirty="0">
                  <a:solidFill>
                    <a:schemeClr val="dk1"/>
                  </a:solidFill>
                  <a:latin typeface="Century Gothic"/>
                  <a:ea typeface="Century Gothic"/>
                  <a:cs typeface="Century Gothic"/>
                  <a:sym typeface="Century Gothic"/>
                </a:rPr>
                <a:t>Follow us on social media!   </a:t>
              </a:r>
              <a:endParaRPr sz="1400" b="0" i="0" u="none" strike="noStrike" cap="none" dirty="0">
                <a:solidFill>
                  <a:srgbClr val="000000"/>
                </a:solidFill>
                <a:latin typeface="Arial"/>
                <a:ea typeface="Arial"/>
                <a:cs typeface="Arial"/>
                <a:sym typeface="Arial"/>
              </a:endParaRPr>
            </a:p>
          </p:txBody>
        </p:sp>
        <p:sp>
          <p:nvSpPr>
            <p:cNvPr id="2165" name="Google Shape;2165;p145"/>
            <p:cNvSpPr/>
            <p:nvPr/>
          </p:nvSpPr>
          <p:spPr>
            <a:xfrm>
              <a:off x="5121910" y="2600189"/>
              <a:ext cx="4481364" cy="69301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66" name="Google Shape;2166;p145"/>
            <p:cNvSpPr txBox="1"/>
            <p:nvPr/>
          </p:nvSpPr>
          <p:spPr>
            <a:xfrm>
              <a:off x="5121910" y="2600189"/>
              <a:ext cx="4481364" cy="693019"/>
            </a:xfrm>
            <a:prstGeom prst="rect">
              <a:avLst/>
            </a:prstGeom>
            <a:noFill/>
            <a:ln>
              <a:noFill/>
            </a:ln>
          </p:spPr>
          <p:txBody>
            <a:bodyPr spcFirstLastPara="1" wrap="square" lIns="73325" tIns="73325" rIns="73325" bIns="73325" anchor="ctr" anchorCtr="0">
              <a:noAutofit/>
            </a:bodyPr>
            <a:lstStyle/>
            <a:p>
              <a:pPr marL="0" marR="0" lvl="0" indent="0" algn="l" rtl="0">
                <a:lnSpc>
                  <a:spcPct val="100000"/>
                </a:lnSpc>
                <a:spcBef>
                  <a:spcPts val="0"/>
                </a:spcBef>
                <a:spcAft>
                  <a:spcPts val="0"/>
                </a:spcAft>
                <a:buClr>
                  <a:schemeClr val="dk1"/>
                </a:buClr>
                <a:buSzPts val="1700"/>
                <a:buFont typeface="Century Gothic"/>
                <a:buNone/>
              </a:pPr>
              <a:r>
                <a:rPr lang="en-US" sz="1700" b="0" i="0" u="none" strike="noStrike" cap="none">
                  <a:solidFill>
                    <a:schemeClr val="dk1"/>
                  </a:solidFill>
                  <a:latin typeface="Century Gothic"/>
                  <a:ea typeface="Century Gothic"/>
                  <a:cs typeface="Century Gothic"/>
                  <a:sym typeface="Century Gothic"/>
                </a:rPr>
                <a:t>@OCVJusticeC</a:t>
              </a:r>
              <a:endParaRPr sz="1700" b="0" i="0" u="none" strike="noStrike" cap="none">
                <a:solidFill>
                  <a:schemeClr val="dk1"/>
                </a:solidFill>
                <a:latin typeface="Century Gothic"/>
                <a:ea typeface="Century Gothic"/>
                <a:cs typeface="Century Gothic"/>
                <a:sym typeface="Century Gothic"/>
              </a:endParaRPr>
            </a:p>
          </p:txBody>
        </p:sp>
      </p:grpSp>
      <p:pic>
        <p:nvPicPr>
          <p:cNvPr id="2167" name="Google Shape;2167;p145"/>
          <p:cNvPicPr preferRelativeResize="0"/>
          <p:nvPr/>
        </p:nvPicPr>
        <p:blipFill rotWithShape="1">
          <a:blip r:embed="rId7">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B4C98CCD-1A4B-D41C-ABF8-629CAF928EA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15</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lt1"/>
            </a:gs>
            <a:gs pos="100000">
              <a:srgbClr val="F8F8F8"/>
            </a:gs>
          </a:gsLst>
          <a:path path="circle">
            <a:fillToRect l="50000" t="50000" r="50000" b="50000"/>
          </a:path>
          <a:tileRect/>
        </a:gradFill>
        <a:effectLst/>
      </p:bgPr>
    </p:bg>
    <p:spTree>
      <p:nvGrpSpPr>
        <p:cNvPr id="1" name="Shape 196"/>
        <p:cNvGrpSpPr/>
        <p:nvPr/>
      </p:nvGrpSpPr>
      <p:grpSpPr>
        <a:xfrm>
          <a:off x="0" y="0"/>
          <a:ext cx="0" cy="0"/>
          <a:chOff x="0" y="0"/>
          <a:chExt cx="0" cy="0"/>
        </a:xfrm>
      </p:grpSpPr>
      <p:sp>
        <p:nvSpPr>
          <p:cNvPr id="197" name="Google Shape;197;p6"/>
          <p:cNvSpPr/>
          <p:nvPr/>
        </p:nvSpPr>
        <p:spPr>
          <a:xfrm>
            <a:off x="303"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98" name="Google Shape;198;p6"/>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9" name="Google Shape;199;p6"/>
          <p:cNvSpPr/>
          <p:nvPr/>
        </p:nvSpPr>
        <p:spPr>
          <a:xfrm>
            <a:off x="0"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200" name="Google Shape;200;p6"/>
          <p:cNvSpPr txBox="1">
            <a:spLocks noGrp="1"/>
          </p:cNvSpPr>
          <p:nvPr>
            <p:ph type="title"/>
          </p:nvPr>
        </p:nvSpPr>
        <p:spPr>
          <a:xfrm>
            <a:off x="849683" y="1240076"/>
            <a:ext cx="2777397"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a:solidFill>
                  <a:srgbClr val="FFFFFF"/>
                </a:solidFill>
              </a:rPr>
              <a:t>About Us</a:t>
            </a:r>
            <a:endParaRPr/>
          </a:p>
        </p:txBody>
      </p:sp>
      <p:sp>
        <p:nvSpPr>
          <p:cNvPr id="201" name="Google Shape;201;p6"/>
          <p:cNvSpPr txBox="1">
            <a:spLocks noGrp="1"/>
          </p:cNvSpPr>
          <p:nvPr>
            <p:ph type="body" idx="1"/>
          </p:nvPr>
        </p:nvSpPr>
        <p:spPr>
          <a:xfrm>
            <a:off x="4705594" y="1240077"/>
            <a:ext cx="6034827" cy="4916465"/>
          </a:xfrm>
          <a:prstGeom prst="rect">
            <a:avLst/>
          </a:prstGeom>
          <a:noFill/>
          <a:ln>
            <a:noFill/>
          </a:ln>
        </p:spPr>
        <p:txBody>
          <a:bodyPr spcFirstLastPara="1" wrap="square" lIns="91425" tIns="45700" rIns="91425" bIns="45700" anchor="t" anchorCtr="0">
            <a:normAutofit/>
          </a:bodyPr>
          <a:lstStyle/>
          <a:p>
            <a:pPr marL="0" lvl="0" indent="0" algn="l" rtl="0">
              <a:lnSpc>
                <a:spcPct val="120000"/>
              </a:lnSpc>
              <a:spcBef>
                <a:spcPts val="0"/>
              </a:spcBef>
              <a:spcAft>
                <a:spcPts val="0"/>
              </a:spcAft>
              <a:buSzPts val="2000"/>
              <a:buNone/>
            </a:pPr>
            <a:r>
              <a:rPr lang="en-US"/>
              <a:t>Ohio Crime Victim Justice Center is a statewide 501(c)(3) nonprofit organization founded to help ensure that the constitutional and statutory rights of Ohio’s state and federal victims of crime are upheld throughout the criminal justice process.</a:t>
            </a:r>
            <a:endParaRPr/>
          </a:p>
          <a:p>
            <a:pPr marL="0" lvl="0" indent="0" algn="l" rtl="0">
              <a:lnSpc>
                <a:spcPct val="120000"/>
              </a:lnSpc>
              <a:spcBef>
                <a:spcPts val="1000"/>
              </a:spcBef>
              <a:spcAft>
                <a:spcPts val="0"/>
              </a:spcAft>
              <a:buSzPts val="2000"/>
              <a:buNone/>
            </a:pPr>
            <a:endParaRPr/>
          </a:p>
        </p:txBody>
      </p:sp>
      <p:pic>
        <p:nvPicPr>
          <p:cNvPr id="202" name="Google Shape;202;p6"/>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031D738A-9E71-0297-5477-1F533645C03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Google Shape;398;p19"/>
          <p:cNvSpPr/>
          <p:nvPr/>
        </p:nvSpPr>
        <p:spPr>
          <a:xfrm>
            <a:off x="2"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399" name="Google Shape;399;p19"/>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0" name="Google Shape;400;p19"/>
          <p:cNvSpPr/>
          <p:nvPr/>
        </p:nvSpPr>
        <p:spPr>
          <a:xfrm>
            <a:off x="8129873"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401" name="Google Shape;401;p19"/>
          <p:cNvSpPr txBox="1">
            <a:spLocks noGrp="1"/>
          </p:cNvSpPr>
          <p:nvPr>
            <p:ph type="title"/>
          </p:nvPr>
        </p:nvSpPr>
        <p:spPr>
          <a:xfrm>
            <a:off x="8614504" y="1240076"/>
            <a:ext cx="2727813"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Roadmap</a:t>
            </a:r>
            <a:endParaRPr dirty="0"/>
          </a:p>
        </p:txBody>
      </p:sp>
      <p:sp>
        <p:nvSpPr>
          <p:cNvPr id="402" name="Google Shape;402;p19"/>
          <p:cNvSpPr txBox="1">
            <a:spLocks noGrp="1"/>
          </p:cNvSpPr>
          <p:nvPr>
            <p:ph type="body" idx="1"/>
          </p:nvPr>
        </p:nvSpPr>
        <p:spPr>
          <a:xfrm>
            <a:off x="1451579" y="1240077"/>
            <a:ext cx="6034827" cy="4916465"/>
          </a:xfrm>
          <a:prstGeom prst="rect">
            <a:avLst/>
          </a:prstGeom>
          <a:noFill/>
          <a:ln>
            <a:noFill/>
          </a:ln>
        </p:spPr>
        <p:txBody>
          <a:bodyPr spcFirstLastPara="1" wrap="square" lIns="91425" tIns="45700" rIns="91425" bIns="45700" anchor="t" anchorCtr="0">
            <a:normAutofit/>
          </a:bodyPr>
          <a:lstStyle/>
          <a:p>
            <a:r>
              <a:rPr lang="en-US" sz="1800" dirty="0"/>
              <a:t>Ever heard of an MPT?</a:t>
            </a:r>
          </a:p>
          <a:p>
            <a:pPr lvl="1"/>
            <a:r>
              <a:rPr lang="en-US" sz="1600" dirty="0"/>
              <a:t>Introduction to the Case and Legal Issues</a:t>
            </a:r>
          </a:p>
          <a:p>
            <a:pPr lvl="1"/>
            <a:r>
              <a:rPr lang="en-US" sz="1600" dirty="0"/>
              <a:t>Discussion of the state of the law in 2015</a:t>
            </a:r>
          </a:p>
          <a:p>
            <a:r>
              <a:rPr lang="en-US" sz="1800" dirty="0"/>
              <a:t>Break out groups</a:t>
            </a:r>
          </a:p>
          <a:p>
            <a:pPr lvl="1"/>
            <a:r>
              <a:rPr lang="en-US" sz="1600" dirty="0"/>
              <a:t>What would you have done?</a:t>
            </a:r>
          </a:p>
          <a:p>
            <a:r>
              <a:rPr lang="en-US" sz="1800" dirty="0"/>
              <a:t>Reconvene</a:t>
            </a:r>
          </a:p>
          <a:p>
            <a:pPr lvl="1"/>
            <a:r>
              <a:rPr lang="en-US" sz="1600" dirty="0"/>
              <a:t>What we did—the good and bad</a:t>
            </a:r>
          </a:p>
          <a:p>
            <a:r>
              <a:rPr lang="en-US" sz="1800" dirty="0"/>
              <a:t>Discussion of the law now</a:t>
            </a:r>
          </a:p>
          <a:p>
            <a:r>
              <a:rPr lang="en-US" sz="1800" dirty="0"/>
              <a:t>Break out groups</a:t>
            </a:r>
          </a:p>
          <a:p>
            <a:pPr lvl="1"/>
            <a:r>
              <a:rPr lang="en-US" sz="1600" dirty="0"/>
              <a:t>What could we do NOW?</a:t>
            </a:r>
          </a:p>
          <a:p>
            <a:r>
              <a:rPr lang="en-US" sz="1800" dirty="0"/>
              <a:t>Final reflection</a:t>
            </a:r>
          </a:p>
          <a:p>
            <a:endParaRPr lang="en-US" sz="1800" dirty="0"/>
          </a:p>
          <a:p>
            <a:endParaRPr sz="1800" dirty="0"/>
          </a:p>
        </p:txBody>
      </p:sp>
      <p:pic>
        <p:nvPicPr>
          <p:cNvPr id="403" name="Google Shape;403;p19"/>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5E89E77B-F452-137F-DC0B-F26E8F8EBBCF}"/>
              </a:ext>
            </a:extLst>
          </p:cNvPr>
          <p:cNvSpPr>
            <a:spLocks noGrp="1"/>
          </p:cNvSpPr>
          <p:nvPr>
            <p:ph type="sldNum" idx="12"/>
          </p:nvPr>
        </p:nvSpPr>
        <p:spPr>
          <a:solidFill>
            <a:schemeClr val="bg1"/>
          </a:solidFill>
        </p:spPr>
        <p:txBody>
          <a:bodyPr/>
          <a:lstStyle/>
          <a:p>
            <a:pPr marL="0" lvl="0" indent="0" algn="r" rtl="0">
              <a:spcBef>
                <a:spcPts val="0"/>
              </a:spcBef>
              <a:spcAft>
                <a:spcPts val="0"/>
              </a:spcAft>
              <a:buNone/>
            </a:pPr>
            <a:fld id="{00000000-1234-1234-1234-123412341234}" type="slidenum">
              <a:rPr lang="en-US" smtClean="0"/>
              <a:t>3</a:t>
            </a:fld>
            <a:endParaRPr lang="en-US" dirty="0"/>
          </a:p>
        </p:txBody>
      </p:sp>
    </p:spTree>
    <p:extLst>
      <p:ext uri="{BB962C8B-B14F-4D97-AF65-F5344CB8AC3E}">
        <p14:creationId xmlns:p14="http://schemas.microsoft.com/office/powerpoint/2010/main" val="3733859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97">
          <a:extLst>
            <a:ext uri="{FF2B5EF4-FFF2-40B4-BE49-F238E27FC236}">
              <a16:creationId xmlns:a16="http://schemas.microsoft.com/office/drawing/2014/main" id="{B8169331-9C90-A266-75D7-8FE7AB1D0FAA}"/>
            </a:ext>
          </a:extLst>
        </p:cNvPr>
        <p:cNvGrpSpPr/>
        <p:nvPr/>
      </p:nvGrpSpPr>
      <p:grpSpPr>
        <a:xfrm>
          <a:off x="0" y="0"/>
          <a:ext cx="0" cy="0"/>
          <a:chOff x="0" y="0"/>
          <a:chExt cx="0" cy="0"/>
        </a:xfrm>
      </p:grpSpPr>
      <p:sp>
        <p:nvSpPr>
          <p:cNvPr id="398" name="Google Shape;398;p19">
            <a:extLst>
              <a:ext uri="{FF2B5EF4-FFF2-40B4-BE49-F238E27FC236}">
                <a16:creationId xmlns:a16="http://schemas.microsoft.com/office/drawing/2014/main" id="{2D013319-0D71-268B-7FE8-0073CA49C6D1}"/>
              </a:ext>
            </a:extLst>
          </p:cNvPr>
          <p:cNvSpPr/>
          <p:nvPr/>
        </p:nvSpPr>
        <p:spPr>
          <a:xfrm>
            <a:off x="2"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399" name="Google Shape;399;p19">
            <a:extLst>
              <a:ext uri="{FF2B5EF4-FFF2-40B4-BE49-F238E27FC236}">
                <a16:creationId xmlns:a16="http://schemas.microsoft.com/office/drawing/2014/main" id="{51ECAEA6-6F2E-2794-A7EF-DE9AC43579B2}"/>
              </a:ext>
            </a:extLst>
          </p:cNvPr>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00" name="Google Shape;400;p19">
            <a:extLst>
              <a:ext uri="{FF2B5EF4-FFF2-40B4-BE49-F238E27FC236}">
                <a16:creationId xmlns:a16="http://schemas.microsoft.com/office/drawing/2014/main" id="{5A29F0D4-73DD-5B76-D4BC-F84CEF68446A}"/>
              </a:ext>
            </a:extLst>
          </p:cNvPr>
          <p:cNvSpPr/>
          <p:nvPr/>
        </p:nvSpPr>
        <p:spPr>
          <a:xfrm>
            <a:off x="8129873"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401" name="Google Shape;401;p19">
            <a:extLst>
              <a:ext uri="{FF2B5EF4-FFF2-40B4-BE49-F238E27FC236}">
                <a16:creationId xmlns:a16="http://schemas.microsoft.com/office/drawing/2014/main" id="{BE8F580A-C5E7-C59B-5C60-7444FC05ACB6}"/>
              </a:ext>
            </a:extLst>
          </p:cNvPr>
          <p:cNvSpPr txBox="1">
            <a:spLocks noGrp="1"/>
          </p:cNvSpPr>
          <p:nvPr>
            <p:ph type="title"/>
          </p:nvPr>
        </p:nvSpPr>
        <p:spPr>
          <a:xfrm>
            <a:off x="8614504" y="1240076"/>
            <a:ext cx="2727813"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The Facts: State v. Hendon</a:t>
            </a:r>
            <a:endParaRPr dirty="0"/>
          </a:p>
        </p:txBody>
      </p:sp>
      <p:sp>
        <p:nvSpPr>
          <p:cNvPr id="402" name="Google Shape;402;p19">
            <a:extLst>
              <a:ext uri="{FF2B5EF4-FFF2-40B4-BE49-F238E27FC236}">
                <a16:creationId xmlns:a16="http://schemas.microsoft.com/office/drawing/2014/main" id="{929405A1-AA5C-C90F-2630-357B6B3E799E}"/>
              </a:ext>
            </a:extLst>
          </p:cNvPr>
          <p:cNvSpPr txBox="1">
            <a:spLocks noGrp="1"/>
          </p:cNvSpPr>
          <p:nvPr>
            <p:ph type="body" idx="1"/>
          </p:nvPr>
        </p:nvSpPr>
        <p:spPr>
          <a:xfrm>
            <a:off x="1451579" y="1240077"/>
            <a:ext cx="6034827" cy="4916465"/>
          </a:xfrm>
          <a:prstGeom prst="rect">
            <a:avLst/>
          </a:prstGeom>
          <a:noFill/>
          <a:ln>
            <a:noFill/>
          </a:ln>
        </p:spPr>
        <p:txBody>
          <a:bodyPr spcFirstLastPara="1" wrap="square" lIns="91425" tIns="45700" rIns="91425" bIns="45700" anchor="t" anchorCtr="0">
            <a:normAutofit/>
          </a:bodyPr>
          <a:lstStyle/>
          <a:p>
            <a:pPr marL="800100" lvl="1">
              <a:spcBef>
                <a:spcPts val="0"/>
              </a:spcBef>
            </a:pPr>
            <a:r>
              <a:rPr lang="en-US" dirty="0"/>
              <a:t>Victim R.B. and her family were attacked in their home by brothers Eric and Michael Hendon </a:t>
            </a:r>
          </a:p>
          <a:p>
            <a:pPr marL="800100" lvl="1">
              <a:spcBef>
                <a:spcPts val="0"/>
              </a:spcBef>
            </a:pPr>
            <a:r>
              <a:rPr lang="en-US" dirty="0"/>
              <a:t>Eric Hendon had been recently released from prison and was wearing a GPS monitor at the time</a:t>
            </a:r>
          </a:p>
          <a:p>
            <a:pPr marL="800100" lvl="1">
              <a:spcBef>
                <a:spcPts val="0"/>
              </a:spcBef>
            </a:pPr>
            <a:r>
              <a:rPr lang="en-US" dirty="0"/>
              <a:t>Eric Hendon murdered R.B.’s boyfriend and his two children</a:t>
            </a:r>
          </a:p>
          <a:p>
            <a:pPr marL="800100" lvl="1">
              <a:spcBef>
                <a:spcPts val="0"/>
              </a:spcBef>
            </a:pPr>
            <a:r>
              <a:rPr lang="en-US" dirty="0"/>
              <a:t>R.B. was shot and stabbed in the face but miraculously survived, though she needed significant medical treatment</a:t>
            </a:r>
          </a:p>
          <a:p>
            <a:pPr marL="800100" lvl="1">
              <a:spcBef>
                <a:spcPts val="0"/>
              </a:spcBef>
            </a:pPr>
            <a:r>
              <a:rPr lang="en-US" dirty="0"/>
              <a:t>R.B. entered counseling treatment </a:t>
            </a:r>
          </a:p>
          <a:p>
            <a:pPr marL="800100" lvl="1">
              <a:spcBef>
                <a:spcPts val="0"/>
              </a:spcBef>
            </a:pPr>
            <a:r>
              <a:rPr lang="en-US" dirty="0"/>
              <a:t>R.B. began journaling about her experiences</a:t>
            </a:r>
          </a:p>
          <a:p>
            <a:pPr marL="228600" lvl="0" indent="-114300" algn="l" rtl="0">
              <a:lnSpc>
                <a:spcPct val="120000"/>
              </a:lnSpc>
              <a:spcBef>
                <a:spcPts val="1000"/>
              </a:spcBef>
              <a:spcAft>
                <a:spcPts val="0"/>
              </a:spcAft>
              <a:buSzPts val="1800"/>
              <a:buNone/>
            </a:pPr>
            <a:endParaRPr sz="1800" dirty="0"/>
          </a:p>
        </p:txBody>
      </p:sp>
      <p:pic>
        <p:nvPicPr>
          <p:cNvPr id="403" name="Google Shape;403;p19">
            <a:extLst>
              <a:ext uri="{FF2B5EF4-FFF2-40B4-BE49-F238E27FC236}">
                <a16:creationId xmlns:a16="http://schemas.microsoft.com/office/drawing/2014/main" id="{353E54E6-911A-EBD1-4724-3AF698333715}"/>
              </a:ext>
            </a:extLst>
          </p:cNvPr>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DF36126A-CAC2-CF16-B001-1EDC90DA56F4}"/>
              </a:ext>
            </a:extLst>
          </p:cNvPr>
          <p:cNvSpPr>
            <a:spLocks noGrp="1"/>
          </p:cNvSpPr>
          <p:nvPr>
            <p:ph type="sldNum" idx="12"/>
          </p:nvPr>
        </p:nvSpPr>
        <p:spPr>
          <a:solidFill>
            <a:schemeClr val="bg1"/>
          </a:solidFill>
        </p:spPr>
        <p:txBody>
          <a:bodyPr/>
          <a:lstStyle/>
          <a:p>
            <a:pPr marL="0" lvl="0" indent="0" algn="r" rtl="0">
              <a:spcBef>
                <a:spcPts val="0"/>
              </a:spcBef>
              <a:spcAft>
                <a:spcPts val="0"/>
              </a:spcAft>
              <a:buNone/>
            </a:pPr>
            <a:fld id="{00000000-1234-1234-1234-123412341234}" type="slidenum">
              <a:rPr lang="en-US" smtClean="0"/>
              <a:t>4</a:t>
            </a:fld>
            <a:endParaRPr lang="en-US" dirty="0"/>
          </a:p>
        </p:txBody>
      </p:sp>
    </p:spTree>
    <p:extLst>
      <p:ext uri="{BB962C8B-B14F-4D97-AF65-F5344CB8AC3E}">
        <p14:creationId xmlns:p14="http://schemas.microsoft.com/office/powerpoint/2010/main" val="808742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97">
          <a:extLst>
            <a:ext uri="{FF2B5EF4-FFF2-40B4-BE49-F238E27FC236}">
              <a16:creationId xmlns:a16="http://schemas.microsoft.com/office/drawing/2014/main" id="{DC9B4D5D-DB44-C177-809A-5D3EE6E03D52}"/>
            </a:ext>
          </a:extLst>
        </p:cNvPr>
        <p:cNvGrpSpPr/>
        <p:nvPr/>
      </p:nvGrpSpPr>
      <p:grpSpPr>
        <a:xfrm>
          <a:off x="0" y="0"/>
          <a:ext cx="0" cy="0"/>
          <a:chOff x="0" y="0"/>
          <a:chExt cx="0" cy="0"/>
        </a:xfrm>
      </p:grpSpPr>
      <p:sp>
        <p:nvSpPr>
          <p:cNvPr id="398" name="Google Shape;398;p19">
            <a:extLst>
              <a:ext uri="{FF2B5EF4-FFF2-40B4-BE49-F238E27FC236}">
                <a16:creationId xmlns:a16="http://schemas.microsoft.com/office/drawing/2014/main" id="{D9A6BE84-DF2C-028A-0D4D-276BD0B0E56E}"/>
              </a:ext>
            </a:extLst>
          </p:cNvPr>
          <p:cNvSpPr/>
          <p:nvPr/>
        </p:nvSpPr>
        <p:spPr>
          <a:xfrm>
            <a:off x="2"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399" name="Google Shape;399;p19">
            <a:extLst>
              <a:ext uri="{FF2B5EF4-FFF2-40B4-BE49-F238E27FC236}">
                <a16:creationId xmlns:a16="http://schemas.microsoft.com/office/drawing/2014/main" id="{D921E116-1600-1057-3FD0-6F82F97A8CEB}"/>
              </a:ext>
            </a:extLst>
          </p:cNvPr>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00" name="Google Shape;400;p19">
            <a:extLst>
              <a:ext uri="{FF2B5EF4-FFF2-40B4-BE49-F238E27FC236}">
                <a16:creationId xmlns:a16="http://schemas.microsoft.com/office/drawing/2014/main" id="{D5E0EC3C-187B-C7EC-D8E5-A6DC94745E32}"/>
              </a:ext>
            </a:extLst>
          </p:cNvPr>
          <p:cNvSpPr/>
          <p:nvPr/>
        </p:nvSpPr>
        <p:spPr>
          <a:xfrm>
            <a:off x="8129873"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401" name="Google Shape;401;p19">
            <a:extLst>
              <a:ext uri="{FF2B5EF4-FFF2-40B4-BE49-F238E27FC236}">
                <a16:creationId xmlns:a16="http://schemas.microsoft.com/office/drawing/2014/main" id="{B569FF47-46A1-38C7-70F2-4104A13E5E17}"/>
              </a:ext>
            </a:extLst>
          </p:cNvPr>
          <p:cNvSpPr txBox="1">
            <a:spLocks noGrp="1"/>
          </p:cNvSpPr>
          <p:nvPr>
            <p:ph type="title"/>
          </p:nvPr>
        </p:nvSpPr>
        <p:spPr>
          <a:xfrm>
            <a:off x="8614504" y="1240076"/>
            <a:ext cx="2727813"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The Facts: State v. Hendon</a:t>
            </a:r>
            <a:endParaRPr dirty="0"/>
          </a:p>
        </p:txBody>
      </p:sp>
      <p:sp>
        <p:nvSpPr>
          <p:cNvPr id="402" name="Google Shape;402;p19">
            <a:extLst>
              <a:ext uri="{FF2B5EF4-FFF2-40B4-BE49-F238E27FC236}">
                <a16:creationId xmlns:a16="http://schemas.microsoft.com/office/drawing/2014/main" id="{1E2BE86B-E400-6F8F-BC6F-87A590F69A18}"/>
              </a:ext>
            </a:extLst>
          </p:cNvPr>
          <p:cNvSpPr txBox="1">
            <a:spLocks noGrp="1"/>
          </p:cNvSpPr>
          <p:nvPr>
            <p:ph type="body" idx="1"/>
          </p:nvPr>
        </p:nvSpPr>
        <p:spPr>
          <a:xfrm>
            <a:off x="1451579" y="1240077"/>
            <a:ext cx="6034827" cy="4916465"/>
          </a:xfrm>
          <a:prstGeom prst="rect">
            <a:avLst/>
          </a:prstGeom>
          <a:noFill/>
          <a:ln>
            <a:noFill/>
          </a:ln>
        </p:spPr>
        <p:txBody>
          <a:bodyPr spcFirstLastPara="1" wrap="square" lIns="91425" tIns="45700" rIns="91425" bIns="45700" anchor="t" anchorCtr="0">
            <a:normAutofit/>
          </a:bodyPr>
          <a:lstStyle/>
          <a:p>
            <a:pPr marL="800100" lvl="1">
              <a:spcBef>
                <a:spcPts val="0"/>
              </a:spcBef>
            </a:pPr>
            <a:r>
              <a:rPr lang="en-US" dirty="0"/>
              <a:t>During the investigation, rather than writing a new statement for law enforcement, R.B. offered the police her journal and they copied several pages of it</a:t>
            </a:r>
          </a:p>
          <a:p>
            <a:pPr marL="800100" lvl="1">
              <a:spcBef>
                <a:spcPts val="0"/>
              </a:spcBef>
            </a:pPr>
            <a:r>
              <a:rPr lang="en-US" dirty="0"/>
              <a:t>Law enforcement also obtained several of R.B.’s counseling records, which used to be a common practice</a:t>
            </a:r>
          </a:p>
          <a:p>
            <a:pPr marL="800100" lvl="1">
              <a:spcBef>
                <a:spcPts val="0"/>
              </a:spcBef>
            </a:pPr>
            <a:r>
              <a:rPr lang="en-US" dirty="0"/>
              <a:t>The state charged Eric and Michael Hendon with murder</a:t>
            </a:r>
          </a:p>
          <a:p>
            <a:pPr marL="800100" lvl="1">
              <a:spcBef>
                <a:spcPts val="0"/>
              </a:spcBef>
            </a:pPr>
            <a:r>
              <a:rPr lang="en-US" dirty="0"/>
              <a:t>While the death penalty spec was dropped for Michael due to his IQ, Eric’s death penalty spec remained</a:t>
            </a:r>
            <a:endParaRPr dirty="0"/>
          </a:p>
          <a:p>
            <a:pPr marL="228600" lvl="0" indent="-114300" algn="l" rtl="0">
              <a:lnSpc>
                <a:spcPct val="120000"/>
              </a:lnSpc>
              <a:spcBef>
                <a:spcPts val="1000"/>
              </a:spcBef>
              <a:spcAft>
                <a:spcPts val="0"/>
              </a:spcAft>
              <a:buSzPts val="1800"/>
              <a:buNone/>
            </a:pPr>
            <a:endParaRPr sz="1800" dirty="0"/>
          </a:p>
        </p:txBody>
      </p:sp>
      <p:pic>
        <p:nvPicPr>
          <p:cNvPr id="403" name="Google Shape;403;p19">
            <a:extLst>
              <a:ext uri="{FF2B5EF4-FFF2-40B4-BE49-F238E27FC236}">
                <a16:creationId xmlns:a16="http://schemas.microsoft.com/office/drawing/2014/main" id="{6DBF99F9-6601-7F06-9ED6-1189205521FC}"/>
              </a:ext>
            </a:extLst>
          </p:cNvPr>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61CB1C37-9068-E183-4983-62FD34768911}"/>
              </a:ext>
            </a:extLst>
          </p:cNvPr>
          <p:cNvSpPr>
            <a:spLocks noGrp="1"/>
          </p:cNvSpPr>
          <p:nvPr>
            <p:ph type="sldNum" idx="12"/>
          </p:nvPr>
        </p:nvSpPr>
        <p:spPr>
          <a:solidFill>
            <a:schemeClr val="bg1"/>
          </a:solidFill>
        </p:spPr>
        <p:txBody>
          <a:bodyPr/>
          <a:lstStyle/>
          <a:p>
            <a:pPr marL="0" lvl="0" indent="0" algn="r" rtl="0">
              <a:spcBef>
                <a:spcPts val="0"/>
              </a:spcBef>
              <a:spcAft>
                <a:spcPts val="0"/>
              </a:spcAft>
              <a:buNone/>
            </a:pPr>
            <a:fld id="{00000000-1234-1234-1234-123412341234}" type="slidenum">
              <a:rPr lang="en-US" smtClean="0"/>
              <a:t>5</a:t>
            </a:fld>
            <a:endParaRPr lang="en-US" dirty="0"/>
          </a:p>
        </p:txBody>
      </p:sp>
    </p:spTree>
    <p:extLst>
      <p:ext uri="{BB962C8B-B14F-4D97-AF65-F5344CB8AC3E}">
        <p14:creationId xmlns:p14="http://schemas.microsoft.com/office/powerpoint/2010/main" val="3275013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8"/>
        <p:cNvGrpSpPr/>
        <p:nvPr/>
      </p:nvGrpSpPr>
      <p:grpSpPr>
        <a:xfrm>
          <a:off x="0" y="0"/>
          <a:ext cx="0" cy="0"/>
          <a:chOff x="0" y="0"/>
          <a:chExt cx="0" cy="0"/>
        </a:xfrm>
      </p:grpSpPr>
      <p:sp>
        <p:nvSpPr>
          <p:cNvPr id="999" name="Google Shape;999;p62"/>
          <p:cNvSpPr/>
          <p:nvPr/>
        </p:nvSpPr>
        <p:spPr>
          <a:xfrm>
            <a:off x="303"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0" name="Google Shape;1000;p62"/>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001" name="Google Shape;1001;p62"/>
          <p:cNvSpPr/>
          <p:nvPr/>
        </p:nvSpPr>
        <p:spPr>
          <a:xfrm>
            <a:off x="0"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2" name="Google Shape;1002;p62"/>
          <p:cNvSpPr txBox="1">
            <a:spLocks noGrp="1"/>
          </p:cNvSpPr>
          <p:nvPr>
            <p:ph type="title"/>
          </p:nvPr>
        </p:nvSpPr>
        <p:spPr>
          <a:xfrm>
            <a:off x="849683" y="1240076"/>
            <a:ext cx="2777397"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The Defense Requests</a:t>
            </a:r>
            <a:endParaRPr dirty="0"/>
          </a:p>
        </p:txBody>
      </p:sp>
      <p:sp>
        <p:nvSpPr>
          <p:cNvPr id="1003" name="Google Shape;1003;p62"/>
          <p:cNvSpPr txBox="1">
            <a:spLocks noGrp="1"/>
          </p:cNvSpPr>
          <p:nvPr>
            <p:ph type="body" idx="1"/>
          </p:nvPr>
        </p:nvSpPr>
        <p:spPr>
          <a:xfrm>
            <a:off x="4705594" y="1240077"/>
            <a:ext cx="6034827" cy="4916465"/>
          </a:xfrm>
          <a:prstGeom prst="rect">
            <a:avLst/>
          </a:prstGeom>
          <a:noFill/>
          <a:ln>
            <a:noFill/>
          </a:ln>
        </p:spPr>
        <p:txBody>
          <a:bodyPr spcFirstLastPara="1" wrap="square" lIns="91425" tIns="45700" rIns="91425" bIns="45700" anchor="t" anchorCtr="0">
            <a:normAutofit/>
          </a:bodyPr>
          <a:lstStyle/>
          <a:p>
            <a:pPr marL="469900">
              <a:spcBef>
                <a:spcPts val="0"/>
              </a:spcBef>
              <a:buSzPts val="2000"/>
            </a:pPr>
            <a:r>
              <a:rPr lang="en-US" dirty="0"/>
              <a:t>As trial approached, the defense in Eric Hendon’s case discovered references in police records to R.B.’s journal having been copied and counseling records having been obtained</a:t>
            </a:r>
          </a:p>
          <a:p>
            <a:pPr marL="469900">
              <a:spcBef>
                <a:spcPts val="0"/>
              </a:spcBef>
              <a:buSzPts val="2000"/>
            </a:pPr>
            <a:r>
              <a:rPr lang="en-US" dirty="0"/>
              <a:t>Based on this information, the trial was put on hold and the defense was allowed to conduct an “exploratory” hearing where they questioned R.B., two of her family members, and an acquaintance</a:t>
            </a:r>
          </a:p>
          <a:p>
            <a:pPr marL="469900">
              <a:spcBef>
                <a:spcPts val="0"/>
              </a:spcBef>
              <a:buSzPts val="2000"/>
            </a:pPr>
            <a:r>
              <a:rPr lang="en-US" dirty="0"/>
              <a:t>R.B. received only two days’ notice of the hearing</a:t>
            </a:r>
          </a:p>
        </p:txBody>
      </p:sp>
      <p:pic>
        <p:nvPicPr>
          <p:cNvPr id="1004" name="Google Shape;1004;p62"/>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04E70CC2-79A0-E382-25D7-AB5E18601F9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326443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98">
          <a:extLst>
            <a:ext uri="{FF2B5EF4-FFF2-40B4-BE49-F238E27FC236}">
              <a16:creationId xmlns:a16="http://schemas.microsoft.com/office/drawing/2014/main" id="{844827A4-CA12-C96C-54D5-DB1EBC1CE6FF}"/>
            </a:ext>
          </a:extLst>
        </p:cNvPr>
        <p:cNvGrpSpPr/>
        <p:nvPr/>
      </p:nvGrpSpPr>
      <p:grpSpPr>
        <a:xfrm>
          <a:off x="0" y="0"/>
          <a:ext cx="0" cy="0"/>
          <a:chOff x="0" y="0"/>
          <a:chExt cx="0" cy="0"/>
        </a:xfrm>
      </p:grpSpPr>
      <p:sp>
        <p:nvSpPr>
          <p:cNvPr id="999" name="Google Shape;999;p62">
            <a:extLst>
              <a:ext uri="{FF2B5EF4-FFF2-40B4-BE49-F238E27FC236}">
                <a16:creationId xmlns:a16="http://schemas.microsoft.com/office/drawing/2014/main" id="{3B88362F-6444-738F-8E4C-4BBB9A16C922}"/>
              </a:ext>
            </a:extLst>
          </p:cNvPr>
          <p:cNvSpPr/>
          <p:nvPr/>
        </p:nvSpPr>
        <p:spPr>
          <a:xfrm>
            <a:off x="303"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0" name="Google Shape;1000;p62">
            <a:extLst>
              <a:ext uri="{FF2B5EF4-FFF2-40B4-BE49-F238E27FC236}">
                <a16:creationId xmlns:a16="http://schemas.microsoft.com/office/drawing/2014/main" id="{B02C5566-E18A-C23A-8FB1-F32C4AD85BEE}"/>
              </a:ext>
            </a:extLst>
          </p:cNvPr>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001" name="Google Shape;1001;p62">
            <a:extLst>
              <a:ext uri="{FF2B5EF4-FFF2-40B4-BE49-F238E27FC236}">
                <a16:creationId xmlns:a16="http://schemas.microsoft.com/office/drawing/2014/main" id="{2BE99728-9461-B659-4D11-2D42AD49346F}"/>
              </a:ext>
            </a:extLst>
          </p:cNvPr>
          <p:cNvSpPr/>
          <p:nvPr/>
        </p:nvSpPr>
        <p:spPr>
          <a:xfrm>
            <a:off x="0"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2" name="Google Shape;1002;p62">
            <a:extLst>
              <a:ext uri="{FF2B5EF4-FFF2-40B4-BE49-F238E27FC236}">
                <a16:creationId xmlns:a16="http://schemas.microsoft.com/office/drawing/2014/main" id="{644E8A70-203E-5FEF-230F-53230807FF27}"/>
              </a:ext>
            </a:extLst>
          </p:cNvPr>
          <p:cNvSpPr txBox="1">
            <a:spLocks noGrp="1"/>
          </p:cNvSpPr>
          <p:nvPr>
            <p:ph type="title"/>
          </p:nvPr>
        </p:nvSpPr>
        <p:spPr>
          <a:xfrm>
            <a:off x="849683" y="1240076"/>
            <a:ext cx="2777397"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The Defense Requests</a:t>
            </a:r>
            <a:endParaRPr dirty="0"/>
          </a:p>
        </p:txBody>
      </p:sp>
      <p:sp>
        <p:nvSpPr>
          <p:cNvPr id="1003" name="Google Shape;1003;p62">
            <a:extLst>
              <a:ext uri="{FF2B5EF4-FFF2-40B4-BE49-F238E27FC236}">
                <a16:creationId xmlns:a16="http://schemas.microsoft.com/office/drawing/2014/main" id="{683DBDDB-69B4-7651-4E4C-24771CA03FA3}"/>
              </a:ext>
            </a:extLst>
          </p:cNvPr>
          <p:cNvSpPr txBox="1">
            <a:spLocks noGrp="1"/>
          </p:cNvSpPr>
          <p:nvPr>
            <p:ph type="body" idx="1"/>
          </p:nvPr>
        </p:nvSpPr>
        <p:spPr>
          <a:xfrm>
            <a:off x="4705594" y="1240077"/>
            <a:ext cx="6034827" cy="4916465"/>
          </a:xfrm>
          <a:prstGeom prst="rect">
            <a:avLst/>
          </a:prstGeom>
          <a:noFill/>
          <a:ln>
            <a:noFill/>
          </a:ln>
        </p:spPr>
        <p:txBody>
          <a:bodyPr spcFirstLastPara="1" wrap="square" lIns="91425" tIns="45700" rIns="91425" bIns="45700" anchor="t" anchorCtr="0">
            <a:normAutofit/>
          </a:bodyPr>
          <a:lstStyle/>
          <a:p>
            <a:pPr marL="469900">
              <a:spcBef>
                <a:spcPts val="0"/>
              </a:spcBef>
              <a:buSzPts val="2000"/>
            </a:pPr>
            <a:r>
              <a:rPr lang="en-US" dirty="0"/>
              <a:t>Following the hearing, the defense filed motions asking the court to force R.B. to turn over</a:t>
            </a:r>
          </a:p>
          <a:p>
            <a:pPr marL="927100" lvl="1">
              <a:spcBef>
                <a:spcPts val="0"/>
              </a:spcBef>
              <a:buSzPts val="2000"/>
            </a:pPr>
            <a:r>
              <a:rPr lang="en-US" dirty="0"/>
              <a:t>R.B.’s medical records</a:t>
            </a:r>
          </a:p>
          <a:p>
            <a:pPr marL="927100" lvl="1">
              <a:spcBef>
                <a:spcPts val="0"/>
              </a:spcBef>
              <a:buSzPts val="2000"/>
            </a:pPr>
            <a:r>
              <a:rPr lang="en-US" dirty="0"/>
              <a:t>R.B.’s counseling records</a:t>
            </a:r>
          </a:p>
          <a:p>
            <a:pPr marL="927100" lvl="1">
              <a:spcBef>
                <a:spcPts val="0"/>
              </a:spcBef>
              <a:buSzPts val="2000"/>
            </a:pPr>
            <a:r>
              <a:rPr lang="en-US" dirty="0"/>
              <a:t>Access to R.B.’s electronic devices, i.e. phones, laptops, tablets, social media accounts, and email accounts</a:t>
            </a:r>
            <a:endParaRPr dirty="0"/>
          </a:p>
          <a:p>
            <a:pPr marL="0" lvl="0" indent="0" algn="l" rtl="0">
              <a:lnSpc>
                <a:spcPct val="120000"/>
              </a:lnSpc>
              <a:spcBef>
                <a:spcPts val="1000"/>
              </a:spcBef>
              <a:spcAft>
                <a:spcPts val="0"/>
              </a:spcAft>
              <a:buSzPts val="2000"/>
              <a:buNone/>
            </a:pPr>
            <a:endParaRPr dirty="0"/>
          </a:p>
        </p:txBody>
      </p:sp>
      <p:pic>
        <p:nvPicPr>
          <p:cNvPr id="1004" name="Google Shape;1004;p62">
            <a:extLst>
              <a:ext uri="{FF2B5EF4-FFF2-40B4-BE49-F238E27FC236}">
                <a16:creationId xmlns:a16="http://schemas.microsoft.com/office/drawing/2014/main" id="{6687925D-6ED0-7943-CFA9-0EDCE707256E}"/>
              </a:ext>
            </a:extLst>
          </p:cNvPr>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BF58DBDC-CF4A-9EEA-3069-913BDE6F8C5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3417565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8">
          <a:extLst>
            <a:ext uri="{FF2B5EF4-FFF2-40B4-BE49-F238E27FC236}">
              <a16:creationId xmlns:a16="http://schemas.microsoft.com/office/drawing/2014/main" id="{749420FE-082D-01FB-FAF8-A3FFCAC8C04C}"/>
            </a:ext>
          </a:extLst>
        </p:cNvPr>
        <p:cNvGrpSpPr/>
        <p:nvPr/>
      </p:nvGrpSpPr>
      <p:grpSpPr>
        <a:xfrm>
          <a:off x="0" y="0"/>
          <a:ext cx="0" cy="0"/>
          <a:chOff x="0" y="0"/>
          <a:chExt cx="0" cy="0"/>
        </a:xfrm>
      </p:grpSpPr>
      <p:sp>
        <p:nvSpPr>
          <p:cNvPr id="999" name="Google Shape;999;p62">
            <a:extLst>
              <a:ext uri="{FF2B5EF4-FFF2-40B4-BE49-F238E27FC236}">
                <a16:creationId xmlns:a16="http://schemas.microsoft.com/office/drawing/2014/main" id="{CAB35957-9751-FB3D-B92D-F3E1399B45FD}"/>
              </a:ext>
            </a:extLst>
          </p:cNvPr>
          <p:cNvSpPr/>
          <p:nvPr/>
        </p:nvSpPr>
        <p:spPr>
          <a:xfrm>
            <a:off x="303" y="0"/>
            <a:ext cx="12191695" cy="6858000"/>
          </a:xfrm>
          <a:prstGeom prst="rect">
            <a:avLst/>
          </a:prstGeom>
          <a:gradFill>
            <a:gsLst>
              <a:gs pos="0">
                <a:schemeClr val="lt1"/>
              </a:gs>
              <a:gs pos="100000">
                <a:srgbClr val="F8F8F8"/>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0" name="Google Shape;1000;p62">
            <a:extLst>
              <a:ext uri="{FF2B5EF4-FFF2-40B4-BE49-F238E27FC236}">
                <a16:creationId xmlns:a16="http://schemas.microsoft.com/office/drawing/2014/main" id="{EB598FD2-1DEC-7A1D-488B-A5DD750D9E76}"/>
              </a:ext>
            </a:extLst>
          </p:cNvPr>
          <p:cNvSpPr/>
          <p:nvPr/>
        </p:nvSpPr>
        <p:spPr>
          <a:xfrm>
            <a:off x="0" y="468768"/>
            <a:ext cx="12192000" cy="6389231"/>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001" name="Google Shape;1001;p62">
            <a:extLst>
              <a:ext uri="{FF2B5EF4-FFF2-40B4-BE49-F238E27FC236}">
                <a16:creationId xmlns:a16="http://schemas.microsoft.com/office/drawing/2014/main" id="{AA6CA09F-F2A6-21A4-2307-7A5A4E613B64}"/>
              </a:ext>
            </a:extLst>
          </p:cNvPr>
          <p:cNvSpPr/>
          <p:nvPr/>
        </p:nvSpPr>
        <p:spPr>
          <a:xfrm>
            <a:off x="0" y="-2"/>
            <a:ext cx="4062127" cy="685800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sp>
        <p:nvSpPr>
          <p:cNvPr id="1002" name="Google Shape;1002;p62">
            <a:extLst>
              <a:ext uri="{FF2B5EF4-FFF2-40B4-BE49-F238E27FC236}">
                <a16:creationId xmlns:a16="http://schemas.microsoft.com/office/drawing/2014/main" id="{8FA82299-A86F-EE13-87C0-12F8F42EFB70}"/>
              </a:ext>
            </a:extLst>
          </p:cNvPr>
          <p:cNvSpPr txBox="1">
            <a:spLocks noGrp="1"/>
          </p:cNvSpPr>
          <p:nvPr>
            <p:ph type="title"/>
          </p:nvPr>
        </p:nvSpPr>
        <p:spPr>
          <a:xfrm>
            <a:off x="849683" y="1240076"/>
            <a:ext cx="2777397" cy="45845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3200"/>
              <a:buFont typeface="Century Gothic"/>
              <a:buNone/>
            </a:pPr>
            <a:r>
              <a:rPr lang="en-US" dirty="0">
                <a:solidFill>
                  <a:srgbClr val="FFFFFF"/>
                </a:solidFill>
              </a:rPr>
              <a:t>The Trial Court’s Response</a:t>
            </a:r>
            <a:endParaRPr dirty="0"/>
          </a:p>
        </p:txBody>
      </p:sp>
      <p:sp>
        <p:nvSpPr>
          <p:cNvPr id="1003" name="Google Shape;1003;p62">
            <a:extLst>
              <a:ext uri="{FF2B5EF4-FFF2-40B4-BE49-F238E27FC236}">
                <a16:creationId xmlns:a16="http://schemas.microsoft.com/office/drawing/2014/main" id="{4E180793-4BFA-35C5-CCD1-8046BAD68BB3}"/>
              </a:ext>
            </a:extLst>
          </p:cNvPr>
          <p:cNvSpPr txBox="1">
            <a:spLocks noGrp="1"/>
          </p:cNvSpPr>
          <p:nvPr>
            <p:ph type="body" idx="1"/>
          </p:nvPr>
        </p:nvSpPr>
        <p:spPr>
          <a:xfrm>
            <a:off x="4705594" y="1240077"/>
            <a:ext cx="6034827" cy="4916465"/>
          </a:xfrm>
          <a:prstGeom prst="rect">
            <a:avLst/>
          </a:prstGeom>
          <a:noFill/>
          <a:ln>
            <a:noFill/>
          </a:ln>
        </p:spPr>
        <p:txBody>
          <a:bodyPr spcFirstLastPara="1" wrap="square" lIns="91425" tIns="45700" rIns="91425" bIns="45700" anchor="t" anchorCtr="0">
            <a:normAutofit/>
          </a:bodyPr>
          <a:lstStyle/>
          <a:p>
            <a:pPr marL="228600" lvl="0" indent="-101600" algn="l" rtl="0">
              <a:lnSpc>
                <a:spcPct val="120000"/>
              </a:lnSpc>
              <a:spcBef>
                <a:spcPts val="0"/>
              </a:spcBef>
              <a:spcAft>
                <a:spcPts val="0"/>
              </a:spcAft>
              <a:buSzPts val="2000"/>
              <a:buNone/>
            </a:pPr>
            <a:r>
              <a:rPr lang="en-US" dirty="0"/>
              <a:t>After the state and OCVJC filed motions opposing these defense requests, the trial court:</a:t>
            </a:r>
          </a:p>
          <a:p>
            <a:pPr marL="584200" lvl="0" indent="-457200" algn="l" rtl="0">
              <a:lnSpc>
                <a:spcPct val="120000"/>
              </a:lnSpc>
              <a:spcBef>
                <a:spcPts val="0"/>
              </a:spcBef>
              <a:spcAft>
                <a:spcPts val="0"/>
              </a:spcAft>
              <a:buSzPts val="2000"/>
              <a:buAutoNum type="arabicPeriod"/>
            </a:pPr>
            <a:r>
              <a:rPr lang="en-US" dirty="0"/>
              <a:t>Took R.B.’s medical records in camera for review</a:t>
            </a:r>
          </a:p>
          <a:p>
            <a:pPr marL="584200" lvl="0" indent="-457200" algn="l" rtl="0">
              <a:lnSpc>
                <a:spcPct val="120000"/>
              </a:lnSpc>
              <a:spcBef>
                <a:spcPts val="0"/>
              </a:spcBef>
              <a:spcAft>
                <a:spcPts val="0"/>
              </a:spcAft>
              <a:buSzPts val="2000"/>
              <a:buAutoNum type="arabicPeriod"/>
            </a:pPr>
            <a:r>
              <a:rPr lang="en-US" dirty="0"/>
              <a:t>Ordered OCVJC to obtain the other information from R.B. and turn it over to the court</a:t>
            </a:r>
          </a:p>
          <a:p>
            <a:pPr marL="584200" lvl="0" indent="-457200" algn="l" rtl="0">
              <a:lnSpc>
                <a:spcPct val="120000"/>
              </a:lnSpc>
              <a:spcBef>
                <a:spcPts val="0"/>
              </a:spcBef>
              <a:spcAft>
                <a:spcPts val="0"/>
              </a:spcAft>
              <a:buSzPts val="2000"/>
              <a:buAutoNum type="arabicPeriod"/>
            </a:pPr>
            <a:r>
              <a:rPr lang="en-US" dirty="0"/>
              <a:t>Informed the state, R.B., and OCVJC that failure to do so could result in contempt, refusal to allow R.B. to testify, or dismissal of the case</a:t>
            </a:r>
            <a:endParaRPr dirty="0"/>
          </a:p>
          <a:p>
            <a:pPr marL="0" lvl="0" indent="0" algn="l" rtl="0">
              <a:lnSpc>
                <a:spcPct val="120000"/>
              </a:lnSpc>
              <a:spcBef>
                <a:spcPts val="1000"/>
              </a:spcBef>
              <a:spcAft>
                <a:spcPts val="0"/>
              </a:spcAft>
              <a:buSzPts val="2000"/>
              <a:buNone/>
            </a:pPr>
            <a:endParaRPr dirty="0"/>
          </a:p>
        </p:txBody>
      </p:sp>
      <p:pic>
        <p:nvPicPr>
          <p:cNvPr id="1004" name="Google Shape;1004;p62">
            <a:extLst>
              <a:ext uri="{FF2B5EF4-FFF2-40B4-BE49-F238E27FC236}">
                <a16:creationId xmlns:a16="http://schemas.microsoft.com/office/drawing/2014/main" id="{F27E9C76-72F5-38DB-5D1C-AD9B3997ABFA}"/>
              </a:ext>
            </a:extLst>
          </p:cNvPr>
          <p:cNvPicPr preferRelativeResize="0"/>
          <p:nvPr/>
        </p:nvPicPr>
        <p:blipFill rotWithShape="1">
          <a:blip r:embed="rId3">
            <a:alphaModFix/>
          </a:blip>
          <a:srcRect/>
          <a:stretch/>
        </p:blipFill>
        <p:spPr>
          <a:xfrm>
            <a:off x="9066029" y="6183021"/>
            <a:ext cx="3020377" cy="607650"/>
          </a:xfrm>
          <a:prstGeom prst="rect">
            <a:avLst/>
          </a:prstGeom>
          <a:noFill/>
          <a:ln>
            <a:noFill/>
          </a:ln>
        </p:spPr>
      </p:pic>
      <p:sp>
        <p:nvSpPr>
          <p:cNvPr id="4" name="Slide Number Placeholder 3">
            <a:extLst>
              <a:ext uri="{FF2B5EF4-FFF2-40B4-BE49-F238E27FC236}">
                <a16:creationId xmlns:a16="http://schemas.microsoft.com/office/drawing/2014/main" id="{DB3D26F8-87A3-BF77-5C27-CC0B6FDC254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3574472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0C9F5-3325-F949-58FD-2CEF8AAFC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286A93-A683-A08F-3FCC-F42BD9346F5B}"/>
              </a:ext>
            </a:extLst>
          </p:cNvPr>
          <p:cNvSpPr>
            <a:spLocks noGrp="1"/>
          </p:cNvSpPr>
          <p:nvPr>
            <p:ph type="title"/>
          </p:nvPr>
        </p:nvSpPr>
        <p:spPr/>
        <p:txBody>
          <a:bodyPr/>
          <a:lstStyle/>
          <a:p>
            <a:r>
              <a:rPr lang="en-US" dirty="0"/>
              <a:t>The Law in 2015</a:t>
            </a:r>
          </a:p>
        </p:txBody>
      </p:sp>
      <p:sp>
        <p:nvSpPr>
          <p:cNvPr id="3" name="Text Placeholder 2">
            <a:extLst>
              <a:ext uri="{FF2B5EF4-FFF2-40B4-BE49-F238E27FC236}">
                <a16:creationId xmlns:a16="http://schemas.microsoft.com/office/drawing/2014/main" id="{93ED4D8F-5CE0-DD72-1F8A-6C685FE15D27}"/>
              </a:ext>
            </a:extLst>
          </p:cNvPr>
          <p:cNvSpPr>
            <a:spLocks noGrp="1"/>
          </p:cNvSpPr>
          <p:nvPr>
            <p:ph type="body" idx="1"/>
          </p:nvPr>
        </p:nvSpPr>
        <p:spPr>
          <a:xfrm>
            <a:off x="1130270" y="1596980"/>
            <a:ext cx="9603275" cy="4416958"/>
          </a:xfrm>
        </p:spPr>
        <p:txBody>
          <a:bodyPr>
            <a:normAutofit fontScale="70000" lnSpcReduction="20000"/>
          </a:bodyPr>
          <a:lstStyle/>
          <a:p>
            <a:endParaRPr lang="en-US" dirty="0"/>
          </a:p>
          <a:p>
            <a:r>
              <a:rPr lang="en-US" sz="2300" dirty="0"/>
              <a:t>Marsy’s Law had not passed so victims had NO specific right to refuse defense discovery requests</a:t>
            </a:r>
          </a:p>
          <a:p>
            <a:r>
              <a:rPr lang="en-US" sz="2300" dirty="0"/>
              <a:t>General constitutional privacy protections arguably applied to victims, though there was no case law on point</a:t>
            </a:r>
          </a:p>
          <a:p>
            <a:r>
              <a:rPr lang="en-US" sz="2300" dirty="0"/>
              <a:t>An Ohio Supreme Court case called In re Subpoena Duces Tecum Served on Potts required a subpoena, an evidentiary hearing, and a ruling on privilege prior to any in camera review and subsequent release of nonparty records</a:t>
            </a:r>
          </a:p>
          <a:p>
            <a:r>
              <a:rPr lang="en-US" sz="2300" dirty="0"/>
              <a:t>Ohio Const., art. I, § 10a explicitly stated that it DID NOT create a right of appeal for victims</a:t>
            </a:r>
          </a:p>
          <a:p>
            <a:r>
              <a:rPr lang="en-US" sz="2300" dirty="0"/>
              <a:t>At least one Ohio appeals court held that victim counsel had no standing in trial courts (or, by logical extension) appeals courts</a:t>
            </a:r>
          </a:p>
          <a:p>
            <a:r>
              <a:rPr lang="en-US" sz="2300" dirty="0"/>
              <a:t>R.C. 2505.02 and 2505.03 governed final appealable orders and some case law suggested that a final, appealable order existed any time a trial court ordered privileged material to be released </a:t>
            </a:r>
          </a:p>
        </p:txBody>
      </p:sp>
      <p:sp>
        <p:nvSpPr>
          <p:cNvPr id="4" name="Slide Number Placeholder 3">
            <a:extLst>
              <a:ext uri="{FF2B5EF4-FFF2-40B4-BE49-F238E27FC236}">
                <a16:creationId xmlns:a16="http://schemas.microsoft.com/office/drawing/2014/main" id="{B2396A33-B103-6CF2-6F6A-5BCD78D8A20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a:p>
        </p:txBody>
      </p:sp>
      <p:pic>
        <p:nvPicPr>
          <p:cNvPr id="5" name="Google Shape;1004;p62">
            <a:extLst>
              <a:ext uri="{FF2B5EF4-FFF2-40B4-BE49-F238E27FC236}">
                <a16:creationId xmlns:a16="http://schemas.microsoft.com/office/drawing/2014/main" id="{4AC4DE3D-7E64-6201-D678-2AC7A6CDB3E5}"/>
              </a:ext>
            </a:extLst>
          </p:cNvPr>
          <p:cNvPicPr preferRelativeResize="0"/>
          <p:nvPr/>
        </p:nvPicPr>
        <p:blipFill rotWithShape="1">
          <a:blip r:embed="rId2">
            <a:alphaModFix/>
          </a:blip>
          <a:srcRect/>
          <a:stretch/>
        </p:blipFill>
        <p:spPr>
          <a:xfrm>
            <a:off x="9066029" y="6183021"/>
            <a:ext cx="3020377" cy="607650"/>
          </a:xfrm>
          <a:prstGeom prst="rect">
            <a:avLst/>
          </a:prstGeom>
          <a:noFill/>
          <a:ln>
            <a:noFill/>
          </a:ln>
        </p:spPr>
      </p:pic>
    </p:spTree>
    <p:extLst>
      <p:ext uri="{BB962C8B-B14F-4D97-AF65-F5344CB8AC3E}">
        <p14:creationId xmlns:p14="http://schemas.microsoft.com/office/powerpoint/2010/main" val="337470690"/>
      </p:ext>
    </p:extLst>
  </p:cSld>
  <p:clrMapOvr>
    <a:masterClrMapping/>
  </p:clrMapOvr>
</p:sld>
</file>

<file path=ppt/theme/theme1.xml><?xml version="1.0" encoding="utf-8"?>
<a:theme xmlns:a="http://schemas.openxmlformats.org/drawingml/2006/main" name="Gallery">
  <a:themeElements>
    <a:clrScheme name="Gallery">
      <a:dk1>
        <a:srgbClr val="000000"/>
      </a:dk1>
      <a:lt1>
        <a:srgbClr val="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21363</TotalTime>
  <Words>1165</Words>
  <Application>Microsoft Macintosh PowerPoint</Application>
  <PresentationFormat>Widescreen</PresentationFormat>
  <Paragraphs>106</Paragraphs>
  <Slides>15</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Century Gothic</vt:lpstr>
      <vt:lpstr>Gallery</vt:lpstr>
      <vt:lpstr>Ten Years Later</vt:lpstr>
      <vt:lpstr>About Us</vt:lpstr>
      <vt:lpstr>Roadmap</vt:lpstr>
      <vt:lpstr>The Facts: State v. Hendon</vt:lpstr>
      <vt:lpstr>The Facts: State v. Hendon</vt:lpstr>
      <vt:lpstr>The Defense Requests</vt:lpstr>
      <vt:lpstr>The Defense Requests</vt:lpstr>
      <vt:lpstr>The Trial Court’s Response</vt:lpstr>
      <vt:lpstr>The Law in 2015</vt:lpstr>
      <vt:lpstr>What We Did: Law Enforcement</vt:lpstr>
      <vt:lpstr>What We Did: Prosecutor and Victim Counsel</vt:lpstr>
      <vt:lpstr>What We Should Have Done</vt:lpstr>
      <vt:lpstr>The Law in 2025</vt:lpstr>
      <vt:lpstr>What We Could Do Now</vt:lpstr>
      <vt:lpstr>Don’t Forget About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Victims’ Rights in Ohio Post Marsy’s Law</dc:title>
  <dc:creator>Elizabeth Well</dc:creator>
  <cp:lastModifiedBy>Elizabeth Well</cp:lastModifiedBy>
  <cp:revision>158</cp:revision>
  <dcterms:created xsi:type="dcterms:W3CDTF">2021-10-13T12:50:04Z</dcterms:created>
  <dcterms:modified xsi:type="dcterms:W3CDTF">2025-09-22T13:28:01Z</dcterms:modified>
</cp:coreProperties>
</file>