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93"/>
  </p:notesMasterIdLst>
  <p:sldIdLst>
    <p:sldId id="256" r:id="rId3"/>
    <p:sldId id="261" r:id="rId4"/>
    <p:sldId id="262" r:id="rId5"/>
    <p:sldId id="263" r:id="rId6"/>
    <p:sldId id="272" r:id="rId7"/>
    <p:sldId id="274" r:id="rId8"/>
    <p:sldId id="519" r:id="rId9"/>
    <p:sldId id="408" r:id="rId10"/>
    <p:sldId id="287" r:id="rId11"/>
    <p:sldId id="438" r:id="rId12"/>
    <p:sldId id="522" r:id="rId13"/>
    <p:sldId id="521" r:id="rId14"/>
    <p:sldId id="484" r:id="rId15"/>
    <p:sldId id="485" r:id="rId16"/>
    <p:sldId id="317" r:id="rId17"/>
    <p:sldId id="487" r:id="rId18"/>
    <p:sldId id="497" r:id="rId19"/>
    <p:sldId id="499" r:id="rId20"/>
    <p:sldId id="321" r:id="rId21"/>
    <p:sldId id="323" r:id="rId22"/>
    <p:sldId id="430" r:id="rId23"/>
    <p:sldId id="325" r:id="rId24"/>
    <p:sldId id="564" r:id="rId25"/>
    <p:sldId id="329" r:id="rId26"/>
    <p:sldId id="441" r:id="rId27"/>
    <p:sldId id="332" r:id="rId28"/>
    <p:sldId id="337" r:id="rId29"/>
    <p:sldId id="333" r:id="rId30"/>
    <p:sldId id="347" r:id="rId31"/>
    <p:sldId id="404" r:id="rId32"/>
    <p:sldId id="350" r:id="rId33"/>
    <p:sldId id="351" r:id="rId34"/>
    <p:sldId id="341" r:id="rId35"/>
    <p:sldId id="529" r:id="rId36"/>
    <p:sldId id="353" r:id="rId37"/>
    <p:sldId id="445" r:id="rId38"/>
    <p:sldId id="530" r:id="rId39"/>
    <p:sldId id="531" r:id="rId40"/>
    <p:sldId id="551" r:id="rId41"/>
    <p:sldId id="358" r:id="rId42"/>
    <p:sldId id="532" r:id="rId43"/>
    <p:sldId id="474" r:id="rId44"/>
    <p:sldId id="476" r:id="rId45"/>
    <p:sldId id="475" r:id="rId46"/>
    <p:sldId id="360" r:id="rId47"/>
    <p:sldId id="376" r:id="rId48"/>
    <p:sldId id="364" r:id="rId49"/>
    <p:sldId id="427" r:id="rId50"/>
    <p:sldId id="453" r:id="rId51"/>
    <p:sldId id="528" r:id="rId52"/>
    <p:sldId id="366" r:id="rId53"/>
    <p:sldId id="533" r:id="rId54"/>
    <p:sldId id="537" r:id="rId55"/>
    <p:sldId id="538" r:id="rId56"/>
    <p:sldId id="440" r:id="rId57"/>
    <p:sldId id="539" r:id="rId58"/>
    <p:sldId id="552" r:id="rId59"/>
    <p:sldId id="554" r:id="rId60"/>
    <p:sldId id="558" r:id="rId61"/>
    <p:sldId id="560" r:id="rId62"/>
    <p:sldId id="562" r:id="rId63"/>
    <p:sldId id="544" r:id="rId64"/>
    <p:sldId id="527" r:id="rId65"/>
    <p:sldId id="534" r:id="rId66"/>
    <p:sldId id="377" r:id="rId67"/>
    <p:sldId id="378" r:id="rId68"/>
    <p:sldId id="566" r:id="rId69"/>
    <p:sldId id="565" r:id="rId70"/>
    <p:sldId id="454" r:id="rId71"/>
    <p:sldId id="379" r:id="rId72"/>
    <p:sldId id="455" r:id="rId73"/>
    <p:sldId id="459" r:id="rId74"/>
    <p:sldId id="460" r:id="rId75"/>
    <p:sldId id="380" r:id="rId76"/>
    <p:sldId id="457" r:id="rId77"/>
    <p:sldId id="458" r:id="rId78"/>
    <p:sldId id="518" r:id="rId79"/>
    <p:sldId id="461" r:id="rId80"/>
    <p:sldId id="563" r:id="rId81"/>
    <p:sldId id="520" r:id="rId82"/>
    <p:sldId id="524" r:id="rId83"/>
    <p:sldId id="523" r:id="rId84"/>
    <p:sldId id="535" r:id="rId85"/>
    <p:sldId id="277" r:id="rId86"/>
    <p:sldId id="278" r:id="rId87"/>
    <p:sldId id="526" r:id="rId88"/>
    <p:sldId id="536" r:id="rId89"/>
    <p:sldId id="473" r:id="rId90"/>
    <p:sldId id="401" r:id="rId91"/>
    <p:sldId id="403" r:id="rId92"/>
  </p:sldIdLst>
  <p:sldSz cx="12192000" cy="6858000"/>
  <p:notesSz cx="6858000" cy="9144000"/>
  <p:embeddedFontLst>
    <p:embeddedFont>
      <p:font typeface="Century Gothic" panose="020B0502020202020204" pitchFamily="34" charset="0"/>
      <p:regular r:id="rId94"/>
      <p:bold r:id="rId95"/>
      <p:italic r:id="rId96"/>
      <p:boldItalic r:id="rId9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7" roundtripDataSignature="AMtx7mhnBSCWmC3yMsGhhxvf2T7hif7xm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EE2259-4C15-213C-B184-3B5472318134}" name="Morgan Keilholz" initials="MK" userId="S::mgalle@ocvjc.org::49daf280-e8fc-403b-a165-fb33ed381703" providerId="AD"/>
  <p188:author id="{5E098298-A2E5-140F-AF97-BDE670D94CD1}" name="Cierra Davis" initials="" userId="S::cdavis@ocvjc.org::3c65ffec-7653-4061-a330-ddfb0b2df3b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48"/>
    <p:restoredTop sz="95645"/>
  </p:normalViewPr>
  <p:slideViewPr>
    <p:cSldViewPr snapToGrid="0">
      <p:cViewPr varScale="1">
        <p:scale>
          <a:sx n="109" d="100"/>
          <a:sy n="109" d="100"/>
        </p:scale>
        <p:origin x="216" y="5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font" Target="fonts/font2.fntdata"/><Relationship Id="rId211" Type="http://schemas.openxmlformats.org/officeDocument/2006/relationships/tableStyles" Target="tableStyle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font" Target="fonts/font3.fntdata"/><Relationship Id="rId20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212" Type="http://schemas.microsoft.com/office/2018/10/relationships/authors" Target="authors.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207" Type="http://customschemas.google.com/relationships/presentationmetadata" Target="metadata"/><Relationship Id="rId210" Type="http://schemas.openxmlformats.org/officeDocument/2006/relationships/theme" Target="theme/theme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font" Target="fonts/font4.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208"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7" name="Google Shape;12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97" name="Google Shape;997;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07039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97" name="Google Shape;997;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24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97" name="Google Shape;997;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73472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87" name="Google Shape;987;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41" name="Google Shape;1041;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Google Shape;1062;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63" name="Google Shape;1063;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Google Shape;1062;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63" name="Google Shape;1063;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84175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90" name="Google Shape;1090;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03" name="Google Shape;1103;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50" name="Google Shape;1150;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95" name="Google Shape;19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50" name="Google Shape;1150;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8812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p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96" name="Google Shape;1196;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p:cNvGrpSpPr/>
        <p:nvPr/>
      </p:nvGrpSpPr>
      <p:grpSpPr>
        <a:xfrm>
          <a:off x="0" y="0"/>
          <a:ext cx="0" cy="0"/>
          <a:chOff x="0" y="0"/>
          <a:chExt cx="0" cy="0"/>
        </a:xfrm>
      </p:grpSpPr>
      <p:sp>
        <p:nvSpPr>
          <p:cNvPr id="1255" name="Google Shape;1255;p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56" name="Google Shape;1256;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p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06" name="Google Shape;1206;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p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09" name="Google Shape;1409;p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p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61" name="Google Shape;1361;p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44628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p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48" name="Google Shape;1448;p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
        <p:cNvGrpSpPr/>
        <p:nvPr/>
      </p:nvGrpSpPr>
      <p:grpSpPr>
        <a:xfrm>
          <a:off x="0" y="0"/>
          <a:ext cx="0" cy="0"/>
          <a:chOff x="0" y="0"/>
          <a:chExt cx="0" cy="0"/>
        </a:xfrm>
      </p:grpSpPr>
      <p:sp>
        <p:nvSpPr>
          <p:cNvPr id="1463" name="Google Shape;1463;p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64" name="Google Shape;1464;p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p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13" name="Google Shape;1313;p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12479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1"/>
        <p:cNvGrpSpPr/>
        <p:nvPr/>
      </p:nvGrpSpPr>
      <p:grpSpPr>
        <a:xfrm>
          <a:off x="0" y="0"/>
          <a:ext cx="0" cy="0"/>
          <a:chOff x="0" y="0"/>
          <a:chExt cx="0" cy="0"/>
        </a:xfrm>
      </p:grpSpPr>
      <p:sp>
        <p:nvSpPr>
          <p:cNvPr id="1492" name="Google Shape;1492;p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93" name="Google Shape;1493;p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dirty="0"/>
          </a:p>
        </p:txBody>
      </p:sp>
      <p:sp>
        <p:nvSpPr>
          <p:cNvPr id="205" name="Google Shape;20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1"/>
        <p:cNvGrpSpPr/>
        <p:nvPr/>
      </p:nvGrpSpPr>
      <p:grpSpPr>
        <a:xfrm>
          <a:off x="0" y="0"/>
          <a:ext cx="0" cy="0"/>
          <a:chOff x="0" y="0"/>
          <a:chExt cx="0" cy="0"/>
        </a:xfrm>
      </p:grpSpPr>
      <p:sp>
        <p:nvSpPr>
          <p:cNvPr id="1492" name="Google Shape;1492;p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93" name="Google Shape;1493;p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806363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1">
          <a:extLst>
            <a:ext uri="{FF2B5EF4-FFF2-40B4-BE49-F238E27FC236}">
              <a16:creationId xmlns:a16="http://schemas.microsoft.com/office/drawing/2014/main" id="{9FD0A453-E78A-6BD0-C5CB-719F8DDF2CA5}"/>
            </a:ext>
          </a:extLst>
        </p:cNvPr>
        <p:cNvGrpSpPr/>
        <p:nvPr/>
      </p:nvGrpSpPr>
      <p:grpSpPr>
        <a:xfrm>
          <a:off x="0" y="0"/>
          <a:ext cx="0" cy="0"/>
          <a:chOff x="0" y="0"/>
          <a:chExt cx="0" cy="0"/>
        </a:xfrm>
      </p:grpSpPr>
      <p:sp>
        <p:nvSpPr>
          <p:cNvPr id="1492" name="Google Shape;1492;p97:notes">
            <a:extLst>
              <a:ext uri="{FF2B5EF4-FFF2-40B4-BE49-F238E27FC236}">
                <a16:creationId xmlns:a16="http://schemas.microsoft.com/office/drawing/2014/main" id="{102E0AF5-10FE-AACA-717C-25ECC9AFFBE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93" name="Google Shape;1493;p97:notes">
            <a:extLst>
              <a:ext uri="{FF2B5EF4-FFF2-40B4-BE49-F238E27FC236}">
                <a16:creationId xmlns:a16="http://schemas.microsoft.com/office/drawing/2014/main" id="{287A3011-E5CD-8222-C0A9-5EDF066FE3B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16750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1">
          <a:extLst>
            <a:ext uri="{FF2B5EF4-FFF2-40B4-BE49-F238E27FC236}">
              <a16:creationId xmlns:a16="http://schemas.microsoft.com/office/drawing/2014/main" id="{94D883EB-3558-5E10-2CB2-7E5DE6CB1C04}"/>
            </a:ext>
          </a:extLst>
        </p:cNvPr>
        <p:cNvGrpSpPr/>
        <p:nvPr/>
      </p:nvGrpSpPr>
      <p:grpSpPr>
        <a:xfrm>
          <a:off x="0" y="0"/>
          <a:ext cx="0" cy="0"/>
          <a:chOff x="0" y="0"/>
          <a:chExt cx="0" cy="0"/>
        </a:xfrm>
      </p:grpSpPr>
      <p:sp>
        <p:nvSpPr>
          <p:cNvPr id="1492" name="Google Shape;1492;p97:notes">
            <a:extLst>
              <a:ext uri="{FF2B5EF4-FFF2-40B4-BE49-F238E27FC236}">
                <a16:creationId xmlns:a16="http://schemas.microsoft.com/office/drawing/2014/main" id="{A236A370-6A38-5A34-609C-51F41C7009F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93" name="Google Shape;1493;p97:notes">
            <a:extLst>
              <a:ext uri="{FF2B5EF4-FFF2-40B4-BE49-F238E27FC236}">
                <a16:creationId xmlns:a16="http://schemas.microsoft.com/office/drawing/2014/main" id="{822C354E-63E7-FB7E-5CD1-81E0593B7DD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9172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1">
          <a:extLst>
            <a:ext uri="{FF2B5EF4-FFF2-40B4-BE49-F238E27FC236}">
              <a16:creationId xmlns:a16="http://schemas.microsoft.com/office/drawing/2014/main" id="{931173D6-6ACB-2880-598C-8AB222BD17FC}"/>
            </a:ext>
          </a:extLst>
        </p:cNvPr>
        <p:cNvGrpSpPr/>
        <p:nvPr/>
      </p:nvGrpSpPr>
      <p:grpSpPr>
        <a:xfrm>
          <a:off x="0" y="0"/>
          <a:ext cx="0" cy="0"/>
          <a:chOff x="0" y="0"/>
          <a:chExt cx="0" cy="0"/>
        </a:xfrm>
      </p:grpSpPr>
      <p:sp>
        <p:nvSpPr>
          <p:cNvPr id="1492" name="Google Shape;1492;p97:notes">
            <a:extLst>
              <a:ext uri="{FF2B5EF4-FFF2-40B4-BE49-F238E27FC236}">
                <a16:creationId xmlns:a16="http://schemas.microsoft.com/office/drawing/2014/main" id="{3F862E91-FA8D-8DB3-17AE-3DF035AA985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93" name="Google Shape;1493;p97:notes">
            <a:extLst>
              <a:ext uri="{FF2B5EF4-FFF2-40B4-BE49-F238E27FC236}">
                <a16:creationId xmlns:a16="http://schemas.microsoft.com/office/drawing/2014/main" id="{AAC1BF83-2209-C3F7-D560-F33F02CD33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71000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4"/>
        <p:cNvGrpSpPr/>
        <p:nvPr/>
      </p:nvGrpSpPr>
      <p:grpSpPr>
        <a:xfrm>
          <a:off x="0" y="0"/>
          <a:ext cx="0" cy="0"/>
          <a:chOff x="0" y="0"/>
          <a:chExt cx="0" cy="0"/>
        </a:xfrm>
      </p:grpSpPr>
      <p:sp>
        <p:nvSpPr>
          <p:cNvPr id="1555" name="Google Shape;1555;p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56" name="Google Shape;1556;p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1">
          <a:extLst>
            <a:ext uri="{FF2B5EF4-FFF2-40B4-BE49-F238E27FC236}">
              <a16:creationId xmlns:a16="http://schemas.microsoft.com/office/drawing/2014/main" id="{B5F3EACD-3006-8CE2-C4DC-246961735DFB}"/>
            </a:ext>
          </a:extLst>
        </p:cNvPr>
        <p:cNvGrpSpPr/>
        <p:nvPr/>
      </p:nvGrpSpPr>
      <p:grpSpPr>
        <a:xfrm>
          <a:off x="0" y="0"/>
          <a:ext cx="0" cy="0"/>
          <a:chOff x="0" y="0"/>
          <a:chExt cx="0" cy="0"/>
        </a:xfrm>
      </p:grpSpPr>
      <p:sp>
        <p:nvSpPr>
          <p:cNvPr id="1492" name="Google Shape;1492;p97:notes">
            <a:extLst>
              <a:ext uri="{FF2B5EF4-FFF2-40B4-BE49-F238E27FC236}">
                <a16:creationId xmlns:a16="http://schemas.microsoft.com/office/drawing/2014/main" id="{EE3C5C79-9BBC-6CE8-7371-DCE92F7272B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93" name="Google Shape;1493;p97:notes">
            <a:extLst>
              <a:ext uri="{FF2B5EF4-FFF2-40B4-BE49-F238E27FC236}">
                <a16:creationId xmlns:a16="http://schemas.microsoft.com/office/drawing/2014/main" id="{917CCCF5-A120-BAD7-ABC6-9FA13B0EB2F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544323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1"/>
        <p:cNvGrpSpPr/>
        <p:nvPr/>
      </p:nvGrpSpPr>
      <p:grpSpPr>
        <a:xfrm>
          <a:off x="0" y="0"/>
          <a:ext cx="0" cy="0"/>
          <a:chOff x="0" y="0"/>
          <a:chExt cx="0" cy="0"/>
        </a:xfrm>
      </p:grpSpPr>
      <p:sp>
        <p:nvSpPr>
          <p:cNvPr id="1492" name="Google Shape;1492;p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93" name="Google Shape;1493;p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926023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1"/>
        <p:cNvGrpSpPr/>
        <p:nvPr/>
      </p:nvGrpSpPr>
      <p:grpSpPr>
        <a:xfrm>
          <a:off x="0" y="0"/>
          <a:ext cx="0" cy="0"/>
          <a:chOff x="0" y="0"/>
          <a:chExt cx="0" cy="0"/>
        </a:xfrm>
      </p:grpSpPr>
      <p:sp>
        <p:nvSpPr>
          <p:cNvPr id="1492" name="Google Shape;1492;p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93" name="Google Shape;1493;p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505893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1"/>
        <p:cNvGrpSpPr/>
        <p:nvPr/>
      </p:nvGrpSpPr>
      <p:grpSpPr>
        <a:xfrm>
          <a:off x="0" y="0"/>
          <a:ext cx="0" cy="0"/>
          <a:chOff x="0" y="0"/>
          <a:chExt cx="0" cy="0"/>
        </a:xfrm>
      </p:grpSpPr>
      <p:sp>
        <p:nvSpPr>
          <p:cNvPr id="1492" name="Google Shape;1492;p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93" name="Google Shape;1493;p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330126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5"/>
        <p:cNvGrpSpPr/>
        <p:nvPr/>
      </p:nvGrpSpPr>
      <p:grpSpPr>
        <a:xfrm>
          <a:off x="0" y="0"/>
          <a:ext cx="0" cy="0"/>
          <a:chOff x="0" y="0"/>
          <a:chExt cx="0" cy="0"/>
        </a:xfrm>
      </p:grpSpPr>
      <p:sp>
        <p:nvSpPr>
          <p:cNvPr id="1586" name="Google Shape;1586;p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87" name="Google Shape;1587;p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dirty="0">
              <a:solidFill>
                <a:schemeClr val="dk1"/>
              </a:solidFill>
            </a:endParaRPr>
          </a:p>
          <a:p>
            <a:pPr marL="0" lvl="0" indent="0" algn="l" rtl="0">
              <a:lnSpc>
                <a:spcPct val="100000"/>
              </a:lnSpc>
              <a:spcBef>
                <a:spcPts val="0"/>
              </a:spcBef>
              <a:spcAft>
                <a:spcPts val="0"/>
              </a:spcAft>
              <a:buSzPts val="1100"/>
              <a:buNone/>
            </a:pPr>
            <a:endParaRPr dirty="0"/>
          </a:p>
        </p:txBody>
      </p:sp>
      <p:sp>
        <p:nvSpPr>
          <p:cNvPr id="222" name="Google Shape;22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p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02" name="Google Shape;1802;p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1"/>
        <p:cNvGrpSpPr/>
        <p:nvPr/>
      </p:nvGrpSpPr>
      <p:grpSpPr>
        <a:xfrm>
          <a:off x="0" y="0"/>
          <a:ext cx="0" cy="0"/>
          <a:chOff x="0" y="0"/>
          <a:chExt cx="0" cy="0"/>
        </a:xfrm>
      </p:grpSpPr>
      <p:sp>
        <p:nvSpPr>
          <p:cNvPr id="1652" name="Google Shape;1652;p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653" name="Google Shape;1653;p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41" name="Google Shape;1041;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785341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p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663" name="Google Shape;1663;p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961432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1">
          <a:extLst>
            <a:ext uri="{FF2B5EF4-FFF2-40B4-BE49-F238E27FC236}">
              <a16:creationId xmlns:a16="http://schemas.microsoft.com/office/drawing/2014/main" id="{FF085B97-321A-618C-D936-996E3C172F8D}"/>
            </a:ext>
          </a:extLst>
        </p:cNvPr>
        <p:cNvGrpSpPr/>
        <p:nvPr/>
      </p:nvGrpSpPr>
      <p:grpSpPr>
        <a:xfrm>
          <a:off x="0" y="0"/>
          <a:ext cx="0" cy="0"/>
          <a:chOff x="0" y="0"/>
          <a:chExt cx="0" cy="0"/>
        </a:xfrm>
      </p:grpSpPr>
      <p:sp>
        <p:nvSpPr>
          <p:cNvPr id="1652" name="Google Shape;1652;p108:notes">
            <a:extLst>
              <a:ext uri="{FF2B5EF4-FFF2-40B4-BE49-F238E27FC236}">
                <a16:creationId xmlns:a16="http://schemas.microsoft.com/office/drawing/2014/main" id="{8BBCF9BF-D71B-4AF8-2A83-2E7BEEDE8A6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653" name="Google Shape;1653;p108:notes">
            <a:extLst>
              <a:ext uri="{FF2B5EF4-FFF2-40B4-BE49-F238E27FC236}">
                <a16:creationId xmlns:a16="http://schemas.microsoft.com/office/drawing/2014/main" id="{3493E784-B68F-C761-3372-702C8B48DBE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777052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0"/>
        <p:cNvGrpSpPr/>
        <p:nvPr/>
      </p:nvGrpSpPr>
      <p:grpSpPr>
        <a:xfrm>
          <a:off x="0" y="0"/>
          <a:ext cx="0" cy="0"/>
          <a:chOff x="0" y="0"/>
          <a:chExt cx="0" cy="0"/>
        </a:xfrm>
      </p:grpSpPr>
      <p:sp>
        <p:nvSpPr>
          <p:cNvPr id="1681" name="Google Shape;1681;p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682" name="Google Shape;1682;p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a:extLst>
            <a:ext uri="{FF2B5EF4-FFF2-40B4-BE49-F238E27FC236}">
              <a16:creationId xmlns:a16="http://schemas.microsoft.com/office/drawing/2014/main" id="{AE7090E8-C66E-2609-7214-F1B42B056B14}"/>
            </a:ext>
          </a:extLst>
        </p:cNvPr>
        <p:cNvGrpSpPr/>
        <p:nvPr/>
      </p:nvGrpSpPr>
      <p:grpSpPr>
        <a:xfrm>
          <a:off x="0" y="0"/>
          <a:ext cx="0" cy="0"/>
          <a:chOff x="0" y="0"/>
          <a:chExt cx="0" cy="0"/>
        </a:xfrm>
      </p:grpSpPr>
      <p:sp>
        <p:nvSpPr>
          <p:cNvPr id="1102" name="Google Shape;1102;p70:notes">
            <a:extLst>
              <a:ext uri="{FF2B5EF4-FFF2-40B4-BE49-F238E27FC236}">
                <a16:creationId xmlns:a16="http://schemas.microsoft.com/office/drawing/2014/main" id="{4C995A44-71D5-81E4-DE68-3D8E4B33633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03" name="Google Shape;1103;p70:notes">
            <a:extLst>
              <a:ext uri="{FF2B5EF4-FFF2-40B4-BE49-F238E27FC236}">
                <a16:creationId xmlns:a16="http://schemas.microsoft.com/office/drawing/2014/main" id="{FC1D309E-6586-FA45-9F24-FC73C0D726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87530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9CE3F-9884-81C8-771F-B0ED3C77DE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791427-62A1-0D85-2071-7C598ED8CCE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215FE1F-3BAA-3943-45E6-1163921AF43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543443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a:extLst>
            <a:ext uri="{FF2B5EF4-FFF2-40B4-BE49-F238E27FC236}">
              <a16:creationId xmlns:a16="http://schemas.microsoft.com/office/drawing/2014/main" id="{9594DCF9-3EA6-1C8D-716F-4FDD31224A77}"/>
            </a:ext>
          </a:extLst>
        </p:cNvPr>
        <p:cNvGrpSpPr/>
        <p:nvPr/>
      </p:nvGrpSpPr>
      <p:grpSpPr>
        <a:xfrm>
          <a:off x="0" y="0"/>
          <a:ext cx="0" cy="0"/>
          <a:chOff x="0" y="0"/>
          <a:chExt cx="0" cy="0"/>
        </a:xfrm>
      </p:grpSpPr>
      <p:sp>
        <p:nvSpPr>
          <p:cNvPr id="1006" name="Google Shape;1006;p63:notes">
            <a:extLst>
              <a:ext uri="{FF2B5EF4-FFF2-40B4-BE49-F238E27FC236}">
                <a16:creationId xmlns:a16="http://schemas.microsoft.com/office/drawing/2014/main" id="{B78A0747-2E53-54AB-03AF-18E3C24EA8B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07" name="Google Shape;1007;p63:notes">
            <a:extLst>
              <a:ext uri="{FF2B5EF4-FFF2-40B4-BE49-F238E27FC236}">
                <a16:creationId xmlns:a16="http://schemas.microsoft.com/office/drawing/2014/main" id="{95DE7481-6CEC-37A6-8EAA-837AAE3FC3C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70736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1">
          <a:extLst>
            <a:ext uri="{FF2B5EF4-FFF2-40B4-BE49-F238E27FC236}">
              <a16:creationId xmlns:a16="http://schemas.microsoft.com/office/drawing/2014/main" id="{BCF5052D-76E7-B4A1-BB00-DAA9315F415D}"/>
            </a:ext>
          </a:extLst>
        </p:cNvPr>
        <p:cNvGrpSpPr/>
        <p:nvPr/>
      </p:nvGrpSpPr>
      <p:grpSpPr>
        <a:xfrm>
          <a:off x="0" y="0"/>
          <a:ext cx="0" cy="0"/>
          <a:chOff x="0" y="0"/>
          <a:chExt cx="0" cy="0"/>
        </a:xfrm>
      </p:grpSpPr>
      <p:sp>
        <p:nvSpPr>
          <p:cNvPr id="1492" name="Google Shape;1492;p97:notes">
            <a:extLst>
              <a:ext uri="{FF2B5EF4-FFF2-40B4-BE49-F238E27FC236}">
                <a16:creationId xmlns:a16="http://schemas.microsoft.com/office/drawing/2014/main" id="{67A11492-EC97-66DC-A1A2-191FCA59C64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93" name="Google Shape;1493;p97:notes">
            <a:extLst>
              <a:ext uri="{FF2B5EF4-FFF2-40B4-BE49-F238E27FC236}">
                <a16:creationId xmlns:a16="http://schemas.microsoft.com/office/drawing/2014/main" id="{87F13856-2EFA-2C6F-3CC8-82D75DF3C1E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17923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58" name="Google Shape;35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042643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a:extLst>
            <a:ext uri="{FF2B5EF4-FFF2-40B4-BE49-F238E27FC236}">
              <a16:creationId xmlns:a16="http://schemas.microsoft.com/office/drawing/2014/main" id="{5520260A-A2CC-4F07-2FC5-D667B4A454E5}"/>
            </a:ext>
          </a:extLst>
        </p:cNvPr>
        <p:cNvGrpSpPr/>
        <p:nvPr/>
      </p:nvGrpSpPr>
      <p:grpSpPr>
        <a:xfrm>
          <a:off x="0" y="0"/>
          <a:ext cx="0" cy="0"/>
          <a:chOff x="0" y="0"/>
          <a:chExt cx="0" cy="0"/>
        </a:xfrm>
      </p:grpSpPr>
      <p:sp>
        <p:nvSpPr>
          <p:cNvPr id="1006" name="Google Shape;1006;p63:notes">
            <a:extLst>
              <a:ext uri="{FF2B5EF4-FFF2-40B4-BE49-F238E27FC236}">
                <a16:creationId xmlns:a16="http://schemas.microsoft.com/office/drawing/2014/main" id="{8DF383C8-2E3D-580B-EA79-12CA2C9485F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07" name="Google Shape;1007;p63:notes">
            <a:extLst>
              <a:ext uri="{FF2B5EF4-FFF2-40B4-BE49-F238E27FC236}">
                <a16:creationId xmlns:a16="http://schemas.microsoft.com/office/drawing/2014/main" id="{302D81F3-0C45-DFC5-4626-F84A9ABF488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935182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1">
          <a:extLst>
            <a:ext uri="{FF2B5EF4-FFF2-40B4-BE49-F238E27FC236}">
              <a16:creationId xmlns:a16="http://schemas.microsoft.com/office/drawing/2014/main" id="{9FD0A453-E78A-6BD0-C5CB-719F8DDF2CA5}"/>
            </a:ext>
          </a:extLst>
        </p:cNvPr>
        <p:cNvGrpSpPr/>
        <p:nvPr/>
      </p:nvGrpSpPr>
      <p:grpSpPr>
        <a:xfrm>
          <a:off x="0" y="0"/>
          <a:ext cx="0" cy="0"/>
          <a:chOff x="0" y="0"/>
          <a:chExt cx="0" cy="0"/>
        </a:xfrm>
      </p:grpSpPr>
      <p:sp>
        <p:nvSpPr>
          <p:cNvPr id="1492" name="Google Shape;1492;p97:notes">
            <a:extLst>
              <a:ext uri="{FF2B5EF4-FFF2-40B4-BE49-F238E27FC236}">
                <a16:creationId xmlns:a16="http://schemas.microsoft.com/office/drawing/2014/main" id="{102E0AF5-10FE-AACA-717C-25ECC9AFFBE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93" name="Google Shape;1493;p97:notes">
            <a:extLst>
              <a:ext uri="{FF2B5EF4-FFF2-40B4-BE49-F238E27FC236}">
                <a16:creationId xmlns:a16="http://schemas.microsoft.com/office/drawing/2014/main" id="{287A3011-E5CD-8222-C0A9-5EDF066FE3B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167503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a:extLst>
            <a:ext uri="{FF2B5EF4-FFF2-40B4-BE49-F238E27FC236}">
              <a16:creationId xmlns:a16="http://schemas.microsoft.com/office/drawing/2014/main" id="{DD588200-90FF-A188-6E1B-29CB0A15ED22}"/>
            </a:ext>
          </a:extLst>
        </p:cNvPr>
        <p:cNvGrpSpPr/>
        <p:nvPr/>
      </p:nvGrpSpPr>
      <p:grpSpPr>
        <a:xfrm>
          <a:off x="0" y="0"/>
          <a:ext cx="0" cy="0"/>
          <a:chOff x="0" y="0"/>
          <a:chExt cx="0" cy="0"/>
        </a:xfrm>
      </p:grpSpPr>
      <p:sp>
        <p:nvSpPr>
          <p:cNvPr id="1006" name="Google Shape;1006;p63:notes">
            <a:extLst>
              <a:ext uri="{FF2B5EF4-FFF2-40B4-BE49-F238E27FC236}">
                <a16:creationId xmlns:a16="http://schemas.microsoft.com/office/drawing/2014/main" id="{017D4E02-7E5B-EDC0-7626-F993A6364EA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07" name="Google Shape;1007;p63:notes">
            <a:extLst>
              <a:ext uri="{FF2B5EF4-FFF2-40B4-BE49-F238E27FC236}">
                <a16:creationId xmlns:a16="http://schemas.microsoft.com/office/drawing/2014/main" id="{4A21E02E-705D-E454-0973-4065F390DB4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0958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a:extLst>
            <a:ext uri="{FF2B5EF4-FFF2-40B4-BE49-F238E27FC236}">
              <a16:creationId xmlns:a16="http://schemas.microsoft.com/office/drawing/2014/main" id="{23392A14-68BE-5690-A319-F00BC71E9CA0}"/>
            </a:ext>
          </a:extLst>
        </p:cNvPr>
        <p:cNvGrpSpPr/>
        <p:nvPr/>
      </p:nvGrpSpPr>
      <p:grpSpPr>
        <a:xfrm>
          <a:off x="0" y="0"/>
          <a:ext cx="0" cy="0"/>
          <a:chOff x="0" y="0"/>
          <a:chExt cx="0" cy="0"/>
        </a:xfrm>
      </p:grpSpPr>
      <p:sp>
        <p:nvSpPr>
          <p:cNvPr id="1006" name="Google Shape;1006;p63:notes">
            <a:extLst>
              <a:ext uri="{FF2B5EF4-FFF2-40B4-BE49-F238E27FC236}">
                <a16:creationId xmlns:a16="http://schemas.microsoft.com/office/drawing/2014/main" id="{3578BF32-5A0A-125C-69FF-ED585A78181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07" name="Google Shape;1007;p63:notes">
            <a:extLst>
              <a:ext uri="{FF2B5EF4-FFF2-40B4-BE49-F238E27FC236}">
                <a16:creationId xmlns:a16="http://schemas.microsoft.com/office/drawing/2014/main" id="{3A5DE231-2A00-C62B-5CC1-BA1FDF65F0F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994958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a:extLst>
            <a:ext uri="{FF2B5EF4-FFF2-40B4-BE49-F238E27FC236}">
              <a16:creationId xmlns:a16="http://schemas.microsoft.com/office/drawing/2014/main" id="{D5319D26-5A9D-3766-A354-509F08DD4348}"/>
            </a:ext>
          </a:extLst>
        </p:cNvPr>
        <p:cNvGrpSpPr/>
        <p:nvPr/>
      </p:nvGrpSpPr>
      <p:grpSpPr>
        <a:xfrm>
          <a:off x="0" y="0"/>
          <a:ext cx="0" cy="0"/>
          <a:chOff x="0" y="0"/>
          <a:chExt cx="0" cy="0"/>
        </a:xfrm>
      </p:grpSpPr>
      <p:sp>
        <p:nvSpPr>
          <p:cNvPr id="1006" name="Google Shape;1006;p63:notes">
            <a:extLst>
              <a:ext uri="{FF2B5EF4-FFF2-40B4-BE49-F238E27FC236}">
                <a16:creationId xmlns:a16="http://schemas.microsoft.com/office/drawing/2014/main" id="{CCFE9559-4DE1-730D-318D-6FFABA20163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07" name="Google Shape;1007;p63:notes">
            <a:extLst>
              <a:ext uri="{FF2B5EF4-FFF2-40B4-BE49-F238E27FC236}">
                <a16:creationId xmlns:a16="http://schemas.microsoft.com/office/drawing/2014/main" id="{9A7FAF1D-1F74-41E9-E1A4-58A56C42DD7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230901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p:cNvGrpSpPr/>
        <p:nvPr/>
      </p:nvGrpSpPr>
      <p:grpSpPr>
        <a:xfrm>
          <a:off x="0" y="0"/>
          <a:ext cx="0" cy="0"/>
          <a:chOff x="0" y="0"/>
          <a:chExt cx="0" cy="0"/>
        </a:xfrm>
      </p:grpSpPr>
      <p:sp>
        <p:nvSpPr>
          <p:cNvPr id="1811" name="Google Shape;1811;p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12" name="Google Shape;1812;p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
        <p:cNvGrpSpPr/>
        <p:nvPr/>
      </p:nvGrpSpPr>
      <p:grpSpPr>
        <a:xfrm>
          <a:off x="0" y="0"/>
          <a:ext cx="0" cy="0"/>
          <a:chOff x="0" y="0"/>
          <a:chExt cx="0" cy="0"/>
        </a:xfrm>
      </p:grpSpPr>
      <p:sp>
        <p:nvSpPr>
          <p:cNvPr id="1826" name="Google Shape;1826;p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27" name="Google Shape;1827;p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
          <a:extLst>
            <a:ext uri="{FF2B5EF4-FFF2-40B4-BE49-F238E27FC236}">
              <a16:creationId xmlns:a16="http://schemas.microsoft.com/office/drawing/2014/main" id="{93D3B5EA-8C1B-B224-FE6F-95E0CBA91E08}"/>
            </a:ext>
          </a:extLst>
        </p:cNvPr>
        <p:cNvGrpSpPr/>
        <p:nvPr/>
      </p:nvGrpSpPr>
      <p:grpSpPr>
        <a:xfrm>
          <a:off x="0" y="0"/>
          <a:ext cx="0" cy="0"/>
          <a:chOff x="0" y="0"/>
          <a:chExt cx="0" cy="0"/>
        </a:xfrm>
      </p:grpSpPr>
      <p:sp>
        <p:nvSpPr>
          <p:cNvPr id="1826" name="Google Shape;1826;p122:notes">
            <a:extLst>
              <a:ext uri="{FF2B5EF4-FFF2-40B4-BE49-F238E27FC236}">
                <a16:creationId xmlns:a16="http://schemas.microsoft.com/office/drawing/2014/main" id="{68805A87-6A0C-CDBD-5D2A-05C3FE4FB26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27" name="Google Shape;1827;p122:notes">
            <a:extLst>
              <a:ext uri="{FF2B5EF4-FFF2-40B4-BE49-F238E27FC236}">
                <a16:creationId xmlns:a16="http://schemas.microsoft.com/office/drawing/2014/main" id="{B9EA929A-9EA6-D3B9-93C5-A329D1F50A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17439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
          <a:extLst>
            <a:ext uri="{FF2B5EF4-FFF2-40B4-BE49-F238E27FC236}">
              <a16:creationId xmlns:a16="http://schemas.microsoft.com/office/drawing/2014/main" id="{FF8BD1DC-020B-4515-56B8-AAD2EB14FFC9}"/>
            </a:ext>
          </a:extLst>
        </p:cNvPr>
        <p:cNvGrpSpPr/>
        <p:nvPr/>
      </p:nvGrpSpPr>
      <p:grpSpPr>
        <a:xfrm>
          <a:off x="0" y="0"/>
          <a:ext cx="0" cy="0"/>
          <a:chOff x="0" y="0"/>
          <a:chExt cx="0" cy="0"/>
        </a:xfrm>
      </p:grpSpPr>
      <p:sp>
        <p:nvSpPr>
          <p:cNvPr id="1826" name="Google Shape;1826;p122:notes">
            <a:extLst>
              <a:ext uri="{FF2B5EF4-FFF2-40B4-BE49-F238E27FC236}">
                <a16:creationId xmlns:a16="http://schemas.microsoft.com/office/drawing/2014/main" id="{B83A5E06-8F31-59FC-F03E-2367C6F5CAD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27" name="Google Shape;1827;p122:notes">
            <a:extLst>
              <a:ext uri="{FF2B5EF4-FFF2-40B4-BE49-F238E27FC236}">
                <a16:creationId xmlns:a16="http://schemas.microsoft.com/office/drawing/2014/main" id="{B08FBE3F-DC89-6D8E-DF7A-9D073AF9DA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55193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41" name="Google Shape;1041;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74527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96" name="Google Shape;39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1743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5"/>
        <p:cNvGrpSpPr/>
        <p:nvPr/>
      </p:nvGrpSpPr>
      <p:grpSpPr>
        <a:xfrm>
          <a:off x="0" y="0"/>
          <a:ext cx="0" cy="0"/>
          <a:chOff x="0" y="0"/>
          <a:chExt cx="0" cy="0"/>
        </a:xfrm>
      </p:grpSpPr>
      <p:sp>
        <p:nvSpPr>
          <p:cNvPr id="1836" name="Google Shape;1836;p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37" name="Google Shape;1837;p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5"/>
        <p:cNvGrpSpPr/>
        <p:nvPr/>
      </p:nvGrpSpPr>
      <p:grpSpPr>
        <a:xfrm>
          <a:off x="0" y="0"/>
          <a:ext cx="0" cy="0"/>
          <a:chOff x="0" y="0"/>
          <a:chExt cx="0" cy="0"/>
        </a:xfrm>
      </p:grpSpPr>
      <p:sp>
        <p:nvSpPr>
          <p:cNvPr id="1836" name="Google Shape;1836;p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37" name="Google Shape;1837;p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17106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5"/>
        <p:cNvGrpSpPr/>
        <p:nvPr/>
      </p:nvGrpSpPr>
      <p:grpSpPr>
        <a:xfrm>
          <a:off x="0" y="0"/>
          <a:ext cx="0" cy="0"/>
          <a:chOff x="0" y="0"/>
          <a:chExt cx="0" cy="0"/>
        </a:xfrm>
      </p:grpSpPr>
      <p:sp>
        <p:nvSpPr>
          <p:cNvPr id="1836" name="Google Shape;1836;p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37" name="Google Shape;1837;p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738519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
        <p:cNvGrpSpPr/>
        <p:nvPr/>
      </p:nvGrpSpPr>
      <p:grpSpPr>
        <a:xfrm>
          <a:off x="0" y="0"/>
          <a:ext cx="0" cy="0"/>
          <a:chOff x="0" y="0"/>
          <a:chExt cx="0" cy="0"/>
        </a:xfrm>
      </p:grpSpPr>
      <p:sp>
        <p:nvSpPr>
          <p:cNvPr id="1826" name="Google Shape;1826;p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27" name="Google Shape;1827;p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91580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5"/>
        <p:cNvGrpSpPr/>
        <p:nvPr/>
      </p:nvGrpSpPr>
      <p:grpSpPr>
        <a:xfrm>
          <a:off x="0" y="0"/>
          <a:ext cx="0" cy="0"/>
          <a:chOff x="0" y="0"/>
          <a:chExt cx="0" cy="0"/>
        </a:xfrm>
      </p:grpSpPr>
      <p:sp>
        <p:nvSpPr>
          <p:cNvPr id="1846" name="Google Shape;1846;p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47" name="Google Shape;1847;p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3"/>
        <p:cNvGrpSpPr/>
        <p:nvPr/>
      </p:nvGrpSpPr>
      <p:grpSpPr>
        <a:xfrm>
          <a:off x="0" y="0"/>
          <a:ext cx="0" cy="0"/>
          <a:chOff x="0" y="0"/>
          <a:chExt cx="0" cy="0"/>
        </a:xfrm>
      </p:grpSpPr>
      <p:sp>
        <p:nvSpPr>
          <p:cNvPr id="1854" name="Google Shape;1854;p1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55" name="Google Shape;1855;p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747281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3"/>
        <p:cNvGrpSpPr/>
        <p:nvPr/>
      </p:nvGrpSpPr>
      <p:grpSpPr>
        <a:xfrm>
          <a:off x="0" y="0"/>
          <a:ext cx="0" cy="0"/>
          <a:chOff x="0" y="0"/>
          <a:chExt cx="0" cy="0"/>
        </a:xfrm>
      </p:grpSpPr>
      <p:sp>
        <p:nvSpPr>
          <p:cNvPr id="1854" name="Google Shape;1854;p1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55" name="Google Shape;1855;p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86771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 </a:t>
            </a:r>
            <a:endParaRPr dirty="0"/>
          </a:p>
        </p:txBody>
      </p:sp>
      <p:sp>
        <p:nvSpPr>
          <p:cNvPr id="1007" name="Google Shape;1007;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749969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
        <p:cNvGrpSpPr/>
        <p:nvPr/>
      </p:nvGrpSpPr>
      <p:grpSpPr>
        <a:xfrm>
          <a:off x="0" y="0"/>
          <a:ext cx="0" cy="0"/>
          <a:chOff x="0" y="0"/>
          <a:chExt cx="0" cy="0"/>
        </a:xfrm>
      </p:grpSpPr>
      <p:sp>
        <p:nvSpPr>
          <p:cNvPr id="1826" name="Google Shape;1826;p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27" name="Google Shape;1827;p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00301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a:extLst>
            <a:ext uri="{FF2B5EF4-FFF2-40B4-BE49-F238E27FC236}">
              <a16:creationId xmlns:a16="http://schemas.microsoft.com/office/drawing/2014/main" id="{735B0666-C275-9549-E5ED-4F08EDEC21A6}"/>
            </a:ext>
          </a:extLst>
        </p:cNvPr>
        <p:cNvGrpSpPr/>
        <p:nvPr/>
      </p:nvGrpSpPr>
      <p:grpSpPr>
        <a:xfrm>
          <a:off x="0" y="0"/>
          <a:ext cx="0" cy="0"/>
          <a:chOff x="0" y="0"/>
          <a:chExt cx="0" cy="0"/>
        </a:xfrm>
      </p:grpSpPr>
      <p:sp>
        <p:nvSpPr>
          <p:cNvPr id="1006" name="Google Shape;1006;p63:notes">
            <a:extLst>
              <a:ext uri="{FF2B5EF4-FFF2-40B4-BE49-F238E27FC236}">
                <a16:creationId xmlns:a16="http://schemas.microsoft.com/office/drawing/2014/main" id="{C61429EA-EE97-B44E-3500-B80E3F2788A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07" name="Google Shape;1007;p63:notes">
            <a:extLst>
              <a:ext uri="{FF2B5EF4-FFF2-40B4-BE49-F238E27FC236}">
                <a16:creationId xmlns:a16="http://schemas.microsoft.com/office/drawing/2014/main" id="{F5E13EB7-EA82-105B-3E21-CC93037B685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9382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a:extLst>
            <a:ext uri="{FF2B5EF4-FFF2-40B4-BE49-F238E27FC236}">
              <a16:creationId xmlns:a16="http://schemas.microsoft.com/office/drawing/2014/main" id="{492EEC92-6A70-9884-2187-FE40EF50C3EA}"/>
            </a:ext>
          </a:extLst>
        </p:cNvPr>
        <p:cNvGrpSpPr/>
        <p:nvPr/>
      </p:nvGrpSpPr>
      <p:grpSpPr>
        <a:xfrm>
          <a:off x="0" y="0"/>
          <a:ext cx="0" cy="0"/>
          <a:chOff x="0" y="0"/>
          <a:chExt cx="0" cy="0"/>
        </a:xfrm>
      </p:grpSpPr>
      <p:sp>
        <p:nvSpPr>
          <p:cNvPr id="395" name="Google Shape;395;p19:notes">
            <a:extLst>
              <a:ext uri="{FF2B5EF4-FFF2-40B4-BE49-F238E27FC236}">
                <a16:creationId xmlns:a16="http://schemas.microsoft.com/office/drawing/2014/main" id="{C2A4A983-79F6-C997-5998-C7AB8CE8AFE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96" name="Google Shape;396;p19:notes">
            <a:extLst>
              <a:ext uri="{FF2B5EF4-FFF2-40B4-BE49-F238E27FC236}">
                <a16:creationId xmlns:a16="http://schemas.microsoft.com/office/drawing/2014/main" id="{59A3694C-83AE-549B-3906-3F2B0D64B4D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61708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a:extLst>
            <a:ext uri="{FF2B5EF4-FFF2-40B4-BE49-F238E27FC236}">
              <a16:creationId xmlns:a16="http://schemas.microsoft.com/office/drawing/2014/main" id="{066FCA9C-F2A9-5862-B782-FDC3AD57FA35}"/>
            </a:ext>
          </a:extLst>
        </p:cNvPr>
        <p:cNvGrpSpPr/>
        <p:nvPr/>
      </p:nvGrpSpPr>
      <p:grpSpPr>
        <a:xfrm>
          <a:off x="0" y="0"/>
          <a:ext cx="0" cy="0"/>
          <a:chOff x="0" y="0"/>
          <a:chExt cx="0" cy="0"/>
        </a:xfrm>
      </p:grpSpPr>
      <p:sp>
        <p:nvSpPr>
          <p:cNvPr id="357" name="Google Shape;357;p17:notes">
            <a:extLst>
              <a:ext uri="{FF2B5EF4-FFF2-40B4-BE49-F238E27FC236}">
                <a16:creationId xmlns:a16="http://schemas.microsoft.com/office/drawing/2014/main" id="{2CB9B92A-609F-7F77-9342-A9AFD5C4A69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58" name="Google Shape;358;p17:notes">
            <a:extLst>
              <a:ext uri="{FF2B5EF4-FFF2-40B4-BE49-F238E27FC236}">
                <a16:creationId xmlns:a16="http://schemas.microsoft.com/office/drawing/2014/main" id="{7BE853B5-B6B8-9789-F97F-29AABFCB03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736675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3">
          <a:extLst>
            <a:ext uri="{FF2B5EF4-FFF2-40B4-BE49-F238E27FC236}">
              <a16:creationId xmlns:a16="http://schemas.microsoft.com/office/drawing/2014/main" id="{4C577C41-4A69-88FA-3483-63247EA8A52F}"/>
            </a:ext>
          </a:extLst>
        </p:cNvPr>
        <p:cNvGrpSpPr/>
        <p:nvPr/>
      </p:nvGrpSpPr>
      <p:grpSpPr>
        <a:xfrm>
          <a:off x="0" y="0"/>
          <a:ext cx="0" cy="0"/>
          <a:chOff x="0" y="0"/>
          <a:chExt cx="0" cy="0"/>
        </a:xfrm>
      </p:grpSpPr>
      <p:sp>
        <p:nvSpPr>
          <p:cNvPr id="1854" name="Google Shape;1854;p125:notes">
            <a:extLst>
              <a:ext uri="{FF2B5EF4-FFF2-40B4-BE49-F238E27FC236}">
                <a16:creationId xmlns:a16="http://schemas.microsoft.com/office/drawing/2014/main" id="{93249E81-E1A7-2E3C-C0E0-E35E6CF7E18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55" name="Google Shape;1855;p125:notes">
            <a:extLst>
              <a:ext uri="{FF2B5EF4-FFF2-40B4-BE49-F238E27FC236}">
                <a16:creationId xmlns:a16="http://schemas.microsoft.com/office/drawing/2014/main" id="{2347624B-6411-ACE8-9FF4-1CBD13A68AE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01743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a:extLst>
            <a:ext uri="{FF2B5EF4-FFF2-40B4-BE49-F238E27FC236}">
              <a16:creationId xmlns:a16="http://schemas.microsoft.com/office/drawing/2014/main" id="{83E36036-083C-DB78-CC05-812428DC1E8C}"/>
            </a:ext>
          </a:extLst>
        </p:cNvPr>
        <p:cNvGrpSpPr/>
        <p:nvPr/>
      </p:nvGrpSpPr>
      <p:grpSpPr>
        <a:xfrm>
          <a:off x="0" y="0"/>
          <a:ext cx="0" cy="0"/>
          <a:chOff x="0" y="0"/>
          <a:chExt cx="0" cy="0"/>
        </a:xfrm>
      </p:grpSpPr>
      <p:sp>
        <p:nvSpPr>
          <p:cNvPr id="1006" name="Google Shape;1006;p63:notes">
            <a:extLst>
              <a:ext uri="{FF2B5EF4-FFF2-40B4-BE49-F238E27FC236}">
                <a16:creationId xmlns:a16="http://schemas.microsoft.com/office/drawing/2014/main" id="{B626EF4F-E654-7F8B-53B8-9DF280E20B5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 </a:t>
            </a:r>
            <a:endParaRPr dirty="0"/>
          </a:p>
        </p:txBody>
      </p:sp>
      <p:sp>
        <p:nvSpPr>
          <p:cNvPr id="1007" name="Google Shape;1007;p63:notes">
            <a:extLst>
              <a:ext uri="{FF2B5EF4-FFF2-40B4-BE49-F238E27FC236}">
                <a16:creationId xmlns:a16="http://schemas.microsoft.com/office/drawing/2014/main" id="{509AD9A1-15BE-9398-AAD0-CB2393AE336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71448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a:extLst>
            <a:ext uri="{FF2B5EF4-FFF2-40B4-BE49-F238E27FC236}">
              <a16:creationId xmlns:a16="http://schemas.microsoft.com/office/drawing/2014/main" id="{BBE7FD72-42FC-EA8F-2338-8B800F7B5392}"/>
            </a:ext>
          </a:extLst>
        </p:cNvPr>
        <p:cNvGrpSpPr/>
        <p:nvPr/>
      </p:nvGrpSpPr>
      <p:grpSpPr>
        <a:xfrm>
          <a:off x="0" y="0"/>
          <a:ext cx="0" cy="0"/>
          <a:chOff x="0" y="0"/>
          <a:chExt cx="0" cy="0"/>
        </a:xfrm>
      </p:grpSpPr>
      <p:sp>
        <p:nvSpPr>
          <p:cNvPr id="1006" name="Google Shape;1006;p63:notes">
            <a:extLst>
              <a:ext uri="{FF2B5EF4-FFF2-40B4-BE49-F238E27FC236}">
                <a16:creationId xmlns:a16="http://schemas.microsoft.com/office/drawing/2014/main" id="{C6857224-BBA3-CB5E-6186-45E709F96B3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 </a:t>
            </a:r>
            <a:endParaRPr dirty="0"/>
          </a:p>
        </p:txBody>
      </p:sp>
      <p:sp>
        <p:nvSpPr>
          <p:cNvPr id="1007" name="Google Shape;1007;p63:notes">
            <a:extLst>
              <a:ext uri="{FF2B5EF4-FFF2-40B4-BE49-F238E27FC236}">
                <a16:creationId xmlns:a16="http://schemas.microsoft.com/office/drawing/2014/main" id="{0D6E0FD9-05AF-328D-99D1-BC77E5BC36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635756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31" name="Google Shape;43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904971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49" name="Google Shape;44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147353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7"/>
        <p:cNvGrpSpPr/>
        <p:nvPr/>
      </p:nvGrpSpPr>
      <p:grpSpPr>
        <a:xfrm>
          <a:off x="0" y="0"/>
          <a:ext cx="0" cy="0"/>
          <a:chOff x="0" y="0"/>
          <a:chExt cx="0" cy="0"/>
        </a:xfrm>
      </p:grpSpPr>
      <p:sp>
        <p:nvSpPr>
          <p:cNvPr id="2138" name="Google Shape;2138;p1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139" name="Google Shape;2139;p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5"/>
        <p:cNvGrpSpPr/>
        <p:nvPr/>
      </p:nvGrpSpPr>
      <p:grpSpPr>
        <a:xfrm>
          <a:off x="0" y="0"/>
          <a:ext cx="0" cy="0"/>
          <a:chOff x="0" y="0"/>
          <a:chExt cx="0" cy="0"/>
        </a:xfrm>
      </p:grpSpPr>
      <p:sp>
        <p:nvSpPr>
          <p:cNvPr id="2186" name="Google Shape;2186;p1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187" name="Google Shape;2187;p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76" name="Google Shape;47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9984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75" name="Google Shape;575;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149"/>
          <p:cNvSpPr txBox="1">
            <a:spLocks noGrp="1"/>
          </p:cNvSpPr>
          <p:nvPr>
            <p:ph type="ctrTitle"/>
          </p:nvPr>
        </p:nvSpPr>
        <p:spPr>
          <a:xfrm>
            <a:off x="1128403" y="945913"/>
            <a:ext cx="8637073" cy="2618554"/>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dk1"/>
              </a:buClr>
              <a:buSzPts val="6600"/>
              <a:buFont typeface="Century Gothic"/>
              <a:buNone/>
              <a:defRPr sz="6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49"/>
          <p:cNvSpPr txBox="1">
            <a:spLocks noGrp="1"/>
          </p:cNvSpPr>
          <p:nvPr>
            <p:ph type="subTitle" idx="1"/>
          </p:nvPr>
        </p:nvSpPr>
        <p:spPr>
          <a:xfrm>
            <a:off x="1128404" y="3564467"/>
            <a:ext cx="8637072" cy="1071095"/>
          </a:xfrm>
          <a:prstGeom prst="rect">
            <a:avLst/>
          </a:prstGeom>
          <a:noFill/>
          <a:ln>
            <a:noFill/>
          </a:ln>
        </p:spPr>
        <p:txBody>
          <a:bodyPr spcFirstLastPara="1" wrap="square" lIns="91425" tIns="91425" rIns="91425" bIns="91425" anchor="t" anchorCtr="0">
            <a:normAutofit/>
          </a:bodyPr>
          <a:lstStyle>
            <a:lvl1pPr lvl="0" algn="l">
              <a:lnSpc>
                <a:spcPct val="120000"/>
              </a:lnSpc>
              <a:spcBef>
                <a:spcPts val="1000"/>
              </a:spcBef>
              <a:spcAft>
                <a:spcPts val="0"/>
              </a:spcAft>
              <a:buSzPts val="1800"/>
              <a:buNone/>
              <a:defRPr sz="1800" b="0">
                <a:solidFill>
                  <a:schemeClr val="dk1"/>
                </a:solidFill>
              </a:defRPr>
            </a:lvl1pPr>
            <a:lvl2pPr lvl="1" algn="ctr">
              <a:lnSpc>
                <a:spcPct val="120000"/>
              </a:lnSpc>
              <a:spcBef>
                <a:spcPts val="500"/>
              </a:spcBef>
              <a:spcAft>
                <a:spcPts val="0"/>
              </a:spcAft>
              <a:buSzPts val="1800"/>
              <a:buNone/>
              <a:defRPr sz="18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a:endParaRPr/>
          </a:p>
        </p:txBody>
      </p:sp>
      <p:sp>
        <p:nvSpPr>
          <p:cNvPr id="17" name="Google Shape;17;p149"/>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9"/>
          <p:cNvSpPr txBox="1">
            <a:spLocks noGrp="1"/>
          </p:cNvSpPr>
          <p:nvPr>
            <p:ph type="ftr" idx="11"/>
          </p:nvPr>
        </p:nvSpPr>
        <p:spPr>
          <a:xfrm>
            <a:off x="1127124" y="329307"/>
            <a:ext cx="5943668"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1</a:t>
            </a:r>
            <a:endParaRPr/>
          </a:p>
        </p:txBody>
      </p:sp>
      <p:sp>
        <p:nvSpPr>
          <p:cNvPr id="19" name="Google Shape;19;p149"/>
          <p:cNvSpPr txBox="1">
            <a:spLocks noGrp="1"/>
          </p:cNvSpPr>
          <p:nvPr>
            <p:ph type="sldNum" idx="12"/>
          </p:nvPr>
        </p:nvSpPr>
        <p:spPr>
          <a:xfrm>
            <a:off x="9924392" y="134930"/>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20" name="Google Shape;20;p149" descr="RedHashing.emf"/>
          <p:cNvPicPr preferRelativeResize="0"/>
          <p:nvPr/>
        </p:nvPicPr>
        <p:blipFill rotWithShape="1">
          <a:blip r:embed="rId2">
            <a:alphaModFix/>
          </a:blip>
          <a:srcRect l="-115" r="15827" b="36435"/>
          <a:stretch/>
        </p:blipFill>
        <p:spPr>
          <a:xfrm>
            <a:off x="1125460" y="643464"/>
            <a:ext cx="9610344" cy="155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05"/>
        <p:cNvGrpSpPr/>
        <p:nvPr/>
      </p:nvGrpSpPr>
      <p:grpSpPr>
        <a:xfrm>
          <a:off x="0" y="0"/>
          <a:ext cx="0" cy="0"/>
          <a:chOff x="0" y="0"/>
          <a:chExt cx="0" cy="0"/>
        </a:xfrm>
      </p:grpSpPr>
      <p:sp>
        <p:nvSpPr>
          <p:cNvPr id="106" name="Google Shape;106;p152"/>
          <p:cNvSpPr txBox="1">
            <a:spLocks noGrp="1"/>
          </p:cNvSpPr>
          <p:nvPr>
            <p:ph type="title"/>
          </p:nvPr>
        </p:nvSpPr>
        <p:spPr>
          <a:xfrm>
            <a:off x="1130270" y="953324"/>
            <a:ext cx="9603275"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52"/>
          <p:cNvSpPr txBox="1">
            <a:spLocks noGrp="1"/>
          </p:cNvSpPr>
          <p:nvPr>
            <p:ph type="body" idx="1"/>
          </p:nvPr>
        </p:nvSpPr>
        <p:spPr>
          <a:xfrm>
            <a:off x="1130270" y="2171769"/>
            <a:ext cx="9603275" cy="3294576"/>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08" name="Google Shape;108;p152"/>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52"/>
          <p:cNvSpPr txBox="1">
            <a:spLocks noGrp="1"/>
          </p:cNvSpPr>
          <p:nvPr>
            <p:ph type="ftr" idx="11"/>
          </p:nvPr>
        </p:nvSpPr>
        <p:spPr>
          <a:xfrm>
            <a:off x="1130270" y="329307"/>
            <a:ext cx="5938836"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1</a:t>
            </a:r>
            <a:endParaRPr/>
          </a:p>
        </p:txBody>
      </p:sp>
      <p:sp>
        <p:nvSpPr>
          <p:cNvPr id="110" name="Google Shape;110;p152"/>
          <p:cNvSpPr txBox="1">
            <a:spLocks noGrp="1"/>
          </p:cNvSpPr>
          <p:nvPr>
            <p:ph type="sldNum" idx="12"/>
          </p:nvPr>
        </p:nvSpPr>
        <p:spPr>
          <a:xfrm>
            <a:off x="9918076" y="137408"/>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111" name="Google Shape;111;p152" descr="RedHashing.emf"/>
          <p:cNvPicPr preferRelativeResize="0"/>
          <p:nvPr/>
        </p:nvPicPr>
        <p:blipFill rotWithShape="1">
          <a:blip r:embed="rId2">
            <a:alphaModFix/>
          </a:blip>
          <a:srcRect l="-115" r="15827"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810850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2"/>
        <p:cNvGrpSpPr/>
        <p:nvPr/>
      </p:nvGrpSpPr>
      <p:grpSpPr>
        <a:xfrm>
          <a:off x="0" y="0"/>
          <a:ext cx="0" cy="0"/>
          <a:chOff x="0" y="0"/>
          <a:chExt cx="0" cy="0"/>
        </a:xfrm>
      </p:grpSpPr>
      <p:sp>
        <p:nvSpPr>
          <p:cNvPr id="113" name="Google Shape;113;p153"/>
          <p:cNvSpPr txBox="1">
            <a:spLocks noGrp="1"/>
          </p:cNvSpPr>
          <p:nvPr>
            <p:ph type="ctrTitle"/>
          </p:nvPr>
        </p:nvSpPr>
        <p:spPr>
          <a:xfrm>
            <a:off x="1128403" y="945913"/>
            <a:ext cx="8637073" cy="2618554"/>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6600"/>
              <a:buFont typeface="Century Gothic"/>
              <a:buNone/>
              <a:defRPr sz="6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53"/>
          <p:cNvSpPr txBox="1">
            <a:spLocks noGrp="1"/>
          </p:cNvSpPr>
          <p:nvPr>
            <p:ph type="subTitle" idx="1"/>
          </p:nvPr>
        </p:nvSpPr>
        <p:spPr>
          <a:xfrm>
            <a:off x="1128404" y="3564467"/>
            <a:ext cx="8637072" cy="1071095"/>
          </a:xfrm>
          <a:prstGeom prst="rect">
            <a:avLst/>
          </a:prstGeom>
          <a:noFill/>
          <a:ln>
            <a:noFill/>
          </a:ln>
        </p:spPr>
        <p:txBody>
          <a:bodyPr spcFirstLastPara="1" wrap="square" lIns="91425" tIns="91425" rIns="91425" bIns="91425" anchor="t" anchorCtr="0">
            <a:normAutofit/>
          </a:bodyPr>
          <a:lstStyle>
            <a:lvl1pPr lvl="0" algn="l">
              <a:lnSpc>
                <a:spcPct val="120000"/>
              </a:lnSpc>
              <a:spcBef>
                <a:spcPts val="1000"/>
              </a:spcBef>
              <a:spcAft>
                <a:spcPts val="0"/>
              </a:spcAft>
              <a:buSzPts val="1800"/>
              <a:buNone/>
              <a:defRPr sz="1800" b="0">
                <a:solidFill>
                  <a:schemeClr val="lt1"/>
                </a:solidFill>
              </a:defRPr>
            </a:lvl1pPr>
            <a:lvl2pPr lvl="1" algn="ctr">
              <a:lnSpc>
                <a:spcPct val="120000"/>
              </a:lnSpc>
              <a:spcBef>
                <a:spcPts val="500"/>
              </a:spcBef>
              <a:spcAft>
                <a:spcPts val="0"/>
              </a:spcAft>
              <a:buSzPts val="1800"/>
              <a:buNone/>
              <a:defRPr sz="18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a:endParaRPr/>
          </a:p>
        </p:txBody>
      </p:sp>
      <p:sp>
        <p:nvSpPr>
          <p:cNvPr id="115" name="Google Shape;115;p153"/>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53"/>
          <p:cNvSpPr txBox="1">
            <a:spLocks noGrp="1"/>
          </p:cNvSpPr>
          <p:nvPr>
            <p:ph type="ftr" idx="11"/>
          </p:nvPr>
        </p:nvSpPr>
        <p:spPr>
          <a:xfrm>
            <a:off x="1127124" y="329307"/>
            <a:ext cx="5943668"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1</a:t>
            </a:r>
            <a:endParaRPr/>
          </a:p>
        </p:txBody>
      </p:sp>
      <p:sp>
        <p:nvSpPr>
          <p:cNvPr id="117" name="Google Shape;117;p153"/>
          <p:cNvSpPr txBox="1">
            <a:spLocks noGrp="1"/>
          </p:cNvSpPr>
          <p:nvPr>
            <p:ph type="sldNum" idx="12"/>
          </p:nvPr>
        </p:nvSpPr>
        <p:spPr>
          <a:xfrm>
            <a:off x="9924392" y="134930"/>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118" name="Google Shape;118;p153" descr="RedHashing.emf"/>
          <p:cNvPicPr preferRelativeResize="0"/>
          <p:nvPr/>
        </p:nvPicPr>
        <p:blipFill rotWithShape="1">
          <a:blip r:embed="rId2">
            <a:alphaModFix/>
          </a:blip>
          <a:srcRect l="-115" r="15827"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040528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50"/>
          <p:cNvSpPr txBox="1">
            <a:spLocks noGrp="1"/>
          </p:cNvSpPr>
          <p:nvPr>
            <p:ph type="title"/>
          </p:nvPr>
        </p:nvSpPr>
        <p:spPr>
          <a:xfrm>
            <a:off x="1130270" y="953324"/>
            <a:ext cx="9603275"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50"/>
          <p:cNvSpPr txBox="1">
            <a:spLocks noGrp="1"/>
          </p:cNvSpPr>
          <p:nvPr>
            <p:ph type="body" idx="1"/>
          </p:nvPr>
        </p:nvSpPr>
        <p:spPr>
          <a:xfrm>
            <a:off x="1130270" y="2171769"/>
            <a:ext cx="9603275" cy="3294576"/>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4" name="Google Shape;24;p150"/>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0"/>
          <p:cNvSpPr txBox="1">
            <a:spLocks noGrp="1"/>
          </p:cNvSpPr>
          <p:nvPr>
            <p:ph type="ftr" idx="11"/>
          </p:nvPr>
        </p:nvSpPr>
        <p:spPr>
          <a:xfrm>
            <a:off x="1130270" y="329307"/>
            <a:ext cx="5938836"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1</a:t>
            </a:r>
            <a:endParaRPr/>
          </a:p>
        </p:txBody>
      </p:sp>
      <p:sp>
        <p:nvSpPr>
          <p:cNvPr id="26" name="Google Shape;26;p150"/>
          <p:cNvSpPr txBox="1">
            <a:spLocks noGrp="1"/>
          </p:cNvSpPr>
          <p:nvPr>
            <p:ph type="sldNum" idx="12"/>
          </p:nvPr>
        </p:nvSpPr>
        <p:spPr>
          <a:xfrm>
            <a:off x="9918076" y="137408"/>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150" descr="RedHashing.emf"/>
          <p:cNvPicPr preferRelativeResize="0"/>
          <p:nvPr/>
        </p:nvPicPr>
        <p:blipFill rotWithShape="1">
          <a:blip r:embed="rId2">
            <a:alphaModFix/>
          </a:blip>
          <a:srcRect l="-115" r="15827" b="36435"/>
          <a:stretch/>
        </p:blipFill>
        <p:spPr>
          <a:xfrm>
            <a:off x="1125460" y="643464"/>
            <a:ext cx="9610344" cy="1554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157"/>
          <p:cNvSpPr txBox="1">
            <a:spLocks noGrp="1"/>
          </p:cNvSpPr>
          <p:nvPr>
            <p:ph type="title"/>
          </p:nvPr>
        </p:nvSpPr>
        <p:spPr>
          <a:xfrm>
            <a:off x="1131052" y="958037"/>
            <a:ext cx="9605635" cy="105930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57"/>
          <p:cNvSpPr txBox="1">
            <a:spLocks noGrp="1"/>
          </p:cNvSpPr>
          <p:nvPr>
            <p:ph type="body" idx="1"/>
          </p:nvPr>
        </p:nvSpPr>
        <p:spPr>
          <a:xfrm>
            <a:off x="1129166" y="2165621"/>
            <a:ext cx="4645152" cy="3293852"/>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4" name="Google Shape;44;p157"/>
          <p:cNvSpPr txBox="1">
            <a:spLocks noGrp="1"/>
          </p:cNvSpPr>
          <p:nvPr>
            <p:ph type="body" idx="2"/>
          </p:nvPr>
        </p:nvSpPr>
        <p:spPr>
          <a:xfrm>
            <a:off x="6095606" y="2171769"/>
            <a:ext cx="4645152" cy="3287094"/>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5" name="Google Shape;45;p157"/>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57"/>
          <p:cNvSpPr txBox="1">
            <a:spLocks noGrp="1"/>
          </p:cNvSpPr>
          <p:nvPr>
            <p:ph type="ftr" idx="11"/>
          </p:nvPr>
        </p:nvSpPr>
        <p:spPr>
          <a:xfrm>
            <a:off x="1130270" y="329307"/>
            <a:ext cx="5938836"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1</a:t>
            </a:r>
            <a:endParaRPr/>
          </a:p>
        </p:txBody>
      </p:sp>
      <p:sp>
        <p:nvSpPr>
          <p:cNvPr id="47" name="Google Shape;47;p157"/>
          <p:cNvSpPr txBox="1">
            <a:spLocks noGrp="1"/>
          </p:cNvSpPr>
          <p:nvPr>
            <p:ph type="sldNum" idx="12"/>
          </p:nvPr>
        </p:nvSpPr>
        <p:spPr>
          <a:xfrm>
            <a:off x="9918076" y="137408"/>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48" name="Google Shape;48;p157" descr="RedHashing.emf"/>
          <p:cNvPicPr preferRelativeResize="0"/>
          <p:nvPr/>
        </p:nvPicPr>
        <p:blipFill rotWithShape="1">
          <a:blip r:embed="rId2">
            <a:alphaModFix/>
          </a:blip>
          <a:srcRect l="-115" r="15827" b="36435"/>
          <a:stretch/>
        </p:blipFill>
        <p:spPr>
          <a:xfrm>
            <a:off x="1125460" y="643464"/>
            <a:ext cx="9610344" cy="1554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158"/>
          <p:cNvSpPr txBox="1">
            <a:spLocks noGrp="1"/>
          </p:cNvSpPr>
          <p:nvPr>
            <p:ph type="title"/>
          </p:nvPr>
        </p:nvSpPr>
        <p:spPr>
          <a:xfrm>
            <a:off x="1129166" y="953336"/>
            <a:ext cx="9607661" cy="10563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58"/>
          <p:cNvSpPr txBox="1">
            <a:spLocks noGrp="1"/>
          </p:cNvSpPr>
          <p:nvPr>
            <p:ph type="body" idx="1"/>
          </p:nvPr>
        </p:nvSpPr>
        <p:spPr>
          <a:xfrm>
            <a:off x="1129166" y="2169727"/>
            <a:ext cx="4645152"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800"/>
              <a:buNone/>
              <a:defRPr sz="2800" b="0" cap="none">
                <a:solidFill>
                  <a:schemeClr val="accent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52" name="Google Shape;52;p158"/>
          <p:cNvSpPr txBox="1">
            <a:spLocks noGrp="1"/>
          </p:cNvSpPr>
          <p:nvPr>
            <p:ph type="body" idx="2"/>
          </p:nvPr>
        </p:nvSpPr>
        <p:spPr>
          <a:xfrm>
            <a:off x="1129166" y="2974448"/>
            <a:ext cx="4645152" cy="2493876"/>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3" name="Google Shape;53;p158"/>
          <p:cNvSpPr txBox="1">
            <a:spLocks noGrp="1"/>
          </p:cNvSpPr>
          <p:nvPr>
            <p:ph type="body" idx="3"/>
          </p:nvPr>
        </p:nvSpPr>
        <p:spPr>
          <a:xfrm>
            <a:off x="6094337" y="2173181"/>
            <a:ext cx="4645152"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800"/>
              <a:buNone/>
              <a:defRPr sz="2800" b="0" cap="none">
                <a:solidFill>
                  <a:schemeClr val="accent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54" name="Google Shape;54;p158"/>
          <p:cNvSpPr txBox="1">
            <a:spLocks noGrp="1"/>
          </p:cNvSpPr>
          <p:nvPr>
            <p:ph type="body" idx="4"/>
          </p:nvPr>
        </p:nvSpPr>
        <p:spPr>
          <a:xfrm>
            <a:off x="6094337" y="2971669"/>
            <a:ext cx="4645152" cy="248719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5" name="Google Shape;55;p158"/>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8"/>
          <p:cNvSpPr txBox="1">
            <a:spLocks noGrp="1"/>
          </p:cNvSpPr>
          <p:nvPr>
            <p:ph type="ftr" idx="11"/>
          </p:nvPr>
        </p:nvSpPr>
        <p:spPr>
          <a:xfrm>
            <a:off x="1130270" y="329307"/>
            <a:ext cx="5938836"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1</a:t>
            </a:r>
            <a:endParaRPr/>
          </a:p>
        </p:txBody>
      </p:sp>
      <p:sp>
        <p:nvSpPr>
          <p:cNvPr id="57" name="Google Shape;57;p158"/>
          <p:cNvSpPr txBox="1">
            <a:spLocks noGrp="1"/>
          </p:cNvSpPr>
          <p:nvPr>
            <p:ph type="sldNum" idx="12"/>
          </p:nvPr>
        </p:nvSpPr>
        <p:spPr>
          <a:xfrm>
            <a:off x="9918076" y="137408"/>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58" name="Google Shape;58;p158" descr="RedHashing.emf"/>
          <p:cNvPicPr preferRelativeResize="0"/>
          <p:nvPr/>
        </p:nvPicPr>
        <p:blipFill rotWithShape="1">
          <a:blip r:embed="rId2">
            <a:alphaModFix/>
          </a:blip>
          <a:srcRect l="-115" r="15827" b="36435"/>
          <a:stretch/>
        </p:blipFill>
        <p:spPr>
          <a:xfrm>
            <a:off x="1125460" y="643464"/>
            <a:ext cx="9610344" cy="1554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160"/>
          <p:cNvSpPr txBox="1">
            <a:spLocks noGrp="1"/>
          </p:cNvSpPr>
          <p:nvPr>
            <p:ph type="title"/>
          </p:nvPr>
        </p:nvSpPr>
        <p:spPr>
          <a:xfrm>
            <a:off x="1124291" y="952578"/>
            <a:ext cx="3275013" cy="232217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entury Gothic"/>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60"/>
          <p:cNvSpPr txBox="1">
            <a:spLocks noGrp="1"/>
          </p:cNvSpPr>
          <p:nvPr>
            <p:ph type="body" idx="1"/>
          </p:nvPr>
        </p:nvSpPr>
        <p:spPr>
          <a:xfrm>
            <a:off x="4723334" y="952578"/>
            <a:ext cx="6012470" cy="4505221"/>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66" name="Google Shape;66;p160"/>
          <p:cNvSpPr txBox="1">
            <a:spLocks noGrp="1"/>
          </p:cNvSpPr>
          <p:nvPr>
            <p:ph type="body" idx="2"/>
          </p:nvPr>
        </p:nvSpPr>
        <p:spPr>
          <a:xfrm>
            <a:off x="1124291" y="3274754"/>
            <a:ext cx="3275013" cy="217891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67" name="Google Shape;67;p160"/>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60"/>
          <p:cNvSpPr txBox="1">
            <a:spLocks noGrp="1"/>
          </p:cNvSpPr>
          <p:nvPr>
            <p:ph type="ftr" idx="11"/>
          </p:nvPr>
        </p:nvSpPr>
        <p:spPr>
          <a:xfrm>
            <a:off x="1130270" y="329307"/>
            <a:ext cx="5938836"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1</a:t>
            </a:r>
            <a:endParaRPr/>
          </a:p>
        </p:txBody>
      </p:sp>
      <p:sp>
        <p:nvSpPr>
          <p:cNvPr id="69" name="Google Shape;69;p160"/>
          <p:cNvSpPr txBox="1">
            <a:spLocks noGrp="1"/>
          </p:cNvSpPr>
          <p:nvPr>
            <p:ph type="sldNum" idx="12"/>
          </p:nvPr>
        </p:nvSpPr>
        <p:spPr>
          <a:xfrm>
            <a:off x="9918076" y="137408"/>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70" name="Google Shape;70;p160" descr="RedHashing.emf"/>
          <p:cNvPicPr preferRelativeResize="0"/>
          <p:nvPr/>
        </p:nvPicPr>
        <p:blipFill rotWithShape="1">
          <a:blip r:embed="rId2">
            <a:alphaModFix/>
          </a:blip>
          <a:srcRect l="-115" r="15827" b="36435"/>
          <a:stretch/>
        </p:blipFill>
        <p:spPr>
          <a:xfrm>
            <a:off x="1125460" y="643464"/>
            <a:ext cx="9610344" cy="1554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grpSp>
        <p:nvGrpSpPr>
          <p:cNvPr id="72" name="Google Shape;72;p161"/>
          <p:cNvGrpSpPr/>
          <p:nvPr/>
        </p:nvGrpSpPr>
        <p:grpSpPr>
          <a:xfrm>
            <a:off x="7477387" y="482170"/>
            <a:ext cx="4074533" cy="5149101"/>
            <a:chOff x="7477387" y="482170"/>
            <a:chExt cx="4074533" cy="5149101"/>
          </a:xfrm>
        </p:grpSpPr>
        <p:sp>
          <p:nvSpPr>
            <p:cNvPr id="73" name="Google Shape;73;p161"/>
            <p:cNvSpPr/>
            <p:nvPr/>
          </p:nvSpPr>
          <p:spPr>
            <a:xfrm>
              <a:off x="7477387" y="482170"/>
              <a:ext cx="4074533" cy="5149101"/>
            </a:xfrm>
            <a:prstGeom prst="rect">
              <a:avLst/>
            </a:prstGeom>
            <a:gradFill>
              <a:gsLst>
                <a:gs pos="0">
                  <a:srgbClr val="262626"/>
                </a:gs>
                <a:gs pos="100000">
                  <a:srgbClr val="0C0C0C"/>
                </a:gs>
              </a:gsLst>
              <a:lin ang="5400000" scaled="0"/>
            </a:gradFill>
            <a:ln>
              <a:noFill/>
            </a:ln>
            <a:effectLst>
              <a:outerShdw blurRad="127000" dist="228600" dir="4740000" sx="98000" sy="98000" algn="tl" rotWithShape="0">
                <a:srgbClr val="000000">
                  <a:alpha val="3333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61"/>
            <p:cNvSpPr/>
            <p:nvPr/>
          </p:nvSpPr>
          <p:spPr>
            <a:xfrm>
              <a:off x="7790446" y="812506"/>
              <a:ext cx="3450289" cy="4466452"/>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5" name="Google Shape;75;p161"/>
          <p:cNvSpPr txBox="1">
            <a:spLocks noGrp="1"/>
          </p:cNvSpPr>
          <p:nvPr>
            <p:ph type="title"/>
          </p:nvPr>
        </p:nvSpPr>
        <p:spPr>
          <a:xfrm>
            <a:off x="1129124" y="1129513"/>
            <a:ext cx="5854872" cy="192420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61"/>
          <p:cNvSpPr>
            <a:spLocks noGrp="1"/>
          </p:cNvSpPr>
          <p:nvPr>
            <p:ph type="pic" idx="2"/>
          </p:nvPr>
        </p:nvSpPr>
        <p:spPr>
          <a:xfrm>
            <a:off x="8124389" y="1122542"/>
            <a:ext cx="2791171" cy="3866327"/>
          </a:xfrm>
          <a:prstGeom prst="rect">
            <a:avLst/>
          </a:prstGeom>
          <a:solidFill>
            <a:srgbClr val="D8D8D8"/>
          </a:solidFill>
          <a:ln>
            <a:noFill/>
          </a:ln>
        </p:spPr>
      </p:sp>
      <p:sp>
        <p:nvSpPr>
          <p:cNvPr id="77" name="Google Shape;77;p161"/>
          <p:cNvSpPr txBox="1">
            <a:spLocks noGrp="1"/>
          </p:cNvSpPr>
          <p:nvPr>
            <p:ph type="body" idx="1"/>
          </p:nvPr>
        </p:nvSpPr>
        <p:spPr>
          <a:xfrm>
            <a:off x="1128247" y="3053721"/>
            <a:ext cx="5846486" cy="2096013"/>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800"/>
              <a:buNone/>
              <a:defRPr sz="18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78" name="Google Shape;78;p161"/>
          <p:cNvSpPr txBox="1">
            <a:spLocks noGrp="1"/>
          </p:cNvSpPr>
          <p:nvPr>
            <p:ph type="dt" idx="10"/>
          </p:nvPr>
        </p:nvSpPr>
        <p:spPr>
          <a:xfrm>
            <a:off x="1125300" y="5469856"/>
            <a:ext cx="5849605" cy="3201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61"/>
          <p:cNvSpPr txBox="1">
            <a:spLocks noGrp="1"/>
          </p:cNvSpPr>
          <p:nvPr>
            <p:ph type="ftr" idx="11"/>
          </p:nvPr>
        </p:nvSpPr>
        <p:spPr>
          <a:xfrm>
            <a:off x="1125300" y="318640"/>
            <a:ext cx="4877818" cy="32093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1</a:t>
            </a:r>
            <a:endParaRPr/>
          </a:p>
        </p:txBody>
      </p:sp>
      <p:sp>
        <p:nvSpPr>
          <p:cNvPr id="80" name="Google Shape;80;p161"/>
          <p:cNvSpPr txBox="1">
            <a:spLocks noGrp="1"/>
          </p:cNvSpPr>
          <p:nvPr>
            <p:ph type="sldNum" idx="12"/>
          </p:nvPr>
        </p:nvSpPr>
        <p:spPr>
          <a:xfrm>
            <a:off x="6176794" y="137408"/>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81" name="Google Shape;81;p161" descr="RedHashing.emf"/>
          <p:cNvPicPr preferRelativeResize="0"/>
          <p:nvPr/>
        </p:nvPicPr>
        <p:blipFill rotWithShape="1">
          <a:blip r:embed="rId2">
            <a:alphaModFix/>
          </a:blip>
          <a:srcRect l="-115" t="474" r="48548" b="36564"/>
          <a:stretch/>
        </p:blipFill>
        <p:spPr>
          <a:xfrm>
            <a:off x="1125460" y="643464"/>
            <a:ext cx="5879592" cy="1554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162"/>
          <p:cNvSpPr txBox="1">
            <a:spLocks noGrp="1"/>
          </p:cNvSpPr>
          <p:nvPr>
            <p:ph type="title"/>
          </p:nvPr>
        </p:nvSpPr>
        <p:spPr>
          <a:xfrm>
            <a:off x="1130270" y="953324"/>
            <a:ext cx="9603275"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62"/>
          <p:cNvSpPr txBox="1">
            <a:spLocks noGrp="1"/>
          </p:cNvSpPr>
          <p:nvPr>
            <p:ph type="body" idx="1"/>
          </p:nvPr>
        </p:nvSpPr>
        <p:spPr>
          <a:xfrm rot="5400000">
            <a:off x="4284620" y="-982580"/>
            <a:ext cx="3294576" cy="960327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85" name="Google Shape;85;p162"/>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62"/>
          <p:cNvSpPr txBox="1">
            <a:spLocks noGrp="1"/>
          </p:cNvSpPr>
          <p:nvPr>
            <p:ph type="ftr" idx="11"/>
          </p:nvPr>
        </p:nvSpPr>
        <p:spPr>
          <a:xfrm>
            <a:off x="1130270" y="329307"/>
            <a:ext cx="5938836"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1</a:t>
            </a:r>
            <a:endParaRPr/>
          </a:p>
        </p:txBody>
      </p:sp>
      <p:sp>
        <p:nvSpPr>
          <p:cNvPr id="87" name="Google Shape;87;p162"/>
          <p:cNvSpPr txBox="1">
            <a:spLocks noGrp="1"/>
          </p:cNvSpPr>
          <p:nvPr>
            <p:ph type="sldNum" idx="12"/>
          </p:nvPr>
        </p:nvSpPr>
        <p:spPr>
          <a:xfrm>
            <a:off x="9918076" y="137408"/>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88" name="Google Shape;88;p162" descr="RedHashing.emf"/>
          <p:cNvPicPr preferRelativeResize="0"/>
          <p:nvPr/>
        </p:nvPicPr>
        <p:blipFill rotWithShape="1">
          <a:blip r:embed="rId2">
            <a:alphaModFix/>
          </a:blip>
          <a:srcRect l="-115" r="15827" b="36435"/>
          <a:stretch/>
        </p:blipFill>
        <p:spPr>
          <a:xfrm>
            <a:off x="1125460" y="643464"/>
            <a:ext cx="9610344" cy="15544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163"/>
          <p:cNvSpPr txBox="1">
            <a:spLocks noGrp="1"/>
          </p:cNvSpPr>
          <p:nvPr>
            <p:ph type="title"/>
          </p:nvPr>
        </p:nvSpPr>
        <p:spPr>
          <a:xfrm rot="5400000">
            <a:off x="7602635" y="2321047"/>
            <a:ext cx="4659889" cy="161574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63"/>
          <p:cNvSpPr txBox="1">
            <a:spLocks noGrp="1"/>
          </p:cNvSpPr>
          <p:nvPr>
            <p:ph type="body" idx="1"/>
          </p:nvPr>
        </p:nvSpPr>
        <p:spPr>
          <a:xfrm rot="5400000">
            <a:off x="2714741" y="-785498"/>
            <a:ext cx="4659889" cy="782883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2" name="Google Shape;92;p163"/>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63"/>
          <p:cNvSpPr txBox="1">
            <a:spLocks noGrp="1"/>
          </p:cNvSpPr>
          <p:nvPr>
            <p:ph type="ftr" idx="11"/>
          </p:nvPr>
        </p:nvSpPr>
        <p:spPr>
          <a:xfrm>
            <a:off x="1130270" y="329307"/>
            <a:ext cx="5938836"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1</a:t>
            </a:r>
            <a:endParaRPr/>
          </a:p>
        </p:txBody>
      </p:sp>
      <p:sp>
        <p:nvSpPr>
          <p:cNvPr id="94" name="Google Shape;94;p163"/>
          <p:cNvSpPr txBox="1">
            <a:spLocks noGrp="1"/>
          </p:cNvSpPr>
          <p:nvPr>
            <p:ph type="sldNum" idx="12"/>
          </p:nvPr>
        </p:nvSpPr>
        <p:spPr>
          <a:xfrm>
            <a:off x="9918076" y="137408"/>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95" name="Google Shape;95;p163" descr="RedHashing.emf"/>
          <p:cNvPicPr preferRelativeResize="0"/>
          <p:nvPr/>
        </p:nvPicPr>
        <p:blipFill rotWithShape="1">
          <a:blip r:embed="rId2">
            <a:alphaModFix/>
          </a:blip>
          <a:srcRect l="-115" r="59214" b="36435"/>
          <a:stretch/>
        </p:blipFill>
        <p:spPr>
          <a:xfrm rot="5400000">
            <a:off x="8642279" y="3046916"/>
            <a:ext cx="4663440" cy="1554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159"/>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59"/>
          <p:cNvSpPr txBox="1">
            <a:spLocks noGrp="1"/>
          </p:cNvSpPr>
          <p:nvPr>
            <p:ph type="ftr" idx="11"/>
          </p:nvPr>
        </p:nvSpPr>
        <p:spPr>
          <a:xfrm>
            <a:off x="1130270" y="329307"/>
            <a:ext cx="5938836"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1</a:t>
            </a:r>
            <a:endParaRPr/>
          </a:p>
        </p:txBody>
      </p:sp>
      <p:sp>
        <p:nvSpPr>
          <p:cNvPr id="62" name="Google Shape;62;p159"/>
          <p:cNvSpPr txBox="1">
            <a:spLocks noGrp="1"/>
          </p:cNvSpPr>
          <p:nvPr>
            <p:ph type="sldNum" idx="12"/>
          </p:nvPr>
        </p:nvSpPr>
        <p:spPr>
          <a:xfrm>
            <a:off x="9918076" y="137408"/>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05559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100000">
              <a:srgbClr val="F8F8F8"/>
            </a:gs>
          </a:gsLst>
          <a:path path="circle">
            <a:fillToRect l="50000" t="50000" r="50000" b="50000"/>
          </a:path>
          <a:tileRect/>
        </a:gradFill>
        <a:effectLst/>
      </p:bgPr>
    </p:bg>
    <p:spTree>
      <p:nvGrpSpPr>
        <p:cNvPr id="1" name="Shape 5"/>
        <p:cNvGrpSpPr/>
        <p:nvPr/>
      </p:nvGrpSpPr>
      <p:grpSpPr>
        <a:xfrm>
          <a:off x="0" y="0"/>
          <a:ext cx="0" cy="0"/>
          <a:chOff x="0" y="0"/>
          <a:chExt cx="0" cy="0"/>
        </a:xfrm>
      </p:grpSpPr>
      <p:pic>
        <p:nvPicPr>
          <p:cNvPr id="6" name="Google Shape;6;p148"/>
          <p:cNvPicPr preferRelativeResize="0"/>
          <p:nvPr/>
        </p:nvPicPr>
        <p:blipFill rotWithShape="1">
          <a:blip r:embed="rId11">
            <a:alphaModFix/>
          </a:blip>
          <a:srcRect t="1538" b="-1538"/>
          <a:stretch/>
        </p:blipFill>
        <p:spPr>
          <a:xfrm>
            <a:off x="0" y="6119336"/>
            <a:ext cx="12192000" cy="742950"/>
          </a:xfrm>
          <a:prstGeom prst="rect">
            <a:avLst/>
          </a:prstGeom>
          <a:noFill/>
          <a:ln>
            <a:noFill/>
          </a:ln>
        </p:spPr>
      </p:pic>
      <p:sp>
        <p:nvSpPr>
          <p:cNvPr id="7" name="Google Shape;7;p148"/>
          <p:cNvSpPr/>
          <p:nvPr/>
        </p:nvSpPr>
        <p:spPr>
          <a:xfrm>
            <a:off x="0" y="468769"/>
            <a:ext cx="12192000" cy="5647024"/>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 name="Google Shape;8;p148"/>
          <p:cNvCxnSpPr/>
          <p:nvPr/>
        </p:nvCxnSpPr>
        <p:spPr>
          <a:xfrm>
            <a:off x="0" y="6121269"/>
            <a:ext cx="12192000" cy="0"/>
          </a:xfrm>
          <a:prstGeom prst="straightConnector1">
            <a:avLst/>
          </a:prstGeom>
          <a:noFill/>
          <a:ln w="12700" cap="flat" cmpd="sng">
            <a:solidFill>
              <a:srgbClr val="000001">
                <a:alpha val="20000"/>
              </a:srgbClr>
            </a:solidFill>
            <a:prstDash val="solid"/>
            <a:round/>
            <a:headEnd type="none" w="sm" len="sm"/>
            <a:tailEnd type="none" w="sm" len="sm"/>
          </a:ln>
        </p:spPr>
      </p:cxnSp>
      <p:sp>
        <p:nvSpPr>
          <p:cNvPr id="9" name="Google Shape;9;p148"/>
          <p:cNvSpPr txBox="1">
            <a:spLocks noGrp="1"/>
          </p:cNvSpPr>
          <p:nvPr>
            <p:ph type="title"/>
          </p:nvPr>
        </p:nvSpPr>
        <p:spPr>
          <a:xfrm>
            <a:off x="1130270" y="953324"/>
            <a:ext cx="9603275"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200"/>
              <a:buFont typeface="Century Gothic"/>
              <a:buNone/>
              <a:defRPr sz="32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 name="Google Shape;10;p148"/>
          <p:cNvSpPr txBox="1">
            <a:spLocks noGrp="1"/>
          </p:cNvSpPr>
          <p:nvPr>
            <p:ph type="body" idx="1"/>
          </p:nvPr>
        </p:nvSpPr>
        <p:spPr>
          <a:xfrm>
            <a:off x="1130270" y="2171769"/>
            <a:ext cx="9603275" cy="3294576"/>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Century Gothic"/>
                <a:ea typeface="Century Gothic"/>
                <a:cs typeface="Century Gothic"/>
                <a:sym typeface="Century Gothic"/>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11" name="Google Shape;11;p148"/>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 name="Google Shape;12;p148"/>
          <p:cNvSpPr txBox="1">
            <a:spLocks noGrp="1"/>
          </p:cNvSpPr>
          <p:nvPr>
            <p:ph type="ftr" idx="11"/>
          </p:nvPr>
        </p:nvSpPr>
        <p:spPr>
          <a:xfrm>
            <a:off x="1130270" y="329307"/>
            <a:ext cx="5938836" cy="309201"/>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r>
              <a:rPr lang="en-US"/>
              <a:t>1</a:t>
            </a:r>
            <a:endParaRPr/>
          </a:p>
        </p:txBody>
      </p:sp>
      <p:sp>
        <p:nvSpPr>
          <p:cNvPr id="13" name="Google Shape;13;p148"/>
          <p:cNvSpPr txBox="1">
            <a:spLocks noGrp="1"/>
          </p:cNvSpPr>
          <p:nvPr>
            <p:ph type="sldNum" idx="12"/>
          </p:nvPr>
        </p:nvSpPr>
        <p:spPr>
          <a:xfrm>
            <a:off x="9918076" y="137408"/>
            <a:ext cx="811019" cy="50357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6" r:id="rId5"/>
    <p:sldLayoutId id="2147483657" r:id="rId6"/>
    <p:sldLayoutId id="2147483658" r:id="rId7"/>
    <p:sldLayoutId id="2147483659" r:id="rId8"/>
    <p:sldLayoutId id="2147483660"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4B4B4B"/>
            </a:gs>
            <a:gs pos="100000">
              <a:schemeClr val="dk1"/>
            </a:gs>
          </a:gsLst>
          <a:path path="circle">
            <a:fillToRect l="50000" t="50000" r="50000" b="50000"/>
          </a:path>
          <a:tileRect/>
        </a:gradFill>
        <a:effectLst/>
      </p:bgPr>
    </p:bg>
    <p:spTree>
      <p:nvGrpSpPr>
        <p:cNvPr id="1" name="Shape 96"/>
        <p:cNvGrpSpPr/>
        <p:nvPr/>
      </p:nvGrpSpPr>
      <p:grpSpPr>
        <a:xfrm>
          <a:off x="0" y="0"/>
          <a:ext cx="0" cy="0"/>
          <a:chOff x="0" y="0"/>
          <a:chExt cx="0" cy="0"/>
        </a:xfrm>
      </p:grpSpPr>
      <p:pic>
        <p:nvPicPr>
          <p:cNvPr id="97" name="Google Shape;97;p151"/>
          <p:cNvPicPr preferRelativeResize="0"/>
          <p:nvPr/>
        </p:nvPicPr>
        <p:blipFill rotWithShape="1">
          <a:blip r:embed="rId4">
            <a:alphaModFix/>
          </a:blip>
          <a:srcRect t="1538" b="-1538"/>
          <a:stretch/>
        </p:blipFill>
        <p:spPr>
          <a:xfrm>
            <a:off x="0" y="6119336"/>
            <a:ext cx="12192000" cy="742950"/>
          </a:xfrm>
          <a:prstGeom prst="rect">
            <a:avLst/>
          </a:prstGeom>
          <a:noFill/>
          <a:ln>
            <a:noFill/>
          </a:ln>
        </p:spPr>
      </p:pic>
      <p:sp>
        <p:nvSpPr>
          <p:cNvPr id="98" name="Google Shape;98;p151"/>
          <p:cNvSpPr/>
          <p:nvPr/>
        </p:nvSpPr>
        <p:spPr>
          <a:xfrm>
            <a:off x="0" y="468769"/>
            <a:ext cx="12192000" cy="5647024"/>
          </a:xfrm>
          <a:prstGeom prst="rect">
            <a:avLst/>
          </a:prstGeom>
          <a:gradFill>
            <a:gsLst>
              <a:gs pos="0">
                <a:srgbClr val="454545">
                  <a:alpha val="0"/>
                </a:srgbClr>
              </a:gs>
              <a:gs pos="100000">
                <a:srgbClr val="4D4D4D"/>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9" name="Google Shape;99;p151"/>
          <p:cNvCxnSpPr/>
          <p:nvPr/>
        </p:nvCxnSpPr>
        <p:spPr>
          <a:xfrm>
            <a:off x="0" y="6121269"/>
            <a:ext cx="12192000" cy="0"/>
          </a:xfrm>
          <a:prstGeom prst="straightConnector1">
            <a:avLst/>
          </a:prstGeom>
          <a:noFill/>
          <a:ln w="12700" cap="flat" cmpd="sng">
            <a:solidFill>
              <a:srgbClr val="000001">
                <a:alpha val="20000"/>
              </a:srgbClr>
            </a:solidFill>
            <a:prstDash val="solid"/>
            <a:round/>
            <a:headEnd type="none" w="sm" len="sm"/>
            <a:tailEnd type="none" w="sm" len="sm"/>
          </a:ln>
        </p:spPr>
      </p:cxnSp>
      <p:sp>
        <p:nvSpPr>
          <p:cNvPr id="100" name="Google Shape;100;p151"/>
          <p:cNvSpPr txBox="1">
            <a:spLocks noGrp="1"/>
          </p:cNvSpPr>
          <p:nvPr>
            <p:ph type="title"/>
          </p:nvPr>
        </p:nvSpPr>
        <p:spPr>
          <a:xfrm>
            <a:off x="1130270" y="953324"/>
            <a:ext cx="9603275"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1" name="Google Shape;101;p151"/>
          <p:cNvSpPr txBox="1">
            <a:spLocks noGrp="1"/>
          </p:cNvSpPr>
          <p:nvPr>
            <p:ph type="body" idx="1"/>
          </p:nvPr>
        </p:nvSpPr>
        <p:spPr>
          <a:xfrm>
            <a:off x="1130270" y="2171769"/>
            <a:ext cx="9603275" cy="3294576"/>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lt1"/>
                </a:solidFill>
                <a:latin typeface="Century Gothic"/>
                <a:ea typeface="Century Gothic"/>
                <a:cs typeface="Century Gothic"/>
                <a:sym typeface="Century Gothic"/>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lt1"/>
                </a:solidFill>
                <a:latin typeface="Century Gothic"/>
                <a:ea typeface="Century Gothic"/>
                <a:cs typeface="Century Gothic"/>
                <a:sym typeface="Century Gothic"/>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lt1"/>
                </a:solidFill>
                <a:latin typeface="Century Gothic"/>
                <a:ea typeface="Century Gothic"/>
                <a:cs typeface="Century Gothic"/>
                <a:sym typeface="Century Gothic"/>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lt1"/>
                </a:solidFill>
                <a:latin typeface="Century Gothic"/>
                <a:ea typeface="Century Gothic"/>
                <a:cs typeface="Century Gothic"/>
                <a:sym typeface="Century Gothic"/>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lt1"/>
                </a:solidFill>
                <a:latin typeface="Century Gothic"/>
                <a:ea typeface="Century Gothic"/>
                <a:cs typeface="Century Gothic"/>
                <a:sym typeface="Century Gothic"/>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lt1"/>
                </a:solidFill>
                <a:latin typeface="Century Gothic"/>
                <a:ea typeface="Century Gothic"/>
                <a:cs typeface="Century Gothic"/>
                <a:sym typeface="Century Gothic"/>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lt1"/>
                </a:solidFill>
                <a:latin typeface="Century Gothic"/>
                <a:ea typeface="Century Gothic"/>
                <a:cs typeface="Century Gothic"/>
                <a:sym typeface="Century Gothic"/>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lt1"/>
                </a:solidFill>
                <a:latin typeface="Century Gothic"/>
                <a:ea typeface="Century Gothic"/>
                <a:cs typeface="Century Gothic"/>
                <a:sym typeface="Century Gothic"/>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102" name="Google Shape;102;p151"/>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3" name="Google Shape;103;p151"/>
          <p:cNvSpPr txBox="1">
            <a:spLocks noGrp="1"/>
          </p:cNvSpPr>
          <p:nvPr>
            <p:ph type="ftr" idx="11"/>
          </p:nvPr>
        </p:nvSpPr>
        <p:spPr>
          <a:xfrm>
            <a:off x="1130270" y="329307"/>
            <a:ext cx="5938836" cy="309201"/>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r>
              <a:rPr lang="en-US"/>
              <a:t>1</a:t>
            </a:r>
            <a:endParaRPr/>
          </a:p>
        </p:txBody>
      </p:sp>
      <p:sp>
        <p:nvSpPr>
          <p:cNvPr id="104" name="Google Shape;104;p151"/>
          <p:cNvSpPr txBox="1">
            <a:spLocks noGrp="1"/>
          </p:cNvSpPr>
          <p:nvPr>
            <p:ph type="sldNum" idx="12"/>
          </p:nvPr>
        </p:nvSpPr>
        <p:spPr>
          <a:xfrm>
            <a:off x="9918076" y="137408"/>
            <a:ext cx="811019" cy="50357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04548607"/>
      </p:ext>
    </p:extLst>
  </p:cSld>
  <p:clrMap bg1="lt1" tx1="dk1" bg2="dk2" tx2="lt2" accent1="accent1" accent2="accent2" accent3="accent3" accent4="accent4" accent5="accent5" accent6="accent6" hlink="hlink" folHlink="folHlink"/>
  <p:sldLayoutIdLst>
    <p:sldLayoutId id="2147483662" r:id="rId1"/>
    <p:sldLayoutId id="2147483663"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13.jp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17.jp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codes.ohio.gov/ohio-revised-code/section-2929.01"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5.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7.xml"/><Relationship Id="rId1" Type="http://schemas.openxmlformats.org/officeDocument/2006/relationships/slideLayout" Target="../slideLayouts/slideLayout1.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
          <p:cNvSpPr txBox="1">
            <a:spLocks noGrp="1"/>
          </p:cNvSpPr>
          <p:nvPr>
            <p:ph type="ctrTitle"/>
          </p:nvPr>
        </p:nvSpPr>
        <p:spPr>
          <a:xfrm>
            <a:off x="1128403" y="945913"/>
            <a:ext cx="8637073" cy="2618554"/>
          </a:xfrm>
          <a:prstGeom prst="rect">
            <a:avLst/>
          </a:prstGeom>
          <a:noFill/>
          <a:ln>
            <a:noFill/>
          </a:ln>
        </p:spPr>
        <p:txBody>
          <a:bodyPr spcFirstLastPara="1" wrap="square" lIns="91425" tIns="45700" rIns="91425" bIns="0" anchor="b" anchorCtr="0">
            <a:normAutofit fontScale="90000"/>
          </a:bodyPr>
          <a:lstStyle/>
          <a:p>
            <a:pPr marL="0" lvl="0" indent="0" algn="l" rtl="0">
              <a:lnSpc>
                <a:spcPct val="90000"/>
              </a:lnSpc>
              <a:spcBef>
                <a:spcPts val="0"/>
              </a:spcBef>
              <a:spcAft>
                <a:spcPts val="0"/>
              </a:spcAft>
              <a:buClr>
                <a:schemeClr val="dk1"/>
              </a:buClr>
              <a:buSzPct val="100000"/>
              <a:buFont typeface="Century Gothic"/>
              <a:buNone/>
            </a:pPr>
            <a:r>
              <a:rPr lang="en-US" dirty="0"/>
              <a:t>Crime Victims’ Rights in Ohio Post-H.B. 343 &amp; S.B. 16</a:t>
            </a:r>
            <a:endParaRPr dirty="0"/>
          </a:p>
        </p:txBody>
      </p:sp>
      <p:sp>
        <p:nvSpPr>
          <p:cNvPr id="130" name="Google Shape;130;p1"/>
          <p:cNvSpPr txBox="1">
            <a:spLocks noGrp="1"/>
          </p:cNvSpPr>
          <p:nvPr>
            <p:ph type="subTitle" idx="1"/>
          </p:nvPr>
        </p:nvSpPr>
        <p:spPr>
          <a:xfrm>
            <a:off x="1128404" y="3564467"/>
            <a:ext cx="8637072" cy="1071095"/>
          </a:xfrm>
          <a:prstGeom prst="rect">
            <a:avLst/>
          </a:prstGeom>
          <a:noFill/>
          <a:ln>
            <a:noFill/>
          </a:ln>
        </p:spPr>
        <p:txBody>
          <a:bodyPr spcFirstLastPara="1" wrap="square" lIns="91425" tIns="91425" rIns="91425" bIns="91425" anchor="t" anchorCtr="0">
            <a:normAutofit/>
          </a:bodyPr>
          <a:lstStyle/>
          <a:p>
            <a:pPr marL="0" lvl="0" indent="0" algn="l" rtl="0">
              <a:lnSpc>
                <a:spcPct val="120000"/>
              </a:lnSpc>
              <a:spcBef>
                <a:spcPts val="0"/>
              </a:spcBef>
              <a:spcAft>
                <a:spcPts val="0"/>
              </a:spcAft>
              <a:buSzPts val="1800"/>
              <a:buNone/>
            </a:pPr>
            <a:r>
              <a:rPr lang="en-US" dirty="0"/>
              <a:t>The Current Legal Landscape for Ohio’s Crime Victims</a:t>
            </a:r>
            <a:endParaRPr dirty="0"/>
          </a:p>
        </p:txBody>
      </p:sp>
      <p:pic>
        <p:nvPicPr>
          <p:cNvPr id="131" name="Google Shape;131;p1"/>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8DC1DA7A-60FB-AE92-6A6C-3D2DFB764428}"/>
              </a:ext>
            </a:extLst>
          </p:cNvPr>
          <p:cNvSpPr>
            <a:spLocks noGrp="1"/>
          </p:cNvSpPr>
          <p:nvPr>
            <p:ph type="sldNum" idx="12"/>
          </p:nvPr>
        </p:nvSpPr>
        <p:spPr>
          <a:solidFill>
            <a:schemeClr val="bg1"/>
          </a:solidFill>
        </p:spPr>
        <p:txBody>
          <a:bodyPr lIns="91440"/>
          <a:lstStyle/>
          <a:p>
            <a:pPr marL="0" lvl="0" indent="0" algn="r" rtl="0">
              <a:spcBef>
                <a:spcPts val="0"/>
              </a:spcBef>
              <a:spcAft>
                <a:spcPts val="0"/>
              </a:spcAft>
              <a:buNone/>
            </a:pPr>
            <a:fld id="{00000000-1234-1234-1234-123412341234}"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Google Shape;999;p62"/>
          <p:cNvSpPr/>
          <p:nvPr/>
        </p:nvSpPr>
        <p:spPr>
          <a:xfrm>
            <a:off x="303"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00" name="Google Shape;1000;p62"/>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62"/>
          <p:cNvSpPr/>
          <p:nvPr/>
        </p:nvSpPr>
        <p:spPr>
          <a:xfrm>
            <a:off x="0"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02" name="Google Shape;1002;p62"/>
          <p:cNvSpPr txBox="1">
            <a:spLocks noGrp="1"/>
          </p:cNvSpPr>
          <p:nvPr>
            <p:ph type="title"/>
          </p:nvPr>
        </p:nvSpPr>
        <p:spPr>
          <a:xfrm>
            <a:off x="849683" y="1240076"/>
            <a:ext cx="2777397"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a:solidFill>
                  <a:srgbClr val="FFFFFF"/>
                </a:solidFill>
              </a:rPr>
              <a:t>Right to Protection: Ohio Constitution, Article I, Section 10a(A)(4)</a:t>
            </a:r>
            <a:endParaRPr/>
          </a:p>
        </p:txBody>
      </p:sp>
      <p:sp>
        <p:nvSpPr>
          <p:cNvPr id="1003" name="Google Shape;1003;p62"/>
          <p:cNvSpPr txBox="1">
            <a:spLocks noGrp="1"/>
          </p:cNvSpPr>
          <p:nvPr>
            <p:ph type="body" idx="1"/>
          </p:nvPr>
        </p:nvSpPr>
        <p:spPr>
          <a:xfrm>
            <a:off x="4705594" y="1240077"/>
            <a:ext cx="6034827" cy="4916465"/>
          </a:xfrm>
          <a:prstGeom prst="rect">
            <a:avLst/>
          </a:prstGeom>
          <a:noFill/>
          <a:ln>
            <a:noFill/>
          </a:ln>
        </p:spPr>
        <p:txBody>
          <a:bodyPr spcFirstLastPara="1" wrap="square" lIns="91425" tIns="45700" rIns="91425" bIns="45700" anchor="t" anchorCtr="0">
            <a:normAutofit/>
          </a:bodyPr>
          <a:lstStyle/>
          <a:p>
            <a:pPr marL="228600" lvl="0" indent="-101600" algn="l" rtl="0">
              <a:lnSpc>
                <a:spcPct val="120000"/>
              </a:lnSpc>
              <a:spcBef>
                <a:spcPts val="0"/>
              </a:spcBef>
              <a:spcAft>
                <a:spcPts val="0"/>
              </a:spcAft>
              <a:buSzPts val="2000"/>
              <a:buNone/>
            </a:pPr>
            <a:endParaRPr/>
          </a:p>
          <a:p>
            <a:pPr marL="18288" lvl="0" indent="0" algn="l" rtl="0">
              <a:lnSpc>
                <a:spcPct val="120000"/>
              </a:lnSpc>
              <a:spcBef>
                <a:spcPts val="1000"/>
              </a:spcBef>
              <a:spcAft>
                <a:spcPts val="0"/>
              </a:spcAft>
              <a:buSzPts val="2000"/>
              <a:buNone/>
            </a:pPr>
            <a:r>
              <a:rPr lang="en-US"/>
              <a:t>Marsy’s Law provides victims with the right to reasonable protection from the accused and those acting on behalf of the accused.</a:t>
            </a:r>
            <a:endParaRPr/>
          </a:p>
          <a:p>
            <a:pPr marL="0" lvl="0" indent="0" algn="l" rtl="0">
              <a:lnSpc>
                <a:spcPct val="120000"/>
              </a:lnSpc>
              <a:spcBef>
                <a:spcPts val="1000"/>
              </a:spcBef>
              <a:spcAft>
                <a:spcPts val="0"/>
              </a:spcAft>
              <a:buSzPts val="2000"/>
              <a:buNone/>
            </a:pPr>
            <a:endParaRPr/>
          </a:p>
        </p:txBody>
      </p:sp>
      <p:pic>
        <p:nvPicPr>
          <p:cNvPr id="1004" name="Google Shape;1004;p62"/>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04E70CC2-79A0-E382-25D7-AB5E18601F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326443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0C9F5-3325-F949-58FD-2CEF8AAFCD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286A93-A683-A08F-3FCC-F42BD9346F5B}"/>
              </a:ext>
            </a:extLst>
          </p:cNvPr>
          <p:cNvSpPr>
            <a:spLocks noGrp="1"/>
          </p:cNvSpPr>
          <p:nvPr>
            <p:ph type="title"/>
          </p:nvPr>
        </p:nvSpPr>
        <p:spPr/>
        <p:txBody>
          <a:bodyPr/>
          <a:lstStyle/>
          <a:p>
            <a:r>
              <a:rPr lang="en-US" dirty="0"/>
              <a:t>Privacy</a:t>
            </a:r>
          </a:p>
        </p:txBody>
      </p:sp>
      <p:sp>
        <p:nvSpPr>
          <p:cNvPr id="3" name="Text Placeholder 2">
            <a:extLst>
              <a:ext uri="{FF2B5EF4-FFF2-40B4-BE49-F238E27FC236}">
                <a16:creationId xmlns:a16="http://schemas.microsoft.com/office/drawing/2014/main" id="{93ED4D8F-5CE0-DD72-1F8A-6C685FE15D27}"/>
              </a:ext>
            </a:extLst>
          </p:cNvPr>
          <p:cNvSpPr>
            <a:spLocks noGrp="1"/>
          </p:cNvSpPr>
          <p:nvPr>
            <p:ph type="body" idx="1"/>
          </p:nvPr>
        </p:nvSpPr>
        <p:spPr>
          <a:xfrm>
            <a:off x="1130270" y="1596980"/>
            <a:ext cx="9603275" cy="4211392"/>
          </a:xfrm>
        </p:spPr>
        <p:txBody>
          <a:bodyPr>
            <a:normAutofit fontScale="77500" lnSpcReduction="20000"/>
          </a:bodyPr>
          <a:lstStyle/>
          <a:p>
            <a:r>
              <a:rPr lang="en-US" i="1" dirty="0"/>
              <a:t>State ex rel. Summers v. Fox</a:t>
            </a:r>
            <a:r>
              <a:rPr lang="en-US" dirty="0"/>
              <a:t>, 2020-Ohio-5585.</a:t>
            </a:r>
          </a:p>
          <a:p>
            <a:pPr lvl="1"/>
            <a:r>
              <a:rPr lang="en-US" dirty="0"/>
              <a:t>Victim privacy rights do not shield public records containing victim names and identifying information from release.</a:t>
            </a:r>
          </a:p>
          <a:p>
            <a:pPr lvl="1"/>
            <a:r>
              <a:rPr lang="en-US" dirty="0"/>
              <a:t>But the legislature addressed this privacy concern with R.C. 2930.07.</a:t>
            </a:r>
          </a:p>
          <a:p>
            <a:pPr lvl="2"/>
            <a:r>
              <a:rPr lang="en-US" sz="1800" dirty="0"/>
              <a:t>“</a:t>
            </a:r>
            <a:r>
              <a:rPr lang="en-US" sz="1800" dirty="0">
                <a:solidFill>
                  <a:srgbClr val="000000"/>
                </a:solidFill>
              </a:rPr>
              <a:t>...</a:t>
            </a:r>
            <a:r>
              <a:rPr lang="en-US" sz="1800" dirty="0"/>
              <a:t>That public office or public official shall take measures to prevent the public disclosure of the name, address, or other identifying information of the victim or victim's representative through the use of redaction</a:t>
            </a:r>
            <a:r>
              <a:rPr lang="en-US" sz="1800" dirty="0">
                <a:solidFill>
                  <a:srgbClr val="000000"/>
                </a:solidFill>
              </a:rPr>
              <a:t>...</a:t>
            </a:r>
            <a:r>
              <a:rPr lang="en-US" sz="1800" dirty="0"/>
              <a:t>”</a:t>
            </a:r>
          </a:p>
          <a:p>
            <a:r>
              <a:rPr lang="en-US" i="1" dirty="0" err="1"/>
              <a:t>Savransky</a:t>
            </a:r>
            <a:r>
              <a:rPr lang="en-US" i="1" dirty="0"/>
              <a:t> v. Mahoning </a:t>
            </a:r>
            <a:r>
              <a:rPr lang="en-US" i="1" dirty="0" err="1"/>
              <a:t>Cty</a:t>
            </a:r>
            <a:r>
              <a:rPr lang="en-US" i="1" dirty="0"/>
              <a:t>. Prosecutor's Office</a:t>
            </a:r>
            <a:r>
              <a:rPr lang="en-US" dirty="0"/>
              <a:t>, 2023-Ohio-3089 (7th Dist.).</a:t>
            </a:r>
          </a:p>
          <a:p>
            <a:pPr lvl="1"/>
            <a:r>
              <a:rPr lang="en-US" dirty="0"/>
              <a:t>Holding that R.C. 2930.07(C) cannot be applied to justify redactions made before its effective date because it would be contrary to public records precedent that the resolution is based on the version of R.C. 149.43 in effect when the underlying request was made, and the current statute does not clearly indicate that it should be applied retroactively. </a:t>
            </a:r>
          </a:p>
          <a:p>
            <a:r>
              <a:rPr lang="en-US" i="1" dirty="0"/>
              <a:t>State ex rel. Curtis v. Turner</a:t>
            </a:r>
            <a:r>
              <a:rPr lang="en-US" dirty="0"/>
              <a:t>, 2024-Ohio-2682.</a:t>
            </a:r>
          </a:p>
          <a:p>
            <a:pPr lvl="1"/>
            <a:r>
              <a:rPr lang="en-US" dirty="0"/>
              <a:t>A clerk was correct to redact victim identifying information from public record prior to public release.</a:t>
            </a:r>
          </a:p>
          <a:p>
            <a:endParaRPr lang="en-US" dirty="0"/>
          </a:p>
          <a:p>
            <a:endParaRPr lang="en-US" dirty="0"/>
          </a:p>
        </p:txBody>
      </p:sp>
      <p:sp>
        <p:nvSpPr>
          <p:cNvPr id="4" name="Slide Number Placeholder 3">
            <a:extLst>
              <a:ext uri="{FF2B5EF4-FFF2-40B4-BE49-F238E27FC236}">
                <a16:creationId xmlns:a16="http://schemas.microsoft.com/office/drawing/2014/main" id="{B2396A33-B103-6CF2-6F6A-5BCD78D8A2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pic>
        <p:nvPicPr>
          <p:cNvPr id="5" name="Google Shape;1004;p62">
            <a:extLst>
              <a:ext uri="{FF2B5EF4-FFF2-40B4-BE49-F238E27FC236}">
                <a16:creationId xmlns:a16="http://schemas.microsoft.com/office/drawing/2014/main" id="{4AC4DE3D-7E64-6201-D678-2AC7A6CDB3E5}"/>
              </a:ext>
            </a:extLst>
          </p:cNvPr>
          <p:cNvPicPr preferRelativeResize="0"/>
          <p:nvPr/>
        </p:nvPicPr>
        <p:blipFill rotWithShape="1">
          <a:blip r:embed="rId2">
            <a:alphaModFix/>
          </a:blip>
          <a:srcRect/>
          <a:stretch/>
        </p:blipFill>
        <p:spPr>
          <a:xfrm>
            <a:off x="9066029" y="6183021"/>
            <a:ext cx="3020377" cy="607650"/>
          </a:xfrm>
          <a:prstGeom prst="rect">
            <a:avLst/>
          </a:prstGeom>
          <a:noFill/>
          <a:ln>
            <a:noFill/>
          </a:ln>
        </p:spPr>
      </p:pic>
    </p:spTree>
    <p:extLst>
      <p:ext uri="{BB962C8B-B14F-4D97-AF65-F5344CB8AC3E}">
        <p14:creationId xmlns:p14="http://schemas.microsoft.com/office/powerpoint/2010/main" val="337470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F5C35-62E3-5A9B-CB3A-9912687A5D23}"/>
              </a:ext>
            </a:extLst>
          </p:cNvPr>
          <p:cNvSpPr>
            <a:spLocks noGrp="1"/>
          </p:cNvSpPr>
          <p:nvPr>
            <p:ph type="title"/>
          </p:nvPr>
        </p:nvSpPr>
        <p:spPr/>
        <p:txBody>
          <a:bodyPr/>
          <a:lstStyle/>
          <a:p>
            <a:r>
              <a:rPr lang="en-US" dirty="0"/>
              <a:t>Safety, Reasonable Protection, and Dignity</a:t>
            </a:r>
          </a:p>
        </p:txBody>
      </p:sp>
      <p:sp>
        <p:nvSpPr>
          <p:cNvPr id="3" name="Text Placeholder 2">
            <a:extLst>
              <a:ext uri="{FF2B5EF4-FFF2-40B4-BE49-F238E27FC236}">
                <a16:creationId xmlns:a16="http://schemas.microsoft.com/office/drawing/2014/main" id="{A1487136-3895-5E59-459B-CF9D48EDD923}"/>
              </a:ext>
            </a:extLst>
          </p:cNvPr>
          <p:cNvSpPr>
            <a:spLocks noGrp="1"/>
          </p:cNvSpPr>
          <p:nvPr>
            <p:ph type="body" idx="1"/>
          </p:nvPr>
        </p:nvSpPr>
        <p:spPr/>
        <p:txBody>
          <a:bodyPr/>
          <a:lstStyle/>
          <a:p>
            <a:r>
              <a:rPr lang="en-US" i="1" dirty="0"/>
              <a:t>State v. Beach</a:t>
            </a:r>
            <a:r>
              <a:rPr lang="en-US" dirty="0"/>
              <a:t>, 2021-Ohio-4497 (10th Dist.)</a:t>
            </a:r>
          </a:p>
          <a:p>
            <a:pPr lvl="1"/>
            <a:r>
              <a:rPr lang="en-US" dirty="0"/>
              <a:t>A victim’s right to be treated with fairness and respect for her safety and dignity and a victim’s right to reasonable protection from the accused was implicated in blood testing of a defendant following a physical assault.</a:t>
            </a:r>
          </a:p>
        </p:txBody>
      </p:sp>
      <p:sp>
        <p:nvSpPr>
          <p:cNvPr id="4" name="Slide Number Placeholder 3">
            <a:extLst>
              <a:ext uri="{FF2B5EF4-FFF2-40B4-BE49-F238E27FC236}">
                <a16:creationId xmlns:a16="http://schemas.microsoft.com/office/drawing/2014/main" id="{96F05216-6694-48F7-C513-C2282DFDA1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pic>
        <p:nvPicPr>
          <p:cNvPr id="5" name="Google Shape;1004;p62">
            <a:extLst>
              <a:ext uri="{FF2B5EF4-FFF2-40B4-BE49-F238E27FC236}">
                <a16:creationId xmlns:a16="http://schemas.microsoft.com/office/drawing/2014/main" id="{0E32BA96-E14B-6FB6-F179-1BBED0656A52}"/>
              </a:ext>
            </a:extLst>
          </p:cNvPr>
          <p:cNvPicPr preferRelativeResize="0"/>
          <p:nvPr/>
        </p:nvPicPr>
        <p:blipFill rotWithShape="1">
          <a:blip r:embed="rId2">
            <a:alphaModFix/>
          </a:blip>
          <a:srcRect/>
          <a:stretch/>
        </p:blipFill>
        <p:spPr>
          <a:xfrm>
            <a:off x="9066029" y="6183021"/>
            <a:ext cx="3020377" cy="607650"/>
          </a:xfrm>
          <a:prstGeom prst="rect">
            <a:avLst/>
          </a:prstGeom>
          <a:noFill/>
          <a:ln>
            <a:noFill/>
          </a:ln>
        </p:spPr>
      </p:pic>
    </p:spTree>
    <p:extLst>
      <p:ext uri="{BB962C8B-B14F-4D97-AF65-F5344CB8AC3E}">
        <p14:creationId xmlns:p14="http://schemas.microsoft.com/office/powerpoint/2010/main" val="659121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Google Shape;999;p62"/>
          <p:cNvSpPr/>
          <p:nvPr/>
        </p:nvSpPr>
        <p:spPr>
          <a:xfrm>
            <a:off x="303"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00" name="Google Shape;1000;p62"/>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62"/>
          <p:cNvSpPr/>
          <p:nvPr/>
        </p:nvSpPr>
        <p:spPr>
          <a:xfrm>
            <a:off x="0"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02" name="Google Shape;1002;p62"/>
          <p:cNvSpPr txBox="1">
            <a:spLocks noGrp="1"/>
          </p:cNvSpPr>
          <p:nvPr>
            <p:ph type="title"/>
          </p:nvPr>
        </p:nvSpPr>
        <p:spPr>
          <a:xfrm>
            <a:off x="88901" y="1240076"/>
            <a:ext cx="4381500"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dirty="0">
                <a:solidFill>
                  <a:srgbClr val="FFFFFF"/>
                </a:solidFill>
              </a:rPr>
              <a:t>Right to Effective Communication:</a:t>
            </a:r>
            <a:br>
              <a:rPr lang="en-US" dirty="0">
                <a:solidFill>
                  <a:srgbClr val="FFFFFF"/>
                </a:solidFill>
              </a:rPr>
            </a:br>
            <a:r>
              <a:rPr lang="en-US" dirty="0">
                <a:solidFill>
                  <a:srgbClr val="FFFFFF"/>
                </a:solidFill>
              </a:rPr>
              <a:t>RC 2930.041</a:t>
            </a:r>
            <a:endParaRPr dirty="0"/>
          </a:p>
        </p:txBody>
      </p:sp>
      <p:sp>
        <p:nvSpPr>
          <p:cNvPr id="1003" name="Google Shape;1003;p62"/>
          <p:cNvSpPr txBox="1">
            <a:spLocks noGrp="1"/>
          </p:cNvSpPr>
          <p:nvPr>
            <p:ph type="body" idx="1"/>
          </p:nvPr>
        </p:nvSpPr>
        <p:spPr>
          <a:xfrm>
            <a:off x="4705594" y="1240077"/>
            <a:ext cx="6034827" cy="4916465"/>
          </a:xfrm>
          <a:prstGeom prst="rect">
            <a:avLst/>
          </a:prstGeom>
          <a:noFill/>
          <a:ln>
            <a:noFill/>
          </a:ln>
        </p:spPr>
        <p:txBody>
          <a:bodyPr spcFirstLastPara="1" wrap="square" lIns="91425" tIns="45700" rIns="91425" bIns="45700" anchor="t" anchorCtr="0">
            <a:normAutofit/>
          </a:bodyPr>
          <a:lstStyle/>
          <a:p>
            <a:pPr marL="228600" lvl="0" indent="-101600" algn="l" rtl="0">
              <a:lnSpc>
                <a:spcPct val="120000"/>
              </a:lnSpc>
              <a:spcBef>
                <a:spcPts val="0"/>
              </a:spcBef>
              <a:spcAft>
                <a:spcPts val="0"/>
              </a:spcAft>
              <a:buSzPts val="2000"/>
              <a:buNone/>
            </a:pPr>
            <a:endParaRPr dirty="0"/>
          </a:p>
          <a:p>
            <a:pPr marL="361188">
              <a:buSzPts val="2000"/>
            </a:pPr>
            <a:r>
              <a:rPr lang="en-US" dirty="0"/>
              <a:t>Victims with disabilities have the right to a free registered or certified American Sign Language interpreter on the registry for interpreters for the deaf at the following times:</a:t>
            </a:r>
          </a:p>
          <a:p>
            <a:pPr marL="818388" lvl="1">
              <a:buSzPts val="2000"/>
            </a:pPr>
            <a:r>
              <a:rPr lang="en-US" dirty="0"/>
              <a:t>All court proceedings</a:t>
            </a:r>
          </a:p>
          <a:p>
            <a:pPr marL="818388" lvl="1">
              <a:buSzPts val="2000"/>
            </a:pPr>
            <a:r>
              <a:rPr lang="en-US" dirty="0"/>
              <a:t>All prosecutor meetings</a:t>
            </a:r>
          </a:p>
          <a:p>
            <a:pPr marL="818388" lvl="1">
              <a:buSzPts val="2000"/>
            </a:pPr>
            <a:r>
              <a:rPr lang="en-US" dirty="0"/>
              <a:t>All investigative contacts with LE</a:t>
            </a:r>
          </a:p>
          <a:p>
            <a:pPr marL="818388" lvl="1">
              <a:buSzPts val="2000"/>
            </a:pPr>
            <a:r>
              <a:rPr lang="en-US" dirty="0"/>
              <a:t>All contacts with probation, DRC, and DYS</a:t>
            </a:r>
          </a:p>
          <a:p>
            <a:pPr marL="818388" lvl="1">
              <a:buSzPts val="2000"/>
            </a:pPr>
            <a:endParaRPr lang="en-US" dirty="0"/>
          </a:p>
          <a:p>
            <a:pPr marL="0" lvl="0" indent="0" algn="l" rtl="0">
              <a:lnSpc>
                <a:spcPct val="120000"/>
              </a:lnSpc>
              <a:spcBef>
                <a:spcPts val="1000"/>
              </a:spcBef>
              <a:spcAft>
                <a:spcPts val="0"/>
              </a:spcAft>
              <a:buSzPts val="2000"/>
              <a:buNone/>
            </a:pPr>
            <a:endParaRPr dirty="0"/>
          </a:p>
        </p:txBody>
      </p:sp>
      <p:pic>
        <p:nvPicPr>
          <p:cNvPr id="1004" name="Google Shape;1004;p62"/>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04E70CC2-79A0-E382-25D7-AB5E18601F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3260667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Google Shape;999;p62"/>
          <p:cNvSpPr/>
          <p:nvPr/>
        </p:nvSpPr>
        <p:spPr>
          <a:xfrm>
            <a:off x="303"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00" name="Google Shape;1000;p62"/>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62"/>
          <p:cNvSpPr/>
          <p:nvPr/>
        </p:nvSpPr>
        <p:spPr>
          <a:xfrm>
            <a:off x="0"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02" name="Google Shape;1002;p62"/>
          <p:cNvSpPr txBox="1">
            <a:spLocks noGrp="1"/>
          </p:cNvSpPr>
          <p:nvPr>
            <p:ph type="title"/>
          </p:nvPr>
        </p:nvSpPr>
        <p:spPr>
          <a:xfrm>
            <a:off x="88901" y="1240076"/>
            <a:ext cx="4381500"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dirty="0">
                <a:solidFill>
                  <a:srgbClr val="FFFFFF"/>
                </a:solidFill>
              </a:rPr>
              <a:t>Right to Effective Communication:</a:t>
            </a:r>
            <a:br>
              <a:rPr lang="en-US" dirty="0">
                <a:solidFill>
                  <a:srgbClr val="FFFFFF"/>
                </a:solidFill>
              </a:rPr>
            </a:br>
            <a:r>
              <a:rPr lang="en-US" dirty="0">
                <a:solidFill>
                  <a:srgbClr val="FFFFFF"/>
                </a:solidFill>
              </a:rPr>
              <a:t>RC 2930.041</a:t>
            </a:r>
            <a:endParaRPr dirty="0"/>
          </a:p>
        </p:txBody>
      </p:sp>
      <p:sp>
        <p:nvSpPr>
          <p:cNvPr id="1003" name="Google Shape;1003;p62"/>
          <p:cNvSpPr txBox="1">
            <a:spLocks noGrp="1"/>
          </p:cNvSpPr>
          <p:nvPr>
            <p:ph type="body" idx="1"/>
          </p:nvPr>
        </p:nvSpPr>
        <p:spPr>
          <a:xfrm>
            <a:off x="4705594" y="1240077"/>
            <a:ext cx="6034827" cy="4916465"/>
          </a:xfrm>
          <a:prstGeom prst="rect">
            <a:avLst/>
          </a:prstGeom>
          <a:noFill/>
          <a:ln>
            <a:noFill/>
          </a:ln>
        </p:spPr>
        <p:txBody>
          <a:bodyPr spcFirstLastPara="1" wrap="square" lIns="91425" tIns="45700" rIns="91425" bIns="45700" anchor="t" anchorCtr="0">
            <a:normAutofit fontScale="92500" lnSpcReduction="20000"/>
          </a:bodyPr>
          <a:lstStyle/>
          <a:p>
            <a:pPr marL="228600" lvl="0" indent="-101600" algn="l" rtl="0">
              <a:lnSpc>
                <a:spcPct val="120000"/>
              </a:lnSpc>
              <a:spcBef>
                <a:spcPts val="0"/>
              </a:spcBef>
              <a:spcAft>
                <a:spcPts val="0"/>
              </a:spcAft>
              <a:buSzPts val="2000"/>
              <a:buNone/>
            </a:pPr>
            <a:endParaRPr dirty="0"/>
          </a:p>
          <a:p>
            <a:pPr marL="361188">
              <a:buSzPts val="2000"/>
            </a:pPr>
            <a:r>
              <a:rPr lang="en-US" dirty="0"/>
              <a:t>Victims who are non-English speaking or limited English proficient have the right to a free certified, provisional, registered, or language skilled foreign language interpreter at the following times:</a:t>
            </a:r>
          </a:p>
          <a:p>
            <a:pPr marL="818388" lvl="1">
              <a:buSzPts val="2000"/>
            </a:pPr>
            <a:r>
              <a:rPr lang="en-US" dirty="0"/>
              <a:t>All court proceedings</a:t>
            </a:r>
          </a:p>
          <a:p>
            <a:pPr marL="818388" lvl="1">
              <a:buSzPts val="2000"/>
            </a:pPr>
            <a:r>
              <a:rPr lang="en-US" dirty="0"/>
              <a:t>All prosecutor meetings</a:t>
            </a:r>
          </a:p>
          <a:p>
            <a:pPr marL="818388" lvl="1">
              <a:buSzPts val="2000"/>
            </a:pPr>
            <a:r>
              <a:rPr lang="en-US" dirty="0"/>
              <a:t>All investigative contacts with LE</a:t>
            </a:r>
          </a:p>
          <a:p>
            <a:pPr marL="1275588" lvl="2">
              <a:buSzPts val="2000"/>
            </a:pPr>
            <a:r>
              <a:rPr lang="en-US" dirty="0"/>
              <a:t>Exception: LE may use technology assisted interpretation services in the field if interpreters are not reasonably available</a:t>
            </a:r>
          </a:p>
          <a:p>
            <a:pPr marL="818388" lvl="1">
              <a:buSzPts val="2000"/>
            </a:pPr>
            <a:r>
              <a:rPr lang="en-US" dirty="0"/>
              <a:t>All contacts with probation, DRC, and DYS</a:t>
            </a:r>
          </a:p>
          <a:p>
            <a:pPr marL="361188">
              <a:buSzPts val="2000"/>
            </a:pPr>
            <a:r>
              <a:rPr lang="en-US" dirty="0"/>
              <a:t>Interpretation services guaranteed under this section are subject to availability but not cost</a:t>
            </a:r>
          </a:p>
          <a:p>
            <a:pPr marL="475488" lvl="1" indent="0">
              <a:buSzPts val="2000"/>
              <a:buNone/>
            </a:pPr>
            <a:endParaRPr lang="en-US" dirty="0"/>
          </a:p>
          <a:p>
            <a:pPr marL="818388" lvl="1">
              <a:buSzPts val="2000"/>
            </a:pPr>
            <a:endParaRPr lang="en-US" dirty="0"/>
          </a:p>
          <a:p>
            <a:pPr marL="0" lvl="0" indent="0" algn="l" rtl="0">
              <a:lnSpc>
                <a:spcPct val="120000"/>
              </a:lnSpc>
              <a:spcBef>
                <a:spcPts val="1000"/>
              </a:spcBef>
              <a:spcAft>
                <a:spcPts val="0"/>
              </a:spcAft>
              <a:buSzPts val="2000"/>
              <a:buNone/>
            </a:pPr>
            <a:endParaRPr dirty="0"/>
          </a:p>
        </p:txBody>
      </p:sp>
      <p:pic>
        <p:nvPicPr>
          <p:cNvPr id="1004" name="Google Shape;1004;p62"/>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04E70CC2-79A0-E382-25D7-AB5E18601F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Tree>
    <p:extLst>
      <p:ext uri="{BB962C8B-B14F-4D97-AF65-F5344CB8AC3E}">
        <p14:creationId xmlns:p14="http://schemas.microsoft.com/office/powerpoint/2010/main" val="1121184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88"/>
        <p:cNvGrpSpPr/>
        <p:nvPr/>
      </p:nvGrpSpPr>
      <p:grpSpPr>
        <a:xfrm>
          <a:off x="0" y="0"/>
          <a:ext cx="0" cy="0"/>
          <a:chOff x="0" y="0"/>
          <a:chExt cx="0" cy="0"/>
        </a:xfrm>
      </p:grpSpPr>
      <p:sp>
        <p:nvSpPr>
          <p:cNvPr id="989" name="Google Shape;989;p61"/>
          <p:cNvSpPr/>
          <p:nvPr/>
        </p:nvSpPr>
        <p:spPr>
          <a:xfrm>
            <a:off x="2" y="0"/>
            <a:ext cx="12191695"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990" name="Google Shape;990;p61"/>
          <p:cNvPicPr preferRelativeResize="0"/>
          <p:nvPr/>
        </p:nvPicPr>
        <p:blipFill rotWithShape="1">
          <a:blip r:embed="rId3">
            <a:alphaModFix amt="50000"/>
          </a:blip>
          <a:srcRect l="1062" r="2938"/>
          <a:stretch/>
        </p:blipFill>
        <p:spPr>
          <a:xfrm>
            <a:off x="305" y="10"/>
            <a:ext cx="12191695" cy="6857990"/>
          </a:xfrm>
          <a:prstGeom prst="rect">
            <a:avLst/>
          </a:prstGeom>
          <a:noFill/>
          <a:ln>
            <a:noFill/>
          </a:ln>
        </p:spPr>
      </p:pic>
      <p:sp>
        <p:nvSpPr>
          <p:cNvPr id="991" name="Google Shape;991;p61"/>
          <p:cNvSpPr/>
          <p:nvPr/>
        </p:nvSpPr>
        <p:spPr>
          <a:xfrm>
            <a:off x="0" y="1193800"/>
            <a:ext cx="12192000" cy="5664199"/>
          </a:xfrm>
          <a:prstGeom prst="rect">
            <a:avLst/>
          </a:prstGeom>
          <a:gradFill>
            <a:gsLst>
              <a:gs pos="0">
                <a:srgbClr val="3C3C3C">
                  <a:alpha val="3529"/>
                </a:srgbClr>
              </a:gs>
              <a:gs pos="100000">
                <a:srgbClr val="4D4D4D"/>
              </a:gs>
            </a:gsLst>
            <a:lin ang="5400000" scaled="0"/>
          </a:gra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992" name="Google Shape;992;p61"/>
          <p:cNvSpPr txBox="1">
            <a:spLocks noGrp="1"/>
          </p:cNvSpPr>
          <p:nvPr>
            <p:ph type="ctrTitle"/>
          </p:nvPr>
        </p:nvSpPr>
        <p:spPr>
          <a:xfrm>
            <a:off x="4976636" y="992221"/>
            <a:ext cx="6247308" cy="4873558"/>
          </a:xfrm>
          <a:prstGeom prst="rect">
            <a:avLst/>
          </a:prstGeom>
          <a:noFill/>
          <a:ln>
            <a:noFill/>
          </a:ln>
        </p:spPr>
        <p:txBody>
          <a:bodyPr spcFirstLastPara="1" wrap="square" lIns="91425" tIns="45700" rIns="91425" bIns="0" anchor="ctr" anchorCtr="0">
            <a:normAutofit/>
          </a:bodyPr>
          <a:lstStyle/>
          <a:p>
            <a:pPr marL="0" lvl="0" indent="0" algn="l" rtl="0">
              <a:lnSpc>
                <a:spcPct val="90000"/>
              </a:lnSpc>
              <a:spcBef>
                <a:spcPts val="0"/>
              </a:spcBef>
              <a:spcAft>
                <a:spcPts val="0"/>
              </a:spcAft>
              <a:buClr>
                <a:schemeClr val="lt1"/>
              </a:buClr>
              <a:buSzPts val="4800"/>
              <a:buFont typeface="Century Gothic"/>
              <a:buNone/>
            </a:pPr>
            <a:r>
              <a:rPr lang="en-US" sz="4800"/>
              <a:t>Investigation</a:t>
            </a:r>
            <a:endParaRPr/>
          </a:p>
        </p:txBody>
      </p:sp>
      <p:sp>
        <p:nvSpPr>
          <p:cNvPr id="993" name="Google Shape;993;p61"/>
          <p:cNvSpPr txBox="1">
            <a:spLocks noGrp="1"/>
          </p:cNvSpPr>
          <p:nvPr>
            <p:ph type="subTitle" idx="1"/>
          </p:nvPr>
        </p:nvSpPr>
        <p:spPr>
          <a:xfrm>
            <a:off x="968056" y="996610"/>
            <a:ext cx="3363901" cy="4864780"/>
          </a:xfrm>
          <a:prstGeom prst="rect">
            <a:avLst/>
          </a:prstGeom>
          <a:noFill/>
          <a:ln>
            <a:noFill/>
          </a:ln>
        </p:spPr>
        <p:txBody>
          <a:bodyPr spcFirstLastPara="1" wrap="square" lIns="91425" tIns="91425" rIns="91425" bIns="91425" anchor="ctr" anchorCtr="0">
            <a:normAutofit/>
          </a:bodyPr>
          <a:lstStyle/>
          <a:p>
            <a:pPr marL="0" lvl="0" indent="0" algn="r" rtl="0">
              <a:lnSpc>
                <a:spcPct val="120000"/>
              </a:lnSpc>
              <a:spcBef>
                <a:spcPts val="0"/>
              </a:spcBef>
              <a:spcAft>
                <a:spcPts val="0"/>
              </a:spcAft>
              <a:buSzPts val="2000"/>
              <a:buNone/>
            </a:pPr>
            <a:r>
              <a:rPr lang="en-US" sz="2000"/>
              <a:t>Phases of the Criminal Justice Process </a:t>
            </a:r>
            <a:endParaRPr/>
          </a:p>
        </p:txBody>
      </p:sp>
      <p:pic>
        <p:nvPicPr>
          <p:cNvPr id="994" name="Google Shape;994;p61"/>
          <p:cNvPicPr preferRelativeResize="0"/>
          <p:nvPr/>
        </p:nvPicPr>
        <p:blipFill rotWithShape="1">
          <a:blip r:embed="rId4">
            <a:alphaModFix/>
          </a:blip>
          <a:srcRect l="-116" t="474" r="66353" b="36564"/>
          <a:stretch/>
        </p:blipFill>
        <p:spPr>
          <a:xfrm rot="-5400000">
            <a:off x="2735573" y="3351276"/>
            <a:ext cx="3849624" cy="155448"/>
          </a:xfrm>
          <a:prstGeom prst="rect">
            <a:avLst/>
          </a:prstGeom>
          <a:noFill/>
          <a:ln>
            <a:noFill/>
          </a:ln>
        </p:spPr>
      </p:pic>
      <p:sp>
        <p:nvSpPr>
          <p:cNvPr id="4" name="Slide Number Placeholder 3">
            <a:extLst>
              <a:ext uri="{FF2B5EF4-FFF2-40B4-BE49-F238E27FC236}">
                <a16:creationId xmlns:a16="http://schemas.microsoft.com/office/drawing/2014/main" id="{5DC496EA-D304-16D5-6817-CAF9BF576E12}"/>
              </a:ext>
            </a:extLst>
          </p:cNvPr>
          <p:cNvSpPr>
            <a:spLocks noGrp="1"/>
          </p:cNvSpPr>
          <p:nvPr>
            <p:ph type="sldNum" idx="12"/>
          </p:nvPr>
        </p:nvSpPr>
        <p:spPr>
          <a:solidFill>
            <a:schemeClr val="dk1"/>
          </a:solidFill>
        </p:spPr>
        <p:txBody>
          <a:bodyPr/>
          <a:lstStyle/>
          <a:p>
            <a:pPr marL="0" marR="0" lvl="0" indent="0" algn="r" defTabSz="914400" rtl="0" eaLnBrk="1" fontAlgn="auto" latinLnBrk="0" hangingPunct="1">
              <a:lnSpc>
                <a:spcPct val="100000"/>
              </a:lnSpc>
              <a:spcBef>
                <a:spcPts val="0"/>
              </a:spcBef>
              <a:spcAft>
                <a:spcPts val="0"/>
              </a:spcAft>
              <a:buClr>
                <a:srgbClr val="000000"/>
              </a:buClr>
              <a:buSzPts val="2800"/>
              <a:buFont typeface="Arial"/>
              <a:buNone/>
              <a:tabLst/>
              <a:defRPr/>
            </a:pPr>
            <a:fld id="{00000000-1234-1234-1234-123412341234}" type="slidenum">
              <a:rPr kumimoji="0" lang="en-US" sz="2800" b="0" i="0" u="none" strike="noStrike" kern="0" cap="none" spc="0" normalizeH="0" baseline="0" noProof="0" smtClean="0">
                <a:ln>
                  <a:noFill/>
                </a:ln>
                <a:solidFill>
                  <a:srgbClr val="415588"/>
                </a:solidFill>
                <a:effectLst/>
                <a:uLnTx/>
                <a:uFillTx/>
                <a:latin typeface="Century Gothic"/>
                <a:sym typeface="Century Gothic"/>
              </a:rPr>
              <a:pPr marL="0" marR="0" lvl="0" indent="0" algn="r" defTabSz="914400" rtl="0" eaLnBrk="1" fontAlgn="auto" latinLnBrk="0" hangingPunct="1">
                <a:lnSpc>
                  <a:spcPct val="100000"/>
                </a:lnSpc>
                <a:spcBef>
                  <a:spcPts val="0"/>
                </a:spcBef>
                <a:spcAft>
                  <a:spcPts val="0"/>
                </a:spcAft>
                <a:buClr>
                  <a:srgbClr val="000000"/>
                </a:buClr>
                <a:buSzPts val="2800"/>
                <a:buFont typeface="Arial"/>
                <a:buNone/>
                <a:tabLst/>
                <a:defRPr/>
              </a:pPr>
              <a:t>15</a:t>
            </a:fld>
            <a:endParaRPr kumimoji="0" lang="en-US" sz="2800" b="0" i="0" u="none" strike="noStrike" kern="0" cap="none" spc="0" normalizeH="0" baseline="0" noProof="0" dirty="0">
              <a:ln>
                <a:noFill/>
              </a:ln>
              <a:solidFill>
                <a:srgbClr val="415588"/>
              </a:solidFill>
              <a:effectLst/>
              <a:uLnTx/>
              <a:uFillTx/>
              <a:latin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D5CE1-5725-8A39-10D9-A02864E013A4}"/>
              </a:ext>
            </a:extLst>
          </p:cNvPr>
          <p:cNvSpPr>
            <a:spLocks noGrp="1"/>
          </p:cNvSpPr>
          <p:nvPr>
            <p:ph type="ctrTitle"/>
          </p:nvPr>
        </p:nvSpPr>
        <p:spPr/>
        <p:txBody>
          <a:bodyPr/>
          <a:lstStyle/>
          <a:p>
            <a:r>
              <a:rPr lang="en-US" dirty="0"/>
              <a:t>The Victims’ Rights Request Form</a:t>
            </a:r>
          </a:p>
        </p:txBody>
      </p:sp>
      <p:sp>
        <p:nvSpPr>
          <p:cNvPr id="3" name="Subtitle 2">
            <a:extLst>
              <a:ext uri="{FF2B5EF4-FFF2-40B4-BE49-F238E27FC236}">
                <a16:creationId xmlns:a16="http://schemas.microsoft.com/office/drawing/2014/main" id="{56C7CE1F-CC72-31E0-5F25-FFC0574C9BFE}"/>
              </a:ext>
            </a:extLst>
          </p:cNvPr>
          <p:cNvSpPr>
            <a:spLocks noGrp="1"/>
          </p:cNvSpPr>
          <p:nvPr>
            <p:ph type="subTitle" idx="1"/>
          </p:nvPr>
        </p:nvSpPr>
        <p:spPr/>
        <p:txBody>
          <a:bodyPr/>
          <a:lstStyle/>
          <a:p>
            <a:r>
              <a:rPr lang="en-US" dirty="0"/>
              <a:t>How the form is created, its format, and who gets it when</a:t>
            </a:r>
          </a:p>
        </p:txBody>
      </p:sp>
      <p:sp>
        <p:nvSpPr>
          <p:cNvPr id="4" name="Slide Number Placeholder 3">
            <a:extLst>
              <a:ext uri="{FF2B5EF4-FFF2-40B4-BE49-F238E27FC236}">
                <a16:creationId xmlns:a16="http://schemas.microsoft.com/office/drawing/2014/main" id="{80A99FCF-C811-5908-66A9-65BA6C4800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Tree>
    <p:extLst>
      <p:ext uri="{BB962C8B-B14F-4D97-AF65-F5344CB8AC3E}">
        <p14:creationId xmlns:p14="http://schemas.microsoft.com/office/powerpoint/2010/main" val="235823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C4F6-7A0A-416A-E426-A848A239C04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35773AB5-53BD-048C-2667-51A30328195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426173F-49A8-600D-D55E-98B7A3FC1C0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pic>
        <p:nvPicPr>
          <p:cNvPr id="6" name="Picture 5">
            <a:extLst>
              <a:ext uri="{FF2B5EF4-FFF2-40B4-BE49-F238E27FC236}">
                <a16:creationId xmlns:a16="http://schemas.microsoft.com/office/drawing/2014/main" id="{9B21928F-5EB6-50A5-52A0-ABD61C735A2E}"/>
              </a:ext>
            </a:extLst>
          </p:cNvPr>
          <p:cNvPicPr>
            <a:picLocks noChangeAspect="1"/>
          </p:cNvPicPr>
          <p:nvPr/>
        </p:nvPicPr>
        <p:blipFill>
          <a:blip r:embed="rId2"/>
          <a:stretch>
            <a:fillRect/>
          </a:stretch>
        </p:blipFill>
        <p:spPr>
          <a:xfrm>
            <a:off x="570864" y="850005"/>
            <a:ext cx="3837904" cy="5157989"/>
          </a:xfrm>
          <a:prstGeom prst="rect">
            <a:avLst/>
          </a:prstGeom>
        </p:spPr>
      </p:pic>
      <p:pic>
        <p:nvPicPr>
          <p:cNvPr id="8" name="Picture 7">
            <a:extLst>
              <a:ext uri="{FF2B5EF4-FFF2-40B4-BE49-F238E27FC236}">
                <a16:creationId xmlns:a16="http://schemas.microsoft.com/office/drawing/2014/main" id="{39004FEA-2CA4-B222-EABF-B1B051AEF987}"/>
              </a:ext>
            </a:extLst>
          </p:cNvPr>
          <p:cNvPicPr>
            <a:picLocks noChangeAspect="1"/>
          </p:cNvPicPr>
          <p:nvPr/>
        </p:nvPicPr>
        <p:blipFill>
          <a:blip r:embed="rId3"/>
          <a:stretch>
            <a:fillRect/>
          </a:stretch>
        </p:blipFill>
        <p:spPr>
          <a:xfrm>
            <a:off x="4408768" y="850005"/>
            <a:ext cx="3671976" cy="5157989"/>
          </a:xfrm>
          <a:prstGeom prst="rect">
            <a:avLst/>
          </a:prstGeom>
        </p:spPr>
      </p:pic>
      <p:pic>
        <p:nvPicPr>
          <p:cNvPr id="10" name="Picture 9">
            <a:extLst>
              <a:ext uri="{FF2B5EF4-FFF2-40B4-BE49-F238E27FC236}">
                <a16:creationId xmlns:a16="http://schemas.microsoft.com/office/drawing/2014/main" id="{6E225CF1-04D5-88BD-11CE-DBDF7AB0D759}"/>
              </a:ext>
            </a:extLst>
          </p:cNvPr>
          <p:cNvPicPr>
            <a:picLocks noChangeAspect="1"/>
          </p:cNvPicPr>
          <p:nvPr/>
        </p:nvPicPr>
        <p:blipFill>
          <a:blip r:embed="rId4"/>
          <a:stretch>
            <a:fillRect/>
          </a:stretch>
        </p:blipFill>
        <p:spPr>
          <a:xfrm>
            <a:off x="8108198" y="850005"/>
            <a:ext cx="3671975" cy="5157990"/>
          </a:xfrm>
          <a:prstGeom prst="rect">
            <a:avLst/>
          </a:prstGeom>
        </p:spPr>
      </p:pic>
    </p:spTree>
    <p:extLst>
      <p:ext uri="{BB962C8B-B14F-4D97-AF65-F5344CB8AC3E}">
        <p14:creationId xmlns:p14="http://schemas.microsoft.com/office/powerpoint/2010/main" val="2838927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D4A1D2-209E-6DFC-77B8-503DE44F41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pic>
        <p:nvPicPr>
          <p:cNvPr id="3" name="Picture 2" descr="A diagram of a flowchart&#10;&#10;Description automatically generated">
            <a:extLst>
              <a:ext uri="{FF2B5EF4-FFF2-40B4-BE49-F238E27FC236}">
                <a16:creationId xmlns:a16="http://schemas.microsoft.com/office/drawing/2014/main" id="{A9464D99-9B2D-B9C2-3488-01A7CB4B782E}"/>
              </a:ext>
            </a:extLst>
          </p:cNvPr>
          <p:cNvPicPr>
            <a:picLocks noChangeAspect="1"/>
          </p:cNvPicPr>
          <p:nvPr/>
        </p:nvPicPr>
        <p:blipFill>
          <a:blip r:embed="rId2"/>
          <a:stretch>
            <a:fillRect/>
          </a:stretch>
        </p:blipFill>
        <p:spPr>
          <a:xfrm>
            <a:off x="2137724" y="0"/>
            <a:ext cx="7391400" cy="6858000"/>
          </a:xfrm>
          <a:prstGeom prst="rect">
            <a:avLst/>
          </a:prstGeom>
        </p:spPr>
      </p:pic>
    </p:spTree>
    <p:extLst>
      <p:ext uri="{BB962C8B-B14F-4D97-AF65-F5344CB8AC3E}">
        <p14:creationId xmlns:p14="http://schemas.microsoft.com/office/powerpoint/2010/main" val="719204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sp>
        <p:nvSpPr>
          <p:cNvPr id="1043" name="Google Shape;1043;p65"/>
          <p:cNvSpPr/>
          <p:nvPr/>
        </p:nvSpPr>
        <p:spPr>
          <a:xfrm>
            <a:off x="305"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44" name="Google Shape;1044;p65"/>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65"/>
          <p:cNvSpPr txBox="1">
            <a:spLocks noGrp="1"/>
          </p:cNvSpPr>
          <p:nvPr>
            <p:ph type="title"/>
          </p:nvPr>
        </p:nvSpPr>
        <p:spPr>
          <a:xfrm>
            <a:off x="731520" y="1268898"/>
            <a:ext cx="3572626" cy="43616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entury Gothic"/>
              <a:buNone/>
            </a:pPr>
            <a:r>
              <a:rPr lang="en-US" dirty="0"/>
              <a:t>Victims’ Rights Request Form: RC 2930.04</a:t>
            </a:r>
            <a:endParaRPr dirty="0"/>
          </a:p>
        </p:txBody>
      </p:sp>
      <p:sp>
        <p:nvSpPr>
          <p:cNvPr id="1046" name="Google Shape;1046;p65"/>
          <p:cNvSpPr/>
          <p:nvPr/>
        </p:nvSpPr>
        <p:spPr>
          <a:xfrm>
            <a:off x="4603005" y="676656"/>
            <a:ext cx="6945528" cy="5546173"/>
          </a:xfrm>
          <a:prstGeom prst="rect">
            <a:avLst/>
          </a:prstGeom>
          <a:gradFill>
            <a:gsLst>
              <a:gs pos="0">
                <a:srgbClr val="262626"/>
              </a:gs>
              <a:gs pos="100000">
                <a:srgbClr val="0C0C0C"/>
              </a:gs>
            </a:gsLst>
            <a:lin ang="5400000" scaled="0"/>
          </a:gradFill>
          <a:ln>
            <a:noFill/>
          </a:ln>
          <a:effectLst>
            <a:outerShdw blurRad="127000" dist="2286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47" name="Google Shape;1047;p65"/>
          <p:cNvSpPr/>
          <p:nvPr/>
        </p:nvSpPr>
        <p:spPr>
          <a:xfrm>
            <a:off x="4822710" y="941037"/>
            <a:ext cx="6506118" cy="5017411"/>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48" name="Google Shape;1048;p65"/>
          <p:cNvSpPr/>
          <p:nvPr/>
        </p:nvSpPr>
        <p:spPr>
          <a:xfrm>
            <a:off x="4985097" y="1104306"/>
            <a:ext cx="6181344" cy="4690872"/>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49" name="Google Shape;1049;p65"/>
          <p:cNvSpPr txBox="1">
            <a:spLocks noGrp="1"/>
          </p:cNvSpPr>
          <p:nvPr>
            <p:ph type="body" idx="1"/>
          </p:nvPr>
        </p:nvSpPr>
        <p:spPr>
          <a:xfrm>
            <a:off x="5149689" y="1268898"/>
            <a:ext cx="5852160" cy="4361688"/>
          </a:xfrm>
          <a:prstGeom prst="rect">
            <a:avLst/>
          </a:prstGeom>
          <a:noFill/>
          <a:ln>
            <a:noFill/>
          </a:ln>
        </p:spPr>
        <p:txBody>
          <a:bodyPr spcFirstLastPara="1" wrap="square" lIns="91425" tIns="45700" rIns="91425" bIns="45700" anchor="ctr" anchorCtr="0">
            <a:normAutofit/>
          </a:bodyPr>
          <a:lstStyle/>
          <a:p>
            <a:pPr marL="228600" lvl="0" indent="-228600" algn="l" rtl="0">
              <a:lnSpc>
                <a:spcPct val="120000"/>
              </a:lnSpc>
              <a:spcBef>
                <a:spcPts val="0"/>
              </a:spcBef>
              <a:spcAft>
                <a:spcPts val="0"/>
              </a:spcAft>
              <a:buSzPts val="2000"/>
              <a:buChar char="•"/>
            </a:pPr>
            <a:r>
              <a:rPr lang="en-US" dirty="0">
                <a:solidFill>
                  <a:schemeClr val="lt1"/>
                </a:solidFill>
              </a:rPr>
              <a:t>The Attorney General’s office must create and provide access to a Victims’ Rights Request Form, as well as an online compilation of victims’ rights and resources</a:t>
            </a:r>
          </a:p>
          <a:p>
            <a:pPr marL="228600" lvl="0" indent="-228600" algn="l" rtl="0">
              <a:lnSpc>
                <a:spcPct val="120000"/>
              </a:lnSpc>
              <a:spcBef>
                <a:spcPts val="0"/>
              </a:spcBef>
              <a:spcAft>
                <a:spcPts val="0"/>
              </a:spcAft>
              <a:buSzPts val="2000"/>
              <a:buChar char="•"/>
            </a:pPr>
            <a:r>
              <a:rPr lang="en-US" dirty="0">
                <a:solidFill>
                  <a:schemeClr val="lt1"/>
                </a:solidFill>
              </a:rPr>
              <a:t>CJ officials may use the AG’s form or create their own</a:t>
            </a:r>
          </a:p>
          <a:p>
            <a:pPr marL="228600" lvl="0" indent="-228600" algn="l" rtl="0">
              <a:lnSpc>
                <a:spcPct val="120000"/>
              </a:lnSpc>
              <a:spcBef>
                <a:spcPts val="0"/>
              </a:spcBef>
              <a:spcAft>
                <a:spcPts val="0"/>
              </a:spcAft>
              <a:buSzPts val="2000"/>
              <a:buChar char="•"/>
            </a:pPr>
            <a:r>
              <a:rPr lang="en-US" dirty="0">
                <a:solidFill>
                  <a:schemeClr val="lt1"/>
                </a:solidFill>
              </a:rPr>
              <a:t>The form may be used written or electronic</a:t>
            </a:r>
          </a:p>
          <a:p>
            <a:pPr marL="228600" lvl="0" indent="-228600" algn="l" rtl="0">
              <a:lnSpc>
                <a:spcPct val="120000"/>
              </a:lnSpc>
              <a:spcBef>
                <a:spcPts val="0"/>
              </a:spcBef>
              <a:spcAft>
                <a:spcPts val="0"/>
              </a:spcAft>
              <a:buSzPts val="2000"/>
              <a:buChar char="•"/>
            </a:pPr>
            <a:r>
              <a:rPr lang="en-US" dirty="0">
                <a:solidFill>
                  <a:schemeClr val="lt1"/>
                </a:solidFill>
              </a:rPr>
              <a:t> format</a:t>
            </a:r>
          </a:p>
          <a:p>
            <a:pPr marL="228600" lvl="0" indent="-228600" algn="l" rtl="0">
              <a:lnSpc>
                <a:spcPct val="120000"/>
              </a:lnSpc>
              <a:spcBef>
                <a:spcPts val="0"/>
              </a:spcBef>
              <a:spcAft>
                <a:spcPts val="0"/>
              </a:spcAft>
              <a:buSzPts val="2000"/>
              <a:buChar char="•"/>
            </a:pPr>
            <a:r>
              <a:rPr lang="en-US" dirty="0">
                <a:solidFill>
                  <a:schemeClr val="lt1"/>
                </a:solidFill>
              </a:rPr>
              <a:t>The form will be available in English, Spanish, and Arabic, and other languages upon request</a:t>
            </a:r>
          </a:p>
          <a:p>
            <a:pPr marL="228600" lvl="0" indent="-228600" algn="l" rtl="0">
              <a:lnSpc>
                <a:spcPct val="120000"/>
              </a:lnSpc>
              <a:spcBef>
                <a:spcPts val="0"/>
              </a:spcBef>
              <a:spcAft>
                <a:spcPts val="0"/>
              </a:spcAft>
              <a:buSzPts val="2000"/>
              <a:buChar char="•"/>
            </a:pPr>
            <a:endParaRPr dirty="0">
              <a:solidFill>
                <a:schemeClr val="lt1"/>
              </a:solidFill>
            </a:endParaRPr>
          </a:p>
        </p:txBody>
      </p:sp>
      <p:pic>
        <p:nvPicPr>
          <p:cNvPr id="1050" name="Google Shape;1050;p65"/>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C96E3CC2-7C50-6BAB-A839-8F17DB343C4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8F8F8"/>
            </a:gs>
          </a:gsLst>
          <a:path path="circle">
            <a:fillToRect l="50000" t="50000" r="50000" b="50000"/>
          </a:path>
          <a:tileRect/>
        </a:gradFill>
        <a:effectLst/>
      </p:bgPr>
    </p:bg>
    <p:spTree>
      <p:nvGrpSpPr>
        <p:cNvPr id="1" name="Shape 196"/>
        <p:cNvGrpSpPr/>
        <p:nvPr/>
      </p:nvGrpSpPr>
      <p:grpSpPr>
        <a:xfrm>
          <a:off x="0" y="0"/>
          <a:ext cx="0" cy="0"/>
          <a:chOff x="0" y="0"/>
          <a:chExt cx="0" cy="0"/>
        </a:xfrm>
      </p:grpSpPr>
      <p:sp>
        <p:nvSpPr>
          <p:cNvPr id="197" name="Google Shape;197;p6"/>
          <p:cNvSpPr/>
          <p:nvPr/>
        </p:nvSpPr>
        <p:spPr>
          <a:xfrm>
            <a:off x="303"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98" name="Google Shape;198;p6"/>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6"/>
          <p:cNvSpPr/>
          <p:nvPr/>
        </p:nvSpPr>
        <p:spPr>
          <a:xfrm>
            <a:off x="0"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00" name="Google Shape;200;p6"/>
          <p:cNvSpPr txBox="1">
            <a:spLocks noGrp="1"/>
          </p:cNvSpPr>
          <p:nvPr>
            <p:ph type="title"/>
          </p:nvPr>
        </p:nvSpPr>
        <p:spPr>
          <a:xfrm>
            <a:off x="849683" y="1240076"/>
            <a:ext cx="2777397"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a:solidFill>
                  <a:srgbClr val="FFFFFF"/>
                </a:solidFill>
              </a:rPr>
              <a:t>About Us</a:t>
            </a:r>
            <a:endParaRPr/>
          </a:p>
        </p:txBody>
      </p:sp>
      <p:sp>
        <p:nvSpPr>
          <p:cNvPr id="201" name="Google Shape;201;p6"/>
          <p:cNvSpPr txBox="1">
            <a:spLocks noGrp="1"/>
          </p:cNvSpPr>
          <p:nvPr>
            <p:ph type="body" idx="1"/>
          </p:nvPr>
        </p:nvSpPr>
        <p:spPr>
          <a:xfrm>
            <a:off x="4705594" y="1240077"/>
            <a:ext cx="6034827" cy="4916465"/>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000"/>
              <a:buNone/>
            </a:pPr>
            <a:r>
              <a:rPr lang="en-US"/>
              <a:t>Ohio Crime Victim Justice Center is a statewide 501(c)(3) nonprofit organization founded to help ensure that the constitutional and statutory rights of Ohio’s state and federal victims of crime are upheld throughout the criminal justice process.</a:t>
            </a:r>
            <a:endParaRPr/>
          </a:p>
          <a:p>
            <a:pPr marL="0" lvl="0" indent="0" algn="l" rtl="0">
              <a:lnSpc>
                <a:spcPct val="120000"/>
              </a:lnSpc>
              <a:spcBef>
                <a:spcPts val="1000"/>
              </a:spcBef>
              <a:spcAft>
                <a:spcPts val="0"/>
              </a:spcAft>
              <a:buSzPts val="2000"/>
              <a:buNone/>
            </a:pPr>
            <a:endParaRPr/>
          </a:p>
        </p:txBody>
      </p:sp>
      <p:pic>
        <p:nvPicPr>
          <p:cNvPr id="202" name="Google Shape;202;p6"/>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031D738A-9E71-0297-5477-1F533645C0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sp>
        <p:nvSpPr>
          <p:cNvPr id="1065" name="Google Shape;1065;p67"/>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66" name="Google Shape;1066;p67"/>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7" name="Google Shape;1067;p67"/>
          <p:cNvSpPr/>
          <p:nvPr/>
        </p:nvSpPr>
        <p:spPr>
          <a:xfrm>
            <a:off x="8129873"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68" name="Google Shape;1068;p67"/>
          <p:cNvSpPr txBox="1">
            <a:spLocks noGrp="1"/>
          </p:cNvSpPr>
          <p:nvPr>
            <p:ph type="title"/>
          </p:nvPr>
        </p:nvSpPr>
        <p:spPr>
          <a:xfrm>
            <a:off x="8614504" y="1240076"/>
            <a:ext cx="2727813"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dirty="0">
                <a:solidFill>
                  <a:srgbClr val="FFFFFF"/>
                </a:solidFill>
              </a:rPr>
              <a:t>Right to be Informed: RC 2930.042</a:t>
            </a:r>
            <a:endParaRPr dirty="0"/>
          </a:p>
        </p:txBody>
      </p:sp>
      <p:sp>
        <p:nvSpPr>
          <p:cNvPr id="1069" name="Google Shape;1069;p67"/>
          <p:cNvSpPr txBox="1">
            <a:spLocks noGrp="1"/>
          </p:cNvSpPr>
          <p:nvPr>
            <p:ph type="body" idx="1"/>
          </p:nvPr>
        </p:nvSpPr>
        <p:spPr>
          <a:xfrm>
            <a:off x="1451579" y="1240077"/>
            <a:ext cx="6034827" cy="4916465"/>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1800"/>
              <a:buNone/>
            </a:pPr>
            <a:r>
              <a:rPr lang="en-US" sz="2400" dirty="0"/>
              <a:t>Victims are entitled to notifications if felony cold/inactive cases are closed or reopened</a:t>
            </a:r>
            <a:endParaRPr sz="2400" dirty="0"/>
          </a:p>
          <a:p>
            <a:pPr marL="228600" lvl="0" indent="-114300" algn="l" rtl="0">
              <a:lnSpc>
                <a:spcPct val="120000"/>
              </a:lnSpc>
              <a:spcBef>
                <a:spcPts val="1000"/>
              </a:spcBef>
              <a:spcAft>
                <a:spcPts val="0"/>
              </a:spcAft>
              <a:buSzPts val="1800"/>
              <a:buNone/>
            </a:pPr>
            <a:endParaRPr sz="1800" dirty="0"/>
          </a:p>
        </p:txBody>
      </p:sp>
      <p:pic>
        <p:nvPicPr>
          <p:cNvPr id="1070" name="Google Shape;1070;p67"/>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DE0DB436-82A1-DAA9-7004-7DAD98D6E8D8}"/>
              </a:ext>
            </a:extLst>
          </p:cNvPr>
          <p:cNvSpPr>
            <a:spLocks noGrp="1"/>
          </p:cNvSpPr>
          <p:nvPr>
            <p:ph type="sldNum" idx="12"/>
          </p:nvPr>
        </p:nvSpPr>
        <p:spPr>
          <a:solidFill>
            <a:schemeClr val="bg1"/>
          </a:solidFill>
        </p:spPr>
        <p:txBody>
          <a:bodyPr/>
          <a:lstStyle/>
          <a:p>
            <a:pPr marL="0" lvl="0" indent="0" algn="r" rtl="0">
              <a:spcBef>
                <a:spcPts val="0"/>
              </a:spcBef>
              <a:spcAft>
                <a:spcPts val="0"/>
              </a:spcAft>
              <a:buNone/>
            </a:pPr>
            <a:fld id="{00000000-1234-1234-1234-123412341234}" type="slidenum">
              <a:rPr lang="en-US" smtClean="0"/>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sp>
        <p:nvSpPr>
          <p:cNvPr id="1065" name="Google Shape;1065;p67"/>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66" name="Google Shape;1066;p67"/>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7" name="Google Shape;1067;p67"/>
          <p:cNvSpPr/>
          <p:nvPr/>
        </p:nvSpPr>
        <p:spPr>
          <a:xfrm>
            <a:off x="8129873"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68" name="Google Shape;1068;p67"/>
          <p:cNvSpPr txBox="1">
            <a:spLocks noGrp="1"/>
          </p:cNvSpPr>
          <p:nvPr>
            <p:ph type="title"/>
          </p:nvPr>
        </p:nvSpPr>
        <p:spPr>
          <a:xfrm>
            <a:off x="8614504" y="1240076"/>
            <a:ext cx="2727813"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dirty="0">
                <a:solidFill>
                  <a:srgbClr val="FFFFFF"/>
                </a:solidFill>
              </a:rPr>
              <a:t>Right to be Informed: RC 2930.05</a:t>
            </a:r>
            <a:endParaRPr dirty="0"/>
          </a:p>
        </p:txBody>
      </p:sp>
      <p:sp>
        <p:nvSpPr>
          <p:cNvPr id="1069" name="Google Shape;1069;p67"/>
          <p:cNvSpPr txBox="1">
            <a:spLocks noGrp="1"/>
          </p:cNvSpPr>
          <p:nvPr>
            <p:ph type="body" idx="1"/>
          </p:nvPr>
        </p:nvSpPr>
        <p:spPr>
          <a:xfrm>
            <a:off x="1451579" y="1240077"/>
            <a:ext cx="6034827" cy="4916465"/>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1800"/>
              <a:buNone/>
            </a:pPr>
            <a:r>
              <a:rPr lang="en-US" sz="1800" dirty="0"/>
              <a:t>Within reasonable time after arrest, a victim has a right to notice of:</a:t>
            </a:r>
            <a:endParaRPr dirty="0"/>
          </a:p>
          <a:p>
            <a:pPr marL="822960" lvl="1" indent="-457200" algn="l" rtl="0">
              <a:lnSpc>
                <a:spcPct val="120000"/>
              </a:lnSpc>
              <a:spcBef>
                <a:spcPts val="500"/>
              </a:spcBef>
              <a:spcAft>
                <a:spcPts val="0"/>
              </a:spcAft>
              <a:buSzPts val="1800"/>
              <a:buChar char="•"/>
            </a:pPr>
            <a:r>
              <a:rPr lang="en-US" dirty="0"/>
              <a:t>Arrest of defendant</a:t>
            </a:r>
          </a:p>
          <a:p>
            <a:pPr marL="822960" lvl="1" indent="-457200" algn="l" rtl="0">
              <a:lnSpc>
                <a:spcPct val="120000"/>
              </a:lnSpc>
              <a:spcBef>
                <a:spcPts val="500"/>
              </a:spcBef>
              <a:spcAft>
                <a:spcPts val="0"/>
              </a:spcAft>
              <a:buSzPts val="1800"/>
              <a:buChar char="•"/>
            </a:pPr>
            <a:r>
              <a:rPr lang="en-US" dirty="0"/>
              <a:t>Defendant name</a:t>
            </a:r>
          </a:p>
          <a:p>
            <a:pPr marL="822960" lvl="1" indent="-457200" algn="l" rtl="0">
              <a:lnSpc>
                <a:spcPct val="120000"/>
              </a:lnSpc>
              <a:spcBef>
                <a:spcPts val="500"/>
              </a:spcBef>
              <a:spcAft>
                <a:spcPts val="0"/>
              </a:spcAft>
              <a:buSzPts val="1800"/>
              <a:buChar char="•"/>
            </a:pPr>
            <a:r>
              <a:rPr lang="en-US" dirty="0"/>
              <a:t>That defendant may be eligible for release</a:t>
            </a:r>
          </a:p>
          <a:p>
            <a:pPr marL="822960" lvl="1" indent="-457200" algn="l" rtl="0">
              <a:lnSpc>
                <a:spcPct val="120000"/>
              </a:lnSpc>
              <a:spcBef>
                <a:spcPts val="500"/>
              </a:spcBef>
              <a:spcAft>
                <a:spcPts val="0"/>
              </a:spcAft>
              <a:buSzPts val="1800"/>
              <a:buChar char="•"/>
            </a:pPr>
            <a:r>
              <a:rPr lang="en-US" dirty="0"/>
              <a:t>Phone number of LE</a:t>
            </a:r>
          </a:p>
          <a:p>
            <a:pPr marL="822960" lvl="1" indent="-457200" algn="l" rtl="0">
              <a:lnSpc>
                <a:spcPct val="120000"/>
              </a:lnSpc>
              <a:spcBef>
                <a:spcPts val="500"/>
              </a:spcBef>
              <a:spcAft>
                <a:spcPts val="0"/>
              </a:spcAft>
              <a:buSzPts val="1800"/>
              <a:buChar char="•"/>
            </a:pPr>
            <a:r>
              <a:rPr lang="en-US" dirty="0"/>
              <a:t>Right to call custodial agency to request notice of release</a:t>
            </a:r>
          </a:p>
          <a:p>
            <a:pPr marL="822960" lvl="1" indent="-457200" algn="l" rtl="0">
              <a:lnSpc>
                <a:spcPct val="120000"/>
              </a:lnSpc>
              <a:spcBef>
                <a:spcPts val="500"/>
              </a:spcBef>
              <a:spcAft>
                <a:spcPts val="0"/>
              </a:spcAft>
              <a:buSzPts val="1800"/>
              <a:buChar char="•"/>
            </a:pPr>
            <a:r>
              <a:rPr lang="en-US" dirty="0"/>
              <a:t>Right to notice of terms of pretrial release</a:t>
            </a:r>
          </a:p>
          <a:p>
            <a:pPr marL="822960" lvl="1" indent="-457200" algn="l" rtl="0">
              <a:lnSpc>
                <a:spcPct val="120000"/>
              </a:lnSpc>
              <a:spcBef>
                <a:spcPts val="500"/>
              </a:spcBef>
              <a:spcAft>
                <a:spcPts val="0"/>
              </a:spcAft>
              <a:buSzPts val="1800"/>
              <a:buChar char="•"/>
            </a:pPr>
            <a:r>
              <a:rPr lang="en-US" dirty="0"/>
              <a:t>Information about arraignment</a:t>
            </a:r>
          </a:p>
          <a:p>
            <a:pPr marL="822960" lvl="1" indent="-457200" algn="l" rtl="0">
              <a:lnSpc>
                <a:spcPct val="120000"/>
              </a:lnSpc>
              <a:spcBef>
                <a:spcPts val="500"/>
              </a:spcBef>
              <a:spcAft>
                <a:spcPts val="0"/>
              </a:spcAft>
              <a:buSzPts val="1800"/>
              <a:buChar char="•"/>
            </a:pPr>
            <a:r>
              <a:rPr lang="en-US" dirty="0"/>
              <a:t>Pick up radius of law enforcement agency if defendant is picked up elsewhere</a:t>
            </a:r>
          </a:p>
          <a:p>
            <a:pPr marL="228600" lvl="0" indent="-114300" algn="l" rtl="0">
              <a:lnSpc>
                <a:spcPct val="120000"/>
              </a:lnSpc>
              <a:spcBef>
                <a:spcPts val="1000"/>
              </a:spcBef>
              <a:spcAft>
                <a:spcPts val="0"/>
              </a:spcAft>
              <a:buSzPts val="1800"/>
              <a:buNone/>
            </a:pPr>
            <a:endParaRPr sz="1800" dirty="0"/>
          </a:p>
        </p:txBody>
      </p:sp>
      <p:pic>
        <p:nvPicPr>
          <p:cNvPr id="1070" name="Google Shape;1070;p67"/>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DE0DB436-82A1-DAA9-7004-7DAD98D6E8D8}"/>
              </a:ext>
            </a:extLst>
          </p:cNvPr>
          <p:cNvSpPr>
            <a:spLocks noGrp="1"/>
          </p:cNvSpPr>
          <p:nvPr>
            <p:ph type="sldNum" idx="12"/>
          </p:nvPr>
        </p:nvSpPr>
        <p:spPr>
          <a:solidFill>
            <a:schemeClr val="bg1"/>
          </a:solidFill>
        </p:spPr>
        <p:txBody>
          <a:bodyPr/>
          <a:lstStyle/>
          <a:p>
            <a:pPr marL="0" lvl="0" indent="0" algn="r" rtl="0">
              <a:spcBef>
                <a:spcPts val="0"/>
              </a:spcBef>
              <a:spcAft>
                <a:spcPts val="0"/>
              </a:spcAft>
              <a:buNone/>
            </a:pPr>
            <a:fld id="{00000000-1234-1234-1234-123412341234}" type="slidenum">
              <a:rPr lang="en-US" smtClean="0"/>
              <a:t>21</a:t>
            </a:fld>
            <a:endParaRPr lang="en-US" dirty="0"/>
          </a:p>
        </p:txBody>
      </p:sp>
    </p:spTree>
    <p:extLst>
      <p:ext uri="{BB962C8B-B14F-4D97-AF65-F5344CB8AC3E}">
        <p14:creationId xmlns:p14="http://schemas.microsoft.com/office/powerpoint/2010/main" val="1402692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91"/>
        <p:cNvGrpSpPr/>
        <p:nvPr/>
      </p:nvGrpSpPr>
      <p:grpSpPr>
        <a:xfrm>
          <a:off x="0" y="0"/>
          <a:ext cx="0" cy="0"/>
          <a:chOff x="0" y="0"/>
          <a:chExt cx="0" cy="0"/>
        </a:xfrm>
      </p:grpSpPr>
      <p:pic>
        <p:nvPicPr>
          <p:cNvPr id="1092" name="Google Shape;1092;p69"/>
          <p:cNvPicPr preferRelativeResize="0"/>
          <p:nvPr/>
        </p:nvPicPr>
        <p:blipFill rotWithShape="1">
          <a:blip r:embed="rId3">
            <a:alphaModFix/>
          </a:blip>
          <a:srcRect t="1538" b="-1538"/>
          <a:stretch/>
        </p:blipFill>
        <p:spPr>
          <a:xfrm>
            <a:off x="0" y="6119336"/>
            <a:ext cx="12192000" cy="742950"/>
          </a:xfrm>
          <a:prstGeom prst="rect">
            <a:avLst/>
          </a:prstGeom>
          <a:noFill/>
          <a:ln>
            <a:noFill/>
          </a:ln>
        </p:spPr>
      </p:pic>
      <p:sp>
        <p:nvSpPr>
          <p:cNvPr id="1093" name="Google Shape;1093;p69"/>
          <p:cNvSpPr/>
          <p:nvPr/>
        </p:nvSpPr>
        <p:spPr>
          <a:xfrm>
            <a:off x="0" y="468769"/>
            <a:ext cx="12192000" cy="5647024"/>
          </a:xfrm>
          <a:prstGeom prst="rect">
            <a:avLst/>
          </a:prstGeom>
          <a:gradFill>
            <a:gsLst>
              <a:gs pos="0">
                <a:srgbClr val="454545">
                  <a:alpha val="0"/>
                </a:srgbClr>
              </a:gs>
              <a:gs pos="100000">
                <a:srgbClr val="4D4D4D"/>
              </a:gs>
            </a:gsLst>
            <a:lin ang="54000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1094" name="Google Shape;1094;p69"/>
          <p:cNvCxnSpPr/>
          <p:nvPr/>
        </p:nvCxnSpPr>
        <p:spPr>
          <a:xfrm>
            <a:off x="0" y="6121269"/>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1095" name="Google Shape;1095;p69"/>
          <p:cNvPicPr preferRelativeResize="0"/>
          <p:nvPr/>
        </p:nvPicPr>
        <p:blipFill rotWithShape="1">
          <a:blip r:embed="rId4">
            <a:alphaModFix/>
          </a:blip>
          <a:srcRect l="-115" r="15827" b="36435"/>
          <a:stretch/>
        </p:blipFill>
        <p:spPr>
          <a:xfrm>
            <a:off x="1125460" y="643464"/>
            <a:ext cx="9610344" cy="155448"/>
          </a:xfrm>
          <a:prstGeom prst="rect">
            <a:avLst/>
          </a:prstGeom>
          <a:noFill/>
          <a:ln>
            <a:noFill/>
          </a:ln>
        </p:spPr>
      </p:pic>
      <p:sp>
        <p:nvSpPr>
          <p:cNvPr id="1096" name="Google Shape;1096;p69"/>
          <p:cNvSpPr/>
          <p:nvPr/>
        </p:nvSpPr>
        <p:spPr>
          <a:xfrm>
            <a:off x="2" y="0"/>
            <a:ext cx="12191695"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1097" name="Google Shape;1097;p69" descr="A large white building with columns&#10;&#10;Description automatically generated with low confidence"/>
          <p:cNvPicPr preferRelativeResize="0"/>
          <p:nvPr/>
        </p:nvPicPr>
        <p:blipFill rotWithShape="1">
          <a:blip r:embed="rId5">
            <a:alphaModFix amt="35000"/>
          </a:blip>
          <a:srcRect t="1048" r="-1" b="14678"/>
          <a:stretch/>
        </p:blipFill>
        <p:spPr>
          <a:xfrm>
            <a:off x="305" y="10"/>
            <a:ext cx="12191695" cy="6857990"/>
          </a:xfrm>
          <a:prstGeom prst="rect">
            <a:avLst/>
          </a:prstGeom>
          <a:noFill/>
          <a:ln>
            <a:noFill/>
          </a:ln>
        </p:spPr>
      </p:pic>
      <p:sp>
        <p:nvSpPr>
          <p:cNvPr id="1098" name="Google Shape;1098;p69"/>
          <p:cNvSpPr txBox="1">
            <a:spLocks noGrp="1"/>
          </p:cNvSpPr>
          <p:nvPr>
            <p:ph type="title"/>
          </p:nvPr>
        </p:nvSpPr>
        <p:spPr>
          <a:xfrm>
            <a:off x="4976636" y="992221"/>
            <a:ext cx="6247308" cy="4873558"/>
          </a:xfrm>
          <a:prstGeom prst="rect">
            <a:avLst/>
          </a:prstGeom>
          <a:noFill/>
          <a:ln>
            <a:noFill/>
          </a:ln>
        </p:spPr>
        <p:txBody>
          <a:bodyPr spcFirstLastPara="1" wrap="square" lIns="91425" tIns="45700" rIns="91425" bIns="0" anchor="ctr" anchorCtr="0">
            <a:normAutofit/>
          </a:bodyPr>
          <a:lstStyle/>
          <a:p>
            <a:pPr marL="0" lvl="0" indent="0" algn="l" rtl="0">
              <a:lnSpc>
                <a:spcPct val="90000"/>
              </a:lnSpc>
              <a:spcBef>
                <a:spcPts val="0"/>
              </a:spcBef>
              <a:spcAft>
                <a:spcPts val="0"/>
              </a:spcAft>
              <a:buClr>
                <a:schemeClr val="lt1"/>
              </a:buClr>
              <a:buSzPts val="4800"/>
              <a:buFont typeface="Century Gothic"/>
              <a:buNone/>
            </a:pPr>
            <a:r>
              <a:rPr lang="en-US" sz="4800"/>
              <a:t>Prosecution</a:t>
            </a:r>
            <a:endParaRPr/>
          </a:p>
        </p:txBody>
      </p:sp>
      <p:sp>
        <p:nvSpPr>
          <p:cNvPr id="1099" name="Google Shape;1099;p69"/>
          <p:cNvSpPr txBox="1">
            <a:spLocks noGrp="1"/>
          </p:cNvSpPr>
          <p:nvPr>
            <p:ph type="body" idx="1"/>
          </p:nvPr>
        </p:nvSpPr>
        <p:spPr>
          <a:xfrm>
            <a:off x="968056" y="996610"/>
            <a:ext cx="3363901" cy="4864780"/>
          </a:xfrm>
          <a:prstGeom prst="rect">
            <a:avLst/>
          </a:prstGeom>
          <a:noFill/>
          <a:ln>
            <a:noFill/>
          </a:ln>
        </p:spPr>
        <p:txBody>
          <a:bodyPr spcFirstLastPara="1" wrap="square" lIns="91425" tIns="91425" rIns="91425" bIns="91425" anchor="ctr" anchorCtr="0">
            <a:normAutofit/>
          </a:bodyPr>
          <a:lstStyle/>
          <a:p>
            <a:pPr marL="0" lvl="0" indent="0" algn="r" rtl="0">
              <a:lnSpc>
                <a:spcPct val="120000"/>
              </a:lnSpc>
              <a:spcBef>
                <a:spcPts val="0"/>
              </a:spcBef>
              <a:spcAft>
                <a:spcPts val="0"/>
              </a:spcAft>
              <a:buSzPts val="2000"/>
              <a:buNone/>
            </a:pPr>
            <a:r>
              <a:rPr lang="en-US"/>
              <a:t>Phases of the Criminal Justice Process </a:t>
            </a:r>
            <a:endParaRPr/>
          </a:p>
        </p:txBody>
      </p:sp>
      <p:cxnSp>
        <p:nvCxnSpPr>
          <p:cNvPr id="1100" name="Google Shape;1100;p69"/>
          <p:cNvCxnSpPr/>
          <p:nvPr/>
        </p:nvCxnSpPr>
        <p:spPr>
          <a:xfrm>
            <a:off x="4654296" y="1600200"/>
            <a:ext cx="0" cy="3657600"/>
          </a:xfrm>
          <a:prstGeom prst="straightConnector1">
            <a:avLst/>
          </a:prstGeom>
          <a:noFill/>
          <a:ln w="31750" cap="flat" cmpd="sng">
            <a:solidFill>
              <a:schemeClr val="lt1">
                <a:alpha val="80000"/>
              </a:schemeClr>
            </a:solidFill>
            <a:prstDash val="solid"/>
            <a:round/>
            <a:headEnd type="none" w="sm" len="sm"/>
            <a:tailEnd type="none" w="sm" len="sm"/>
          </a:ln>
        </p:spPr>
      </p:cxnSp>
      <p:sp>
        <p:nvSpPr>
          <p:cNvPr id="4" name="Slide Number Placeholder 3">
            <a:extLst>
              <a:ext uri="{FF2B5EF4-FFF2-40B4-BE49-F238E27FC236}">
                <a16:creationId xmlns:a16="http://schemas.microsoft.com/office/drawing/2014/main" id="{B674C4C5-9C3F-425E-8008-F7266F86DA00}"/>
              </a:ext>
            </a:extLst>
          </p:cNvPr>
          <p:cNvSpPr>
            <a:spLocks noGrp="1"/>
          </p:cNvSpPr>
          <p:nvPr>
            <p:ph type="sldNum" idx="12"/>
          </p:nvPr>
        </p:nvSpPr>
        <p:spPr>
          <a:solidFill>
            <a:schemeClr val="bg1"/>
          </a:solidFill>
        </p:spPr>
        <p:txBody>
          <a:bodyPr/>
          <a:lstStyle/>
          <a:p>
            <a:pPr marL="0" marR="0" lvl="0" indent="0" algn="r" defTabSz="914400" rtl="0" eaLnBrk="1" fontAlgn="auto" latinLnBrk="0" hangingPunct="1">
              <a:lnSpc>
                <a:spcPct val="100000"/>
              </a:lnSpc>
              <a:spcBef>
                <a:spcPts val="0"/>
              </a:spcBef>
              <a:spcAft>
                <a:spcPts val="0"/>
              </a:spcAft>
              <a:buClr>
                <a:srgbClr val="000000"/>
              </a:buClr>
              <a:buSzPts val="2800"/>
              <a:buFont typeface="Arial"/>
              <a:buNone/>
              <a:tabLst/>
              <a:defRPr/>
            </a:pPr>
            <a:fld id="{00000000-1234-1234-1234-123412341234}" type="slidenum">
              <a:rPr kumimoji="0" lang="en-US" sz="2800" b="0" i="0" u="none" strike="noStrike" kern="0" cap="none" spc="0" normalizeH="0" baseline="0" noProof="0" smtClean="0">
                <a:ln>
                  <a:noFill/>
                </a:ln>
                <a:solidFill>
                  <a:srgbClr val="415588"/>
                </a:solidFill>
                <a:effectLst/>
                <a:uLnTx/>
                <a:uFillTx/>
                <a:latin typeface="Century Gothic"/>
                <a:sym typeface="Century Gothic"/>
              </a:rPr>
              <a:pPr marL="0" marR="0" lvl="0" indent="0" algn="r" defTabSz="914400" rtl="0" eaLnBrk="1" fontAlgn="auto" latinLnBrk="0" hangingPunct="1">
                <a:lnSpc>
                  <a:spcPct val="100000"/>
                </a:lnSpc>
                <a:spcBef>
                  <a:spcPts val="0"/>
                </a:spcBef>
                <a:spcAft>
                  <a:spcPts val="0"/>
                </a:spcAft>
                <a:buClr>
                  <a:srgbClr val="000000"/>
                </a:buClr>
                <a:buSzPts val="2800"/>
                <a:buFont typeface="Arial"/>
                <a:buNone/>
                <a:tabLst/>
                <a:defRPr/>
              </a:pPr>
              <a:t>22</a:t>
            </a:fld>
            <a:endParaRPr kumimoji="0" lang="en-US" sz="2800" b="0" i="0" u="none" strike="noStrike" kern="0" cap="none" spc="0" normalizeH="0" baseline="0" noProof="0" dirty="0">
              <a:ln>
                <a:noFill/>
              </a:ln>
              <a:solidFill>
                <a:srgbClr val="415588"/>
              </a:solidFill>
              <a:effectLst/>
              <a:uLnTx/>
              <a:uFillTx/>
              <a:latin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98"/>
                                        </p:tgtEl>
                                        <p:attrNameLst>
                                          <p:attrName>style.visibility</p:attrName>
                                        </p:attrNameLst>
                                      </p:cBhvr>
                                      <p:to>
                                        <p:strVal val="visible"/>
                                      </p:to>
                                    </p:set>
                                    <p:animEffect transition="in" filter="fade">
                                      <p:cBhvr>
                                        <p:cTn id="7" dur="700"/>
                                        <p:tgtEl>
                                          <p:spTgt spid="1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5" name="Google Shape;1105;p70"/>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106" name="Google Shape;1106;p70"/>
          <p:cNvSpPr txBox="1">
            <a:spLocks noGrp="1"/>
          </p:cNvSpPr>
          <p:nvPr>
            <p:ph type="title"/>
          </p:nvPr>
        </p:nvSpPr>
        <p:spPr>
          <a:xfrm>
            <a:off x="1130270" y="953324"/>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Century Gothic"/>
              <a:buNone/>
            </a:pPr>
            <a:r>
              <a:rPr lang="en-US"/>
              <a:t>Right to Participate: RC 2930.18, 2945.451</a:t>
            </a:r>
            <a:endParaRPr/>
          </a:p>
        </p:txBody>
      </p:sp>
      <p:cxnSp>
        <p:nvCxnSpPr>
          <p:cNvPr id="1107" name="Google Shape;1107;p70"/>
          <p:cNvCxnSpPr/>
          <p:nvPr/>
        </p:nvCxnSpPr>
        <p:spPr>
          <a:xfrm>
            <a:off x="1130874" y="1996645"/>
            <a:ext cx="9603274" cy="0"/>
          </a:xfrm>
          <a:prstGeom prst="straightConnector1">
            <a:avLst/>
          </a:prstGeom>
          <a:noFill/>
          <a:ln w="31750" cap="flat" cmpd="sng">
            <a:solidFill>
              <a:schemeClr val="accent1"/>
            </a:solidFill>
            <a:prstDash val="solid"/>
            <a:round/>
            <a:headEnd type="none" w="sm" len="sm"/>
            <a:tailEnd type="none" w="sm" len="sm"/>
          </a:ln>
        </p:spPr>
      </p:cxnSp>
      <p:sp>
        <p:nvSpPr>
          <p:cNvPr id="1108" name="Google Shape;1108;p70"/>
          <p:cNvSpPr/>
          <p:nvPr/>
        </p:nvSpPr>
        <p:spPr>
          <a:xfrm>
            <a:off x="0" y="2019476"/>
            <a:ext cx="12192000" cy="4838524"/>
          </a:xfrm>
          <a:prstGeom prst="rect">
            <a:avLst/>
          </a:prstGeom>
          <a:gradFill>
            <a:gsLst>
              <a:gs pos="0">
                <a:srgbClr val="DCDCE0">
                  <a:alpha val="0"/>
                </a:srgbClr>
              </a:gs>
              <a:gs pos="100000">
                <a:schemeClr val="lt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nvGrpSpPr>
          <p:cNvPr id="1109" name="Google Shape;1109;p70"/>
          <p:cNvGrpSpPr/>
          <p:nvPr/>
        </p:nvGrpSpPr>
        <p:grpSpPr>
          <a:xfrm>
            <a:off x="1130270" y="2792486"/>
            <a:ext cx="9604375" cy="3114719"/>
            <a:chOff x="0" y="290410"/>
            <a:chExt cx="9604375" cy="3114719"/>
          </a:xfrm>
        </p:grpSpPr>
        <p:sp>
          <p:nvSpPr>
            <p:cNvPr id="1110" name="Google Shape;1110;p70"/>
            <p:cNvSpPr/>
            <p:nvPr/>
          </p:nvSpPr>
          <p:spPr>
            <a:xfrm>
              <a:off x="0" y="600370"/>
              <a:ext cx="9604375" cy="1488374"/>
            </a:xfrm>
            <a:prstGeom prst="rect">
              <a:avLst/>
            </a:prstGeom>
            <a:solidFill>
              <a:schemeClr val="lt1">
                <a:alpha val="89411"/>
              </a:schemeClr>
            </a:solidFill>
            <a:ln w="15875" cap="flat" cmpd="sng">
              <a:solidFill>
                <a:srgbClr val="40558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1" name="Google Shape;1111;p70"/>
            <p:cNvSpPr txBox="1"/>
            <p:nvPr/>
          </p:nvSpPr>
          <p:spPr>
            <a:xfrm>
              <a:off x="0" y="600370"/>
              <a:ext cx="9604375" cy="1488374"/>
            </a:xfrm>
            <a:prstGeom prst="rect">
              <a:avLst/>
            </a:prstGeom>
            <a:noFill/>
            <a:ln>
              <a:noFill/>
            </a:ln>
          </p:spPr>
          <p:txBody>
            <a:bodyPr spcFirstLastPara="1" wrap="square" lIns="745400" tIns="437375" rIns="745400" bIns="149350" anchor="t" anchorCtr="0">
              <a:noAutofit/>
            </a:bodyPr>
            <a:lstStyle/>
            <a:p>
              <a:pPr marL="228600" marR="0" lvl="1" indent="-228600" algn="l" rtl="0">
                <a:lnSpc>
                  <a:spcPct val="90000"/>
                </a:lnSpc>
                <a:spcBef>
                  <a:spcPts val="0"/>
                </a:spcBef>
                <a:spcAft>
                  <a:spcPts val="0"/>
                </a:spcAft>
                <a:buClr>
                  <a:schemeClr val="dk1"/>
                </a:buClr>
                <a:buSzPts val="2100"/>
                <a:buFont typeface="Century Gothic"/>
                <a:buChar char="•"/>
              </a:pPr>
              <a:r>
                <a:rPr lang="en-US" sz="1800" b="0" i="0" u="none" strike="noStrike" cap="none" dirty="0">
                  <a:solidFill>
                    <a:schemeClr val="dk1"/>
                  </a:solidFill>
                  <a:latin typeface="Century Gothic"/>
                  <a:ea typeface="Century Gothic"/>
                  <a:cs typeface="Century Gothic"/>
                  <a:sym typeface="Century Gothic"/>
                </a:rPr>
                <a:t>(1) participating in the preparation of the case at the prosecutor’s request; (2) attending a hearing pursuant to a subpoena to protect the victim’s interests; or (3) attending court pursuant to victims’ rights.</a:t>
              </a:r>
              <a:endParaRPr sz="1800" b="0" i="0" u="none" strike="noStrike" cap="none" dirty="0">
                <a:solidFill>
                  <a:srgbClr val="000000"/>
                </a:solidFill>
                <a:latin typeface="Arial"/>
                <a:ea typeface="Arial"/>
                <a:cs typeface="Arial"/>
                <a:sym typeface="Arial"/>
              </a:endParaRPr>
            </a:p>
          </p:txBody>
        </p:sp>
        <p:sp>
          <p:nvSpPr>
            <p:cNvPr id="1112" name="Google Shape;1112;p70"/>
            <p:cNvSpPr/>
            <p:nvPr/>
          </p:nvSpPr>
          <p:spPr>
            <a:xfrm>
              <a:off x="480218" y="290410"/>
              <a:ext cx="6723062" cy="619920"/>
            </a:xfrm>
            <a:prstGeom prst="roundRect">
              <a:avLst>
                <a:gd name="adj" fmla="val 16667"/>
              </a:avLst>
            </a:prstGeom>
            <a:solidFill>
              <a:srgbClr val="405588"/>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3" name="Google Shape;1113;p70"/>
            <p:cNvSpPr txBox="1"/>
            <p:nvPr/>
          </p:nvSpPr>
          <p:spPr>
            <a:xfrm>
              <a:off x="510480" y="320672"/>
              <a:ext cx="6662538" cy="559396"/>
            </a:xfrm>
            <a:prstGeom prst="rect">
              <a:avLst/>
            </a:prstGeom>
            <a:noFill/>
            <a:ln>
              <a:noFill/>
            </a:ln>
          </p:spPr>
          <p:txBody>
            <a:bodyPr spcFirstLastPara="1" wrap="square" lIns="254100" tIns="0" rIns="254100" bIns="0" anchor="ctr" anchorCtr="0">
              <a:noAutofit/>
            </a:bodyPr>
            <a:lstStyle/>
            <a:p>
              <a:pPr marL="0" marR="0" lvl="0" indent="0" algn="l" rtl="0">
                <a:lnSpc>
                  <a:spcPct val="90000"/>
                </a:lnSpc>
                <a:spcBef>
                  <a:spcPts val="0"/>
                </a:spcBef>
                <a:spcAft>
                  <a:spcPts val="0"/>
                </a:spcAft>
                <a:buClr>
                  <a:schemeClr val="lt1"/>
                </a:buClr>
                <a:buSzPts val="2100"/>
                <a:buFont typeface="Century Gothic"/>
                <a:buNone/>
              </a:pPr>
              <a:r>
                <a:rPr lang="en-US" sz="2100" b="0" i="0" u="none" strike="noStrike" cap="none">
                  <a:solidFill>
                    <a:schemeClr val="lt1"/>
                  </a:solidFill>
                  <a:latin typeface="Century Gothic"/>
                  <a:ea typeface="Century Gothic"/>
                  <a:cs typeface="Century Gothic"/>
                  <a:sym typeface="Century Gothic"/>
                </a:rPr>
                <a:t>Victims cannot be fired or punished at work for:</a:t>
              </a:r>
              <a:endParaRPr sz="1400" b="0" i="0" u="none" strike="noStrike" cap="none">
                <a:solidFill>
                  <a:srgbClr val="000000"/>
                </a:solidFill>
                <a:latin typeface="Arial"/>
                <a:ea typeface="Arial"/>
                <a:cs typeface="Arial"/>
                <a:sym typeface="Arial"/>
              </a:endParaRPr>
            </a:p>
          </p:txBody>
        </p:sp>
        <p:sp>
          <p:nvSpPr>
            <p:cNvPr id="1114" name="Google Shape;1114;p70"/>
            <p:cNvSpPr/>
            <p:nvPr/>
          </p:nvSpPr>
          <p:spPr>
            <a:xfrm>
              <a:off x="0" y="2512104"/>
              <a:ext cx="9604375" cy="893025"/>
            </a:xfrm>
            <a:prstGeom prst="rect">
              <a:avLst/>
            </a:prstGeom>
            <a:solidFill>
              <a:schemeClr val="lt1">
                <a:alpha val="89411"/>
              </a:schemeClr>
            </a:solidFill>
            <a:ln w="15875" cap="flat" cmpd="sng">
              <a:solidFill>
                <a:srgbClr val="40558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5" name="Google Shape;1115;p70"/>
            <p:cNvSpPr txBox="1"/>
            <p:nvPr/>
          </p:nvSpPr>
          <p:spPr>
            <a:xfrm>
              <a:off x="0" y="2512104"/>
              <a:ext cx="9604375" cy="893025"/>
            </a:xfrm>
            <a:prstGeom prst="rect">
              <a:avLst/>
            </a:prstGeom>
            <a:noFill/>
            <a:ln>
              <a:noFill/>
            </a:ln>
          </p:spPr>
          <p:txBody>
            <a:bodyPr spcFirstLastPara="1" wrap="square" lIns="745400" tIns="437375" rIns="745400" bIns="149350" anchor="t" anchorCtr="0">
              <a:noAutofit/>
            </a:bodyPr>
            <a:lstStyle/>
            <a:p>
              <a:pPr marL="228600" marR="0" lvl="1" indent="-228600" algn="l" rtl="0">
                <a:lnSpc>
                  <a:spcPct val="90000"/>
                </a:lnSpc>
                <a:spcBef>
                  <a:spcPts val="0"/>
                </a:spcBef>
                <a:spcAft>
                  <a:spcPts val="0"/>
                </a:spcAft>
                <a:buClr>
                  <a:schemeClr val="dk1"/>
                </a:buClr>
                <a:buSzPts val="2100"/>
                <a:buFont typeface="Century Gothic"/>
                <a:buChar char="•"/>
              </a:pPr>
              <a:r>
                <a:rPr lang="en-US" sz="2100" b="0" i="0" u="none" strike="noStrike" cap="none">
                  <a:solidFill>
                    <a:schemeClr val="dk1"/>
                  </a:solidFill>
                  <a:latin typeface="Century Gothic"/>
                  <a:ea typeface="Century Gothic"/>
                  <a:cs typeface="Century Gothic"/>
                  <a:sym typeface="Century Gothic"/>
                </a:rPr>
                <a:t>Contempt of court</a:t>
              </a:r>
              <a:endParaRPr sz="1400" b="0" i="0" u="none" strike="noStrike" cap="none">
                <a:solidFill>
                  <a:srgbClr val="000000"/>
                </a:solidFill>
                <a:latin typeface="Arial"/>
                <a:ea typeface="Arial"/>
                <a:cs typeface="Arial"/>
                <a:sym typeface="Arial"/>
              </a:endParaRPr>
            </a:p>
          </p:txBody>
        </p:sp>
        <p:sp>
          <p:nvSpPr>
            <p:cNvPr id="1116" name="Google Shape;1116;p70"/>
            <p:cNvSpPr/>
            <p:nvPr/>
          </p:nvSpPr>
          <p:spPr>
            <a:xfrm>
              <a:off x="480218" y="2202144"/>
              <a:ext cx="6723062" cy="619920"/>
            </a:xfrm>
            <a:prstGeom prst="roundRect">
              <a:avLst>
                <a:gd name="adj" fmla="val 16667"/>
              </a:avLst>
            </a:prstGeom>
            <a:solidFill>
              <a:srgbClr val="405588"/>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7" name="Google Shape;1117;p70"/>
            <p:cNvSpPr txBox="1"/>
            <p:nvPr/>
          </p:nvSpPr>
          <p:spPr>
            <a:xfrm>
              <a:off x="510480" y="2232406"/>
              <a:ext cx="6662538" cy="559396"/>
            </a:xfrm>
            <a:prstGeom prst="rect">
              <a:avLst/>
            </a:prstGeom>
            <a:noFill/>
            <a:ln>
              <a:noFill/>
            </a:ln>
          </p:spPr>
          <p:txBody>
            <a:bodyPr spcFirstLastPara="1" wrap="square" lIns="254100" tIns="0" rIns="254100" bIns="0" anchor="ctr" anchorCtr="0">
              <a:noAutofit/>
            </a:bodyPr>
            <a:lstStyle/>
            <a:p>
              <a:pPr marL="0" marR="0" lvl="0" indent="0" algn="l" rtl="0">
                <a:lnSpc>
                  <a:spcPct val="90000"/>
                </a:lnSpc>
                <a:spcBef>
                  <a:spcPts val="0"/>
                </a:spcBef>
                <a:spcAft>
                  <a:spcPts val="0"/>
                </a:spcAft>
                <a:buClr>
                  <a:schemeClr val="lt1"/>
                </a:buClr>
                <a:buSzPts val="2100"/>
                <a:buFont typeface="Century Gothic"/>
                <a:buNone/>
              </a:pPr>
              <a:r>
                <a:rPr lang="en-US" sz="2100" b="0" i="0" u="none" strike="noStrike" cap="none">
                  <a:solidFill>
                    <a:schemeClr val="lt1"/>
                  </a:solidFill>
                  <a:latin typeface="Century Gothic"/>
                  <a:ea typeface="Century Gothic"/>
                  <a:cs typeface="Century Gothic"/>
                  <a:sym typeface="Century Gothic"/>
                </a:rPr>
                <a:t>Punishment for violations by employers:</a:t>
              </a:r>
              <a:endParaRPr sz="1400" b="0" i="0" u="none" strike="noStrike" cap="none">
                <a:solidFill>
                  <a:srgbClr val="000000"/>
                </a:solidFill>
                <a:latin typeface="Arial"/>
                <a:ea typeface="Arial"/>
                <a:cs typeface="Arial"/>
                <a:sym typeface="Arial"/>
              </a:endParaRPr>
            </a:p>
          </p:txBody>
        </p:sp>
      </p:grpSp>
      <p:pic>
        <p:nvPicPr>
          <p:cNvPr id="1118" name="Google Shape;1118;p70"/>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B0764235-3B4A-5F7D-31FF-F29DA282ED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2" name="Google Shape;1152;p73"/>
          <p:cNvSpPr txBox="1">
            <a:spLocks noGrp="1"/>
          </p:cNvSpPr>
          <p:nvPr>
            <p:ph type="title"/>
          </p:nvPr>
        </p:nvSpPr>
        <p:spPr>
          <a:xfrm>
            <a:off x="1130270" y="953324"/>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Century Gothic"/>
              <a:buNone/>
            </a:pPr>
            <a:r>
              <a:rPr lang="en-US" dirty="0"/>
              <a:t>Right to Representative: RC 2930.02</a:t>
            </a:r>
            <a:endParaRPr dirty="0"/>
          </a:p>
        </p:txBody>
      </p:sp>
      <p:grpSp>
        <p:nvGrpSpPr>
          <p:cNvPr id="1153" name="Google Shape;1153;p73"/>
          <p:cNvGrpSpPr/>
          <p:nvPr/>
        </p:nvGrpSpPr>
        <p:grpSpPr>
          <a:xfrm>
            <a:off x="1130316" y="2281028"/>
            <a:ext cx="9603181" cy="3076056"/>
            <a:chOff x="46" y="109259"/>
            <a:chExt cx="9603181" cy="3076056"/>
          </a:xfrm>
        </p:grpSpPr>
        <p:sp>
          <p:nvSpPr>
            <p:cNvPr id="1154" name="Google Shape;1154;p73"/>
            <p:cNvSpPr/>
            <p:nvPr/>
          </p:nvSpPr>
          <p:spPr>
            <a:xfrm>
              <a:off x="46" y="109259"/>
              <a:ext cx="4487467" cy="1257493"/>
            </a:xfrm>
            <a:prstGeom prst="rect">
              <a:avLst/>
            </a:prstGeom>
            <a:solidFill>
              <a:srgbClr val="405588"/>
            </a:solidFill>
            <a:ln w="15875" cap="flat" cmpd="sng">
              <a:solidFill>
                <a:srgbClr val="40558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5" name="Google Shape;1155;p73"/>
            <p:cNvSpPr txBox="1"/>
            <p:nvPr/>
          </p:nvSpPr>
          <p:spPr>
            <a:xfrm>
              <a:off x="46" y="109259"/>
              <a:ext cx="4487467" cy="1257493"/>
            </a:xfrm>
            <a:prstGeom prst="rect">
              <a:avLst/>
            </a:prstGeom>
            <a:noFill/>
            <a:ln>
              <a:noFill/>
            </a:ln>
          </p:spPr>
          <p:txBody>
            <a:bodyPr spcFirstLastPara="1" wrap="square" lIns="177800" tIns="101600" rIns="177800" bIns="101600" anchor="ctr" anchorCtr="0">
              <a:noAutofit/>
            </a:bodyPr>
            <a:lstStyle/>
            <a:p>
              <a:pPr marL="0" marR="0" lvl="0" indent="0" algn="ctr" rtl="0">
                <a:lnSpc>
                  <a:spcPct val="90000"/>
                </a:lnSpc>
                <a:spcBef>
                  <a:spcPts val="0"/>
                </a:spcBef>
                <a:spcAft>
                  <a:spcPts val="0"/>
                </a:spcAft>
                <a:buClr>
                  <a:schemeClr val="lt1"/>
                </a:buClr>
                <a:buSzPts val="2500"/>
                <a:buFont typeface="Century Gothic"/>
                <a:buNone/>
              </a:pPr>
              <a:r>
                <a:rPr lang="en-US" sz="2500" b="0" i="0" u="none" strike="noStrike" cap="none" dirty="0">
                  <a:solidFill>
                    <a:schemeClr val="lt1"/>
                  </a:solidFill>
                  <a:latin typeface="Century Gothic"/>
                  <a:ea typeface="Century Gothic"/>
                  <a:cs typeface="Century Gothic"/>
                  <a:sym typeface="Century Gothic"/>
                </a:rPr>
                <a:t>Victims can choose one representative to exercise all rights in RC 2930. </a:t>
              </a:r>
              <a:endParaRPr sz="1400" b="0" i="0" u="none" strike="noStrike" cap="none" dirty="0">
                <a:solidFill>
                  <a:srgbClr val="000000"/>
                </a:solidFill>
                <a:latin typeface="Arial"/>
                <a:ea typeface="Arial"/>
                <a:cs typeface="Arial"/>
                <a:sym typeface="Arial"/>
              </a:endParaRPr>
            </a:p>
          </p:txBody>
        </p:sp>
        <p:sp>
          <p:nvSpPr>
            <p:cNvPr id="1156" name="Google Shape;1156;p73"/>
            <p:cNvSpPr/>
            <p:nvPr/>
          </p:nvSpPr>
          <p:spPr>
            <a:xfrm>
              <a:off x="46" y="1366753"/>
              <a:ext cx="4487467" cy="1818562"/>
            </a:xfrm>
            <a:prstGeom prst="rect">
              <a:avLst/>
            </a:prstGeom>
            <a:solidFill>
              <a:srgbClr val="CDD0D9">
                <a:alpha val="89411"/>
              </a:srgbClr>
            </a:solidFill>
            <a:ln w="15875" cap="flat" cmpd="sng">
              <a:solidFill>
                <a:srgbClr val="CDD0D9">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7" name="Google Shape;1157;p73"/>
            <p:cNvSpPr txBox="1"/>
            <p:nvPr/>
          </p:nvSpPr>
          <p:spPr>
            <a:xfrm>
              <a:off x="46" y="1366753"/>
              <a:ext cx="4487467" cy="1818562"/>
            </a:xfrm>
            <a:prstGeom prst="rect">
              <a:avLst/>
            </a:prstGeom>
            <a:noFill/>
            <a:ln>
              <a:noFill/>
            </a:ln>
          </p:spPr>
          <p:txBody>
            <a:bodyPr spcFirstLastPara="1" wrap="square" lIns="133350" tIns="133350" rIns="177800" bIns="200025" anchor="t" anchorCtr="0">
              <a:noAutofit/>
            </a:bodyPr>
            <a:lstStyle/>
            <a:p>
              <a:pPr marL="228600" marR="0" lvl="1" indent="-228600" algn="l" rtl="0">
                <a:lnSpc>
                  <a:spcPct val="90000"/>
                </a:lnSpc>
                <a:spcBef>
                  <a:spcPts val="0"/>
                </a:spcBef>
                <a:spcAft>
                  <a:spcPts val="0"/>
                </a:spcAft>
                <a:buClr>
                  <a:schemeClr val="dk1"/>
                </a:buClr>
                <a:buSzPts val="2500"/>
                <a:buFont typeface="Century Gothic"/>
                <a:buChar char="•"/>
              </a:pPr>
              <a:r>
                <a:rPr lang="en-US" sz="2200" b="0" i="0" u="none" strike="noStrike" cap="none" dirty="0">
                  <a:solidFill>
                    <a:schemeClr val="dk1"/>
                  </a:solidFill>
                  <a:latin typeface="Century Gothic"/>
                  <a:ea typeface="Century Gothic"/>
                  <a:cs typeface="Century Gothic"/>
                  <a:sym typeface="Century Gothic"/>
                </a:rPr>
                <a:t>Offenders cannot be victim representatives</a:t>
              </a:r>
            </a:p>
            <a:p>
              <a:pPr marL="228600" marR="0" lvl="1" indent="-228600" algn="l" rtl="0">
                <a:lnSpc>
                  <a:spcPct val="90000"/>
                </a:lnSpc>
                <a:spcBef>
                  <a:spcPts val="0"/>
                </a:spcBef>
                <a:spcAft>
                  <a:spcPts val="0"/>
                </a:spcAft>
                <a:buClr>
                  <a:schemeClr val="dk1"/>
                </a:buClr>
                <a:buSzPts val="2500"/>
                <a:buFont typeface="Century Gothic"/>
                <a:buChar char="•"/>
              </a:pPr>
              <a:r>
                <a:rPr lang="en-US" sz="2200" dirty="0">
                  <a:solidFill>
                    <a:schemeClr val="dk1"/>
                  </a:solidFill>
                  <a:latin typeface="Century Gothic"/>
                  <a:sym typeface="Century Gothic"/>
                </a:rPr>
                <a:t>If more than one person seeks to be representative, the court decides</a:t>
              </a:r>
              <a:endParaRPr sz="2200" b="0" i="0" u="none" strike="noStrike" cap="none" dirty="0">
                <a:solidFill>
                  <a:srgbClr val="000000"/>
                </a:solidFill>
                <a:latin typeface="Arial"/>
                <a:ea typeface="Arial"/>
                <a:cs typeface="Arial"/>
                <a:sym typeface="Arial"/>
              </a:endParaRPr>
            </a:p>
          </p:txBody>
        </p:sp>
        <p:sp>
          <p:nvSpPr>
            <p:cNvPr id="1158" name="Google Shape;1158;p73"/>
            <p:cNvSpPr/>
            <p:nvPr/>
          </p:nvSpPr>
          <p:spPr>
            <a:xfrm>
              <a:off x="5115760" y="109259"/>
              <a:ext cx="4487467" cy="1257493"/>
            </a:xfrm>
            <a:prstGeom prst="rect">
              <a:avLst/>
            </a:prstGeom>
            <a:solidFill>
              <a:srgbClr val="405588"/>
            </a:solidFill>
            <a:ln w="15875" cap="flat" cmpd="sng">
              <a:solidFill>
                <a:srgbClr val="40558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9" name="Google Shape;1159;p73"/>
            <p:cNvSpPr txBox="1"/>
            <p:nvPr/>
          </p:nvSpPr>
          <p:spPr>
            <a:xfrm>
              <a:off x="5115760" y="109259"/>
              <a:ext cx="4487467" cy="1257493"/>
            </a:xfrm>
            <a:prstGeom prst="rect">
              <a:avLst/>
            </a:prstGeom>
            <a:noFill/>
            <a:ln>
              <a:noFill/>
            </a:ln>
          </p:spPr>
          <p:txBody>
            <a:bodyPr spcFirstLastPara="1" wrap="square" lIns="177800" tIns="101600" rIns="177800" bIns="101600" anchor="ctr" anchorCtr="0">
              <a:noAutofit/>
            </a:bodyPr>
            <a:lstStyle/>
            <a:p>
              <a:pPr marL="0" marR="0" lvl="0" indent="0" algn="ctr" rtl="0">
                <a:lnSpc>
                  <a:spcPct val="90000"/>
                </a:lnSpc>
                <a:spcBef>
                  <a:spcPts val="0"/>
                </a:spcBef>
                <a:spcAft>
                  <a:spcPts val="0"/>
                </a:spcAft>
                <a:buClr>
                  <a:schemeClr val="lt1"/>
                </a:buClr>
                <a:buSzPts val="2500"/>
                <a:buFont typeface="Century Gothic"/>
                <a:buNone/>
              </a:pPr>
              <a:r>
                <a:rPr lang="en-US" sz="2500" b="0" i="0" u="none" strike="noStrike" cap="none">
                  <a:solidFill>
                    <a:schemeClr val="lt1"/>
                  </a:solidFill>
                  <a:latin typeface="Century Gothic"/>
                  <a:ea typeface="Century Gothic"/>
                  <a:cs typeface="Century Gothic"/>
                  <a:sym typeface="Century Gothic"/>
                </a:rPr>
                <a:t>Representatives can either:</a:t>
              </a:r>
              <a:endParaRPr sz="1400" b="0" i="0" u="none" strike="noStrike" cap="none">
                <a:solidFill>
                  <a:srgbClr val="000000"/>
                </a:solidFill>
                <a:latin typeface="Arial"/>
                <a:ea typeface="Arial"/>
                <a:cs typeface="Arial"/>
                <a:sym typeface="Arial"/>
              </a:endParaRPr>
            </a:p>
          </p:txBody>
        </p:sp>
        <p:sp>
          <p:nvSpPr>
            <p:cNvPr id="1160" name="Google Shape;1160;p73"/>
            <p:cNvSpPr/>
            <p:nvPr/>
          </p:nvSpPr>
          <p:spPr>
            <a:xfrm>
              <a:off x="5115760" y="1366753"/>
              <a:ext cx="4487467" cy="1818562"/>
            </a:xfrm>
            <a:prstGeom prst="rect">
              <a:avLst/>
            </a:prstGeom>
            <a:solidFill>
              <a:srgbClr val="CDD0D9">
                <a:alpha val="89411"/>
              </a:srgbClr>
            </a:solidFill>
            <a:ln w="15875" cap="flat" cmpd="sng">
              <a:solidFill>
                <a:srgbClr val="CDD0D9">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1" name="Google Shape;1161;p73"/>
            <p:cNvSpPr txBox="1"/>
            <p:nvPr/>
          </p:nvSpPr>
          <p:spPr>
            <a:xfrm>
              <a:off x="5115760" y="1366753"/>
              <a:ext cx="4487467" cy="1818562"/>
            </a:xfrm>
            <a:prstGeom prst="rect">
              <a:avLst/>
            </a:prstGeom>
            <a:noFill/>
            <a:ln>
              <a:noFill/>
            </a:ln>
          </p:spPr>
          <p:txBody>
            <a:bodyPr spcFirstLastPara="1" wrap="square" lIns="133350" tIns="133350" rIns="177800" bIns="200025" anchor="t" anchorCtr="0">
              <a:noAutofit/>
            </a:bodyPr>
            <a:lstStyle/>
            <a:p>
              <a:pPr marL="228600" marR="0" lvl="1" indent="-228600" algn="l" rtl="0">
                <a:lnSpc>
                  <a:spcPct val="90000"/>
                </a:lnSpc>
                <a:spcBef>
                  <a:spcPts val="0"/>
                </a:spcBef>
                <a:spcAft>
                  <a:spcPts val="0"/>
                </a:spcAft>
                <a:buClr>
                  <a:schemeClr val="dk1"/>
                </a:buClr>
                <a:buSzPts val="2500"/>
                <a:buFont typeface="Century Gothic"/>
                <a:buChar char="•"/>
              </a:pPr>
              <a:r>
                <a:rPr lang="en-US" sz="2500" b="0" i="0" u="none" strike="noStrike" cap="none">
                  <a:solidFill>
                    <a:schemeClr val="dk1"/>
                  </a:solidFill>
                  <a:latin typeface="Century Gothic"/>
                  <a:ea typeface="Century Gothic"/>
                  <a:cs typeface="Century Gothic"/>
                  <a:sym typeface="Century Gothic"/>
                </a:rPr>
                <a:t>Exercise rights instead of victims OR</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375"/>
                </a:spcBef>
                <a:spcAft>
                  <a:spcPts val="0"/>
                </a:spcAft>
                <a:buClr>
                  <a:schemeClr val="dk1"/>
                </a:buClr>
                <a:buSzPts val="2500"/>
                <a:buFont typeface="Century Gothic"/>
                <a:buChar char="•"/>
              </a:pPr>
              <a:r>
                <a:rPr lang="en-US" sz="2500" b="0" i="0" u="none" strike="noStrike" cap="none">
                  <a:solidFill>
                    <a:schemeClr val="dk1"/>
                  </a:solidFill>
                  <a:latin typeface="Century Gothic"/>
                  <a:ea typeface="Century Gothic"/>
                  <a:cs typeface="Century Gothic"/>
                  <a:sym typeface="Century Gothic"/>
                </a:rPr>
                <a:t>Exercise rights along with victims</a:t>
              </a:r>
              <a:endParaRPr sz="1400" b="0" i="0" u="none" strike="noStrike" cap="none">
                <a:solidFill>
                  <a:srgbClr val="000000"/>
                </a:solidFill>
                <a:latin typeface="Arial"/>
                <a:ea typeface="Arial"/>
                <a:cs typeface="Arial"/>
                <a:sym typeface="Arial"/>
              </a:endParaRPr>
            </a:p>
          </p:txBody>
        </p:sp>
      </p:grpSp>
      <p:pic>
        <p:nvPicPr>
          <p:cNvPr id="1162" name="Google Shape;1162;p73"/>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42D605B0-B3BE-2107-1CD4-D8953C45A8C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2" name="Google Shape;1152;p73"/>
          <p:cNvSpPr txBox="1">
            <a:spLocks noGrp="1"/>
          </p:cNvSpPr>
          <p:nvPr>
            <p:ph type="title"/>
          </p:nvPr>
        </p:nvSpPr>
        <p:spPr>
          <a:xfrm>
            <a:off x="1130270" y="953324"/>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Century Gothic"/>
              <a:buNone/>
            </a:pPr>
            <a:r>
              <a:rPr lang="en-US"/>
              <a:t>Right to Representative: RC 2930.02</a:t>
            </a:r>
            <a:endParaRPr/>
          </a:p>
        </p:txBody>
      </p:sp>
      <p:grpSp>
        <p:nvGrpSpPr>
          <p:cNvPr id="1153" name="Google Shape;1153;p73"/>
          <p:cNvGrpSpPr/>
          <p:nvPr/>
        </p:nvGrpSpPr>
        <p:grpSpPr>
          <a:xfrm>
            <a:off x="1130316" y="2281028"/>
            <a:ext cx="9603181" cy="3076056"/>
            <a:chOff x="46" y="109259"/>
            <a:chExt cx="9603181" cy="3076056"/>
          </a:xfrm>
        </p:grpSpPr>
        <p:sp>
          <p:nvSpPr>
            <p:cNvPr id="1154" name="Google Shape;1154;p73"/>
            <p:cNvSpPr/>
            <p:nvPr/>
          </p:nvSpPr>
          <p:spPr>
            <a:xfrm>
              <a:off x="46" y="109259"/>
              <a:ext cx="4487467" cy="1257493"/>
            </a:xfrm>
            <a:prstGeom prst="rect">
              <a:avLst/>
            </a:prstGeom>
            <a:solidFill>
              <a:srgbClr val="405588"/>
            </a:solidFill>
            <a:ln w="15875" cap="flat" cmpd="sng">
              <a:solidFill>
                <a:srgbClr val="40558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5" name="Google Shape;1155;p73"/>
            <p:cNvSpPr txBox="1"/>
            <p:nvPr/>
          </p:nvSpPr>
          <p:spPr>
            <a:xfrm>
              <a:off x="46" y="109259"/>
              <a:ext cx="4487467" cy="1257493"/>
            </a:xfrm>
            <a:prstGeom prst="rect">
              <a:avLst/>
            </a:prstGeom>
            <a:noFill/>
            <a:ln>
              <a:noFill/>
            </a:ln>
          </p:spPr>
          <p:txBody>
            <a:bodyPr spcFirstLastPara="1" wrap="square" lIns="177800" tIns="101600" rIns="177800" bIns="101600" anchor="ctr" anchorCtr="0">
              <a:noAutofit/>
            </a:bodyPr>
            <a:lstStyle/>
            <a:p>
              <a:pPr marL="0" marR="0" lvl="0" indent="0" algn="ctr" rtl="0">
                <a:lnSpc>
                  <a:spcPct val="90000"/>
                </a:lnSpc>
                <a:spcBef>
                  <a:spcPts val="0"/>
                </a:spcBef>
                <a:spcAft>
                  <a:spcPts val="0"/>
                </a:spcAft>
                <a:buClr>
                  <a:schemeClr val="lt1"/>
                </a:buClr>
                <a:buSzPts val="2500"/>
                <a:buFont typeface="Century Gothic"/>
                <a:buNone/>
              </a:pPr>
              <a:r>
                <a:rPr lang="en-US" sz="2500" b="0" i="0" u="none" strike="noStrike" cap="none" dirty="0">
                  <a:solidFill>
                    <a:schemeClr val="lt1"/>
                  </a:solidFill>
                  <a:latin typeface="Century Gothic"/>
                  <a:ea typeface="Century Gothic"/>
                  <a:cs typeface="Century Gothic"/>
                  <a:sym typeface="Century Gothic"/>
                </a:rPr>
                <a:t>Courts may appoint representatives </a:t>
              </a:r>
              <a:endParaRPr sz="1400" b="0" i="0" u="none" strike="noStrike" cap="none" dirty="0">
                <a:solidFill>
                  <a:srgbClr val="000000"/>
                </a:solidFill>
                <a:latin typeface="Arial"/>
                <a:ea typeface="Arial"/>
                <a:cs typeface="Arial"/>
                <a:sym typeface="Arial"/>
              </a:endParaRPr>
            </a:p>
          </p:txBody>
        </p:sp>
        <p:sp>
          <p:nvSpPr>
            <p:cNvPr id="1156" name="Google Shape;1156;p73"/>
            <p:cNvSpPr/>
            <p:nvPr/>
          </p:nvSpPr>
          <p:spPr>
            <a:xfrm>
              <a:off x="46" y="1366753"/>
              <a:ext cx="4487467" cy="1818562"/>
            </a:xfrm>
            <a:prstGeom prst="rect">
              <a:avLst/>
            </a:prstGeom>
            <a:solidFill>
              <a:srgbClr val="CDD0D9">
                <a:alpha val="89411"/>
              </a:srgbClr>
            </a:solidFill>
            <a:ln w="15875" cap="flat" cmpd="sng">
              <a:solidFill>
                <a:srgbClr val="CDD0D9">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7" name="Google Shape;1157;p73"/>
            <p:cNvSpPr txBox="1"/>
            <p:nvPr/>
          </p:nvSpPr>
          <p:spPr>
            <a:xfrm>
              <a:off x="46" y="1366753"/>
              <a:ext cx="4487467" cy="1818562"/>
            </a:xfrm>
            <a:prstGeom prst="rect">
              <a:avLst/>
            </a:prstGeom>
            <a:noFill/>
            <a:ln>
              <a:noFill/>
            </a:ln>
          </p:spPr>
          <p:txBody>
            <a:bodyPr spcFirstLastPara="1" wrap="square" lIns="133350" tIns="133350" rIns="177800" bIns="200025" anchor="t" anchorCtr="0">
              <a:noAutofit/>
            </a:bodyPr>
            <a:lstStyle/>
            <a:p>
              <a:pPr marL="228600" marR="0" lvl="1" indent="-228600" algn="l" rtl="0">
                <a:lnSpc>
                  <a:spcPct val="90000"/>
                </a:lnSpc>
                <a:spcBef>
                  <a:spcPts val="0"/>
                </a:spcBef>
                <a:spcAft>
                  <a:spcPts val="0"/>
                </a:spcAft>
                <a:buClr>
                  <a:schemeClr val="dk1"/>
                </a:buClr>
                <a:buSzPts val="2500"/>
                <a:buFont typeface="Century Gothic"/>
                <a:buChar char="•"/>
              </a:pPr>
              <a:r>
                <a:rPr lang="en-US" sz="1600" dirty="0">
                  <a:solidFill>
                    <a:schemeClr val="dk1"/>
                  </a:solidFill>
                  <a:latin typeface="Century Gothic"/>
                  <a:sym typeface="Century Gothic"/>
                </a:rPr>
                <a:t>If a victim is incapacitated, incompetent, or deceased, and no one comes forward to act as rep, the court may appoint an advocate or other person</a:t>
              </a:r>
            </a:p>
            <a:p>
              <a:pPr marL="228600" marR="0" lvl="1" indent="-228600" algn="l" rtl="0">
                <a:lnSpc>
                  <a:spcPct val="90000"/>
                </a:lnSpc>
                <a:spcBef>
                  <a:spcPts val="0"/>
                </a:spcBef>
                <a:spcAft>
                  <a:spcPts val="0"/>
                </a:spcAft>
                <a:buClr>
                  <a:schemeClr val="dk1"/>
                </a:buClr>
                <a:buSzPts val="2500"/>
                <a:buFont typeface="Century Gothic"/>
                <a:buChar char="•"/>
              </a:pPr>
              <a:r>
                <a:rPr lang="en-US" sz="1600" b="0" i="0" u="none" strike="noStrike" cap="none" dirty="0">
                  <a:solidFill>
                    <a:schemeClr val="dk1"/>
                  </a:solidFill>
                  <a:latin typeface="Century Gothic"/>
                  <a:ea typeface="Arial"/>
                  <a:cs typeface="Arial"/>
                  <a:sym typeface="Century Gothic"/>
                </a:rPr>
                <a:t>A prosecution-based advocate cannot be appointed unless the prosecutor consents </a:t>
              </a:r>
              <a:endParaRPr sz="1600" b="0" i="0" u="none" strike="noStrike" cap="none" dirty="0">
                <a:solidFill>
                  <a:srgbClr val="000000"/>
                </a:solidFill>
                <a:latin typeface="Arial"/>
                <a:ea typeface="Arial"/>
                <a:cs typeface="Arial"/>
                <a:sym typeface="Arial"/>
              </a:endParaRPr>
            </a:p>
          </p:txBody>
        </p:sp>
        <p:sp>
          <p:nvSpPr>
            <p:cNvPr id="1158" name="Google Shape;1158;p73"/>
            <p:cNvSpPr/>
            <p:nvPr/>
          </p:nvSpPr>
          <p:spPr>
            <a:xfrm>
              <a:off x="5115760" y="109259"/>
              <a:ext cx="4487467" cy="1257493"/>
            </a:xfrm>
            <a:prstGeom prst="rect">
              <a:avLst/>
            </a:prstGeom>
            <a:solidFill>
              <a:srgbClr val="405588"/>
            </a:solidFill>
            <a:ln w="15875" cap="flat" cmpd="sng">
              <a:solidFill>
                <a:srgbClr val="40558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9" name="Google Shape;1159;p73"/>
            <p:cNvSpPr txBox="1"/>
            <p:nvPr/>
          </p:nvSpPr>
          <p:spPr>
            <a:xfrm>
              <a:off x="5115760" y="109259"/>
              <a:ext cx="4487467" cy="1257493"/>
            </a:xfrm>
            <a:prstGeom prst="rect">
              <a:avLst/>
            </a:prstGeom>
            <a:noFill/>
            <a:ln>
              <a:noFill/>
            </a:ln>
          </p:spPr>
          <p:txBody>
            <a:bodyPr spcFirstLastPara="1" wrap="square" lIns="177800" tIns="101600" rIns="177800" bIns="101600" anchor="ctr" anchorCtr="0">
              <a:noAutofit/>
            </a:bodyPr>
            <a:lstStyle/>
            <a:p>
              <a:pPr marL="0" marR="0" lvl="0" indent="0" algn="ctr" rtl="0">
                <a:lnSpc>
                  <a:spcPct val="90000"/>
                </a:lnSpc>
                <a:spcBef>
                  <a:spcPts val="0"/>
                </a:spcBef>
                <a:spcAft>
                  <a:spcPts val="0"/>
                </a:spcAft>
                <a:buClr>
                  <a:schemeClr val="lt1"/>
                </a:buClr>
                <a:buSzPts val="2500"/>
                <a:buFont typeface="Century Gothic"/>
                <a:buNone/>
              </a:pPr>
              <a:r>
                <a:rPr lang="en-US" sz="2400" b="0" i="0" u="none" strike="noStrike" cap="none" dirty="0">
                  <a:solidFill>
                    <a:schemeClr val="lt1"/>
                  </a:solidFill>
                  <a:latin typeface="Century Gothic"/>
                  <a:ea typeface="Century Gothic"/>
                  <a:cs typeface="Century Gothic"/>
                  <a:sym typeface="Century Gothic"/>
                </a:rPr>
                <a:t>Representatives who are not acting in victims’ interest may be removed and replaced</a:t>
              </a:r>
              <a:endParaRPr sz="2400" b="0" i="0" u="none" strike="noStrike" cap="none" dirty="0">
                <a:solidFill>
                  <a:srgbClr val="000000"/>
                </a:solidFill>
                <a:latin typeface="Arial"/>
                <a:ea typeface="Arial"/>
                <a:cs typeface="Arial"/>
                <a:sym typeface="Arial"/>
              </a:endParaRPr>
            </a:p>
          </p:txBody>
        </p:sp>
        <p:sp>
          <p:nvSpPr>
            <p:cNvPr id="1160" name="Google Shape;1160;p73"/>
            <p:cNvSpPr/>
            <p:nvPr/>
          </p:nvSpPr>
          <p:spPr>
            <a:xfrm>
              <a:off x="5115760" y="1366753"/>
              <a:ext cx="4487467" cy="1818562"/>
            </a:xfrm>
            <a:prstGeom prst="rect">
              <a:avLst/>
            </a:prstGeom>
            <a:solidFill>
              <a:srgbClr val="CDD0D9">
                <a:alpha val="89411"/>
              </a:srgbClr>
            </a:solidFill>
            <a:ln w="15875" cap="flat" cmpd="sng">
              <a:solidFill>
                <a:srgbClr val="CDD0D9">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1" name="Google Shape;1161;p73"/>
            <p:cNvSpPr txBox="1"/>
            <p:nvPr/>
          </p:nvSpPr>
          <p:spPr>
            <a:xfrm>
              <a:off x="5115760" y="1366753"/>
              <a:ext cx="4487467" cy="1818562"/>
            </a:xfrm>
            <a:prstGeom prst="rect">
              <a:avLst/>
            </a:prstGeom>
            <a:noFill/>
            <a:ln>
              <a:noFill/>
            </a:ln>
          </p:spPr>
          <p:txBody>
            <a:bodyPr spcFirstLastPara="1" wrap="square" lIns="133350" tIns="133350" rIns="177800" bIns="200025" anchor="t" anchorCtr="0">
              <a:noAutofit/>
            </a:bodyPr>
            <a:lstStyle/>
            <a:p>
              <a:pPr marL="228600" marR="0" lvl="1" indent="-228600" algn="l" rtl="0">
                <a:lnSpc>
                  <a:spcPct val="90000"/>
                </a:lnSpc>
                <a:spcBef>
                  <a:spcPts val="0"/>
                </a:spcBef>
                <a:spcAft>
                  <a:spcPts val="0"/>
                </a:spcAft>
                <a:buClr>
                  <a:schemeClr val="dk1"/>
                </a:buClr>
                <a:buSzPts val="2500"/>
                <a:buFont typeface="Century Gothic"/>
                <a:buChar char="•"/>
              </a:pPr>
              <a:r>
                <a:rPr lang="en-US" sz="1700" b="0" i="0" u="none" strike="noStrike" cap="none" dirty="0">
                  <a:solidFill>
                    <a:schemeClr val="dk1"/>
                  </a:solidFill>
                  <a:latin typeface="Century Gothic"/>
                  <a:ea typeface="Century Gothic"/>
                  <a:cs typeface="Century Gothic"/>
                  <a:sym typeface="Century Gothic"/>
                </a:rPr>
                <a:t>Prosecutor or court can initiate removal</a:t>
              </a:r>
            </a:p>
            <a:p>
              <a:pPr marL="228600" marR="0" lvl="1" indent="-228600" algn="l" rtl="0">
                <a:lnSpc>
                  <a:spcPct val="90000"/>
                </a:lnSpc>
                <a:spcBef>
                  <a:spcPts val="0"/>
                </a:spcBef>
                <a:spcAft>
                  <a:spcPts val="0"/>
                </a:spcAft>
                <a:buClr>
                  <a:schemeClr val="dk1"/>
                </a:buClr>
                <a:buSzPts val="2500"/>
                <a:buFont typeface="Century Gothic"/>
                <a:buChar char="•"/>
              </a:pPr>
              <a:r>
                <a:rPr lang="en-US" sz="1700" dirty="0">
                  <a:solidFill>
                    <a:schemeClr val="dk1"/>
                  </a:solidFill>
                  <a:latin typeface="Century Gothic"/>
                  <a:sym typeface="Century Gothic"/>
                </a:rPr>
                <a:t>Must make a showing by preponderance of evidence</a:t>
              </a:r>
              <a:endParaRPr sz="1700" b="0" i="0" u="none" strike="noStrike" cap="none" dirty="0">
                <a:solidFill>
                  <a:srgbClr val="000000"/>
                </a:solidFill>
                <a:latin typeface="Arial"/>
                <a:ea typeface="Arial"/>
                <a:cs typeface="Arial"/>
                <a:sym typeface="Arial"/>
              </a:endParaRPr>
            </a:p>
            <a:p>
              <a:pPr marL="228600" marR="0" lvl="1" indent="-228600" algn="l" rtl="0">
                <a:lnSpc>
                  <a:spcPct val="90000"/>
                </a:lnSpc>
                <a:spcBef>
                  <a:spcPts val="375"/>
                </a:spcBef>
                <a:spcAft>
                  <a:spcPts val="0"/>
                </a:spcAft>
                <a:buClr>
                  <a:schemeClr val="dk1"/>
                </a:buClr>
                <a:buSzPts val="2500"/>
                <a:buFont typeface="Century Gothic"/>
                <a:buChar char="•"/>
              </a:pPr>
              <a:r>
                <a:rPr lang="en-US" sz="1700" b="0" i="0" u="none" strike="noStrike" cap="none" dirty="0">
                  <a:solidFill>
                    <a:schemeClr val="dk1"/>
                  </a:solidFill>
                  <a:latin typeface="Century Gothic"/>
                  <a:ea typeface="Century Gothic"/>
                  <a:cs typeface="Century Gothic"/>
                  <a:sym typeface="Century Gothic"/>
                </a:rPr>
                <a:t>Court may replace a representative with an advocate or other appropriate person</a:t>
              </a:r>
              <a:endParaRPr sz="1700" b="0" i="0" u="none" strike="noStrike" cap="none" dirty="0">
                <a:solidFill>
                  <a:srgbClr val="000000"/>
                </a:solidFill>
                <a:latin typeface="Arial"/>
                <a:ea typeface="Arial"/>
                <a:cs typeface="Arial"/>
                <a:sym typeface="Arial"/>
              </a:endParaRPr>
            </a:p>
          </p:txBody>
        </p:sp>
      </p:grpSp>
      <p:pic>
        <p:nvPicPr>
          <p:cNvPr id="1162" name="Google Shape;1162;p73"/>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42D605B0-B3BE-2107-1CD4-D8953C45A8C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spTree>
    <p:extLst>
      <p:ext uri="{BB962C8B-B14F-4D97-AF65-F5344CB8AC3E}">
        <p14:creationId xmlns:p14="http://schemas.microsoft.com/office/powerpoint/2010/main" val="2789653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97"/>
        <p:cNvGrpSpPr/>
        <p:nvPr/>
      </p:nvGrpSpPr>
      <p:grpSpPr>
        <a:xfrm>
          <a:off x="0" y="0"/>
          <a:ext cx="0" cy="0"/>
          <a:chOff x="0" y="0"/>
          <a:chExt cx="0" cy="0"/>
        </a:xfrm>
      </p:grpSpPr>
      <p:sp>
        <p:nvSpPr>
          <p:cNvPr id="1198" name="Google Shape;1198;p76"/>
          <p:cNvSpPr/>
          <p:nvPr/>
        </p:nvSpPr>
        <p:spPr>
          <a:xfrm>
            <a:off x="303"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199" name="Google Shape;1199;p76"/>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76"/>
          <p:cNvSpPr/>
          <p:nvPr/>
        </p:nvSpPr>
        <p:spPr>
          <a:xfrm>
            <a:off x="0"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201" name="Google Shape;1201;p76"/>
          <p:cNvSpPr txBox="1">
            <a:spLocks noGrp="1"/>
          </p:cNvSpPr>
          <p:nvPr>
            <p:ph type="title"/>
          </p:nvPr>
        </p:nvSpPr>
        <p:spPr>
          <a:xfrm>
            <a:off x="849683" y="1240076"/>
            <a:ext cx="2777397"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dirty="0">
                <a:solidFill>
                  <a:srgbClr val="FFFFFF"/>
                </a:solidFill>
              </a:rPr>
              <a:t>Right to be Informed: RC 2930.06</a:t>
            </a:r>
            <a:endParaRPr dirty="0"/>
          </a:p>
        </p:txBody>
      </p:sp>
      <p:sp>
        <p:nvSpPr>
          <p:cNvPr id="1202" name="Google Shape;1202;p76"/>
          <p:cNvSpPr txBox="1">
            <a:spLocks noGrp="1"/>
          </p:cNvSpPr>
          <p:nvPr>
            <p:ph type="body" idx="1"/>
          </p:nvPr>
        </p:nvSpPr>
        <p:spPr>
          <a:xfrm>
            <a:off x="4705594" y="1240077"/>
            <a:ext cx="6034827" cy="4916465"/>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000"/>
              <a:buNone/>
            </a:pPr>
            <a:r>
              <a:rPr lang="en-US" dirty="0"/>
              <a:t>Within a reasonable time following the start of the prosecution, prosecutor must provide the victim a VRR form and inform the victim of:</a:t>
            </a:r>
            <a:endParaRPr dirty="0"/>
          </a:p>
          <a:p>
            <a:pPr marL="800100" lvl="1" indent="-342900" algn="l" rtl="0">
              <a:lnSpc>
                <a:spcPct val="120000"/>
              </a:lnSpc>
              <a:spcBef>
                <a:spcPts val="500"/>
              </a:spcBef>
              <a:spcAft>
                <a:spcPts val="0"/>
              </a:spcAft>
              <a:buSzPts val="1800"/>
              <a:buFont typeface="Century Gothic"/>
              <a:buAutoNum type="arabicPeriod"/>
            </a:pPr>
            <a:r>
              <a:rPr lang="en-US" dirty="0"/>
              <a:t>Name of criminal offense and defendant</a:t>
            </a:r>
          </a:p>
          <a:p>
            <a:pPr marL="800100" lvl="1" indent="-342900" algn="l" rtl="0">
              <a:lnSpc>
                <a:spcPct val="120000"/>
              </a:lnSpc>
              <a:spcBef>
                <a:spcPts val="500"/>
              </a:spcBef>
              <a:spcAft>
                <a:spcPts val="0"/>
              </a:spcAft>
              <a:buSzPts val="1800"/>
              <a:buFont typeface="Century Gothic"/>
              <a:buAutoNum type="arabicPeriod"/>
            </a:pPr>
            <a:r>
              <a:rPr lang="en-US" dirty="0"/>
              <a:t>File/case number</a:t>
            </a:r>
          </a:p>
          <a:p>
            <a:pPr marL="800100" lvl="1" indent="-342900" algn="l" rtl="0">
              <a:lnSpc>
                <a:spcPct val="120000"/>
              </a:lnSpc>
              <a:spcBef>
                <a:spcPts val="500"/>
              </a:spcBef>
              <a:spcAft>
                <a:spcPts val="0"/>
              </a:spcAft>
              <a:buSzPts val="1800"/>
              <a:buFont typeface="Century Gothic"/>
              <a:buAutoNum type="arabicPeriod"/>
            </a:pPr>
            <a:r>
              <a:rPr lang="en-US" dirty="0"/>
              <a:t>An explanation of CJP and right to be present</a:t>
            </a:r>
          </a:p>
          <a:p>
            <a:pPr marL="800100" lvl="1" indent="-342900" algn="l" rtl="0">
              <a:lnSpc>
                <a:spcPct val="120000"/>
              </a:lnSpc>
              <a:spcBef>
                <a:spcPts val="500"/>
              </a:spcBef>
              <a:spcAft>
                <a:spcPts val="0"/>
              </a:spcAft>
              <a:buSzPts val="1800"/>
              <a:buFont typeface="Century Gothic"/>
              <a:buAutoNum type="arabicPeriod"/>
            </a:pPr>
            <a:r>
              <a:rPr lang="en-US" dirty="0"/>
              <a:t>Summary of rights</a:t>
            </a:r>
          </a:p>
          <a:p>
            <a:pPr marL="800100" lvl="1" indent="-342900" algn="l" rtl="0">
              <a:lnSpc>
                <a:spcPct val="120000"/>
              </a:lnSpc>
              <a:spcBef>
                <a:spcPts val="500"/>
              </a:spcBef>
              <a:spcAft>
                <a:spcPts val="0"/>
              </a:spcAft>
              <a:buSzPts val="1800"/>
              <a:buFont typeface="Century Gothic"/>
              <a:buAutoNum type="arabicPeriod"/>
            </a:pPr>
            <a:r>
              <a:rPr lang="en-US" dirty="0"/>
              <a:t>Procedures if victim is threatened</a:t>
            </a:r>
          </a:p>
          <a:p>
            <a:pPr marL="800100" lvl="1" indent="-342900" algn="l" rtl="0">
              <a:lnSpc>
                <a:spcPct val="120000"/>
              </a:lnSpc>
              <a:spcBef>
                <a:spcPts val="500"/>
              </a:spcBef>
              <a:spcAft>
                <a:spcPts val="0"/>
              </a:spcAft>
              <a:buSzPts val="1800"/>
              <a:buFont typeface="Century Gothic"/>
              <a:buAutoNum type="arabicPeriod"/>
            </a:pPr>
            <a:r>
              <a:rPr lang="en-US" dirty="0"/>
              <a:t>Contact info for prosecutor office</a:t>
            </a:r>
          </a:p>
        </p:txBody>
      </p:sp>
      <p:pic>
        <p:nvPicPr>
          <p:cNvPr id="1203" name="Google Shape;1203;p76"/>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F7DD08C1-EECD-6821-F904-3078C90BAF4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57"/>
        <p:cNvGrpSpPr/>
        <p:nvPr/>
      </p:nvGrpSpPr>
      <p:grpSpPr>
        <a:xfrm>
          <a:off x="0" y="0"/>
          <a:ext cx="0" cy="0"/>
          <a:chOff x="0" y="0"/>
          <a:chExt cx="0" cy="0"/>
        </a:xfrm>
      </p:grpSpPr>
      <p:sp>
        <p:nvSpPr>
          <p:cNvPr id="1258" name="Google Shape;1258;p81"/>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259" name="Google Shape;1259;p81"/>
          <p:cNvSpPr txBox="1">
            <a:spLocks noGrp="1"/>
          </p:cNvSpPr>
          <p:nvPr>
            <p:ph type="title"/>
          </p:nvPr>
        </p:nvSpPr>
        <p:spPr>
          <a:xfrm>
            <a:off x="1130270" y="953324"/>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Century Gothic"/>
              <a:buNone/>
            </a:pPr>
            <a:r>
              <a:rPr lang="en-US" dirty="0"/>
              <a:t>Right to Confer:  Ohio Const., art. I, § 10a(A)(9) and RC 2930.06</a:t>
            </a:r>
            <a:endParaRPr dirty="0"/>
          </a:p>
        </p:txBody>
      </p:sp>
      <p:cxnSp>
        <p:nvCxnSpPr>
          <p:cNvPr id="1260" name="Google Shape;1260;p81"/>
          <p:cNvCxnSpPr/>
          <p:nvPr/>
        </p:nvCxnSpPr>
        <p:spPr>
          <a:xfrm>
            <a:off x="1130874" y="1996645"/>
            <a:ext cx="9603274" cy="0"/>
          </a:xfrm>
          <a:prstGeom prst="straightConnector1">
            <a:avLst/>
          </a:prstGeom>
          <a:noFill/>
          <a:ln w="31750" cap="flat" cmpd="sng">
            <a:solidFill>
              <a:schemeClr val="accent1"/>
            </a:solidFill>
            <a:prstDash val="solid"/>
            <a:round/>
            <a:headEnd type="none" w="sm" len="sm"/>
            <a:tailEnd type="none" w="sm" len="sm"/>
          </a:ln>
        </p:spPr>
      </p:cxnSp>
      <p:sp>
        <p:nvSpPr>
          <p:cNvPr id="1261" name="Google Shape;1261;p81"/>
          <p:cNvSpPr/>
          <p:nvPr/>
        </p:nvSpPr>
        <p:spPr>
          <a:xfrm>
            <a:off x="0" y="2019476"/>
            <a:ext cx="12192000" cy="4838524"/>
          </a:xfrm>
          <a:prstGeom prst="rect">
            <a:avLst/>
          </a:prstGeom>
          <a:gradFill>
            <a:gsLst>
              <a:gs pos="0">
                <a:srgbClr val="DCDCE0">
                  <a:alpha val="0"/>
                </a:srgbClr>
              </a:gs>
              <a:gs pos="100000">
                <a:schemeClr val="lt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nvGrpSpPr>
          <p:cNvPr id="1262" name="Google Shape;1262;p81"/>
          <p:cNvGrpSpPr/>
          <p:nvPr/>
        </p:nvGrpSpPr>
        <p:grpSpPr>
          <a:xfrm>
            <a:off x="1130270" y="3105036"/>
            <a:ext cx="9604375" cy="3163249"/>
            <a:chOff x="0" y="602960"/>
            <a:chExt cx="9604375" cy="3163249"/>
          </a:xfrm>
        </p:grpSpPr>
        <p:sp>
          <p:nvSpPr>
            <p:cNvPr id="1263" name="Google Shape;1263;p81"/>
            <p:cNvSpPr/>
            <p:nvPr/>
          </p:nvSpPr>
          <p:spPr>
            <a:xfrm>
              <a:off x="0" y="602960"/>
              <a:ext cx="9604375" cy="1106497"/>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4" name="Google Shape;1264;p81"/>
            <p:cNvSpPr/>
            <p:nvPr/>
          </p:nvSpPr>
          <p:spPr>
            <a:xfrm>
              <a:off x="334715" y="851922"/>
              <a:ext cx="608573" cy="608573"/>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5" name="Google Shape;1265;p81"/>
            <p:cNvSpPr/>
            <p:nvPr/>
          </p:nvSpPr>
          <p:spPr>
            <a:xfrm>
              <a:off x="1278004" y="602960"/>
              <a:ext cx="4321968" cy="110649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6" name="Google Shape;1266;p81"/>
            <p:cNvSpPr txBox="1"/>
            <p:nvPr/>
          </p:nvSpPr>
          <p:spPr>
            <a:xfrm>
              <a:off x="1278004" y="602960"/>
              <a:ext cx="4321968" cy="1106497"/>
            </a:xfrm>
            <a:prstGeom prst="rect">
              <a:avLst/>
            </a:prstGeom>
            <a:noFill/>
            <a:ln>
              <a:noFill/>
            </a:ln>
          </p:spPr>
          <p:txBody>
            <a:bodyPr spcFirstLastPara="1" wrap="square" lIns="117100" tIns="117100" rIns="117100" bIns="117100" anchor="ctr" anchorCtr="0">
              <a:noAutofit/>
            </a:bodyPr>
            <a:lstStyle/>
            <a:p>
              <a:pPr marL="0" marR="0" lvl="0" indent="0" algn="l" rtl="0">
                <a:lnSpc>
                  <a:spcPct val="90000"/>
                </a:lnSpc>
                <a:spcBef>
                  <a:spcPts val="0"/>
                </a:spcBef>
                <a:spcAft>
                  <a:spcPts val="0"/>
                </a:spcAft>
                <a:buClr>
                  <a:schemeClr val="dk1"/>
                </a:buClr>
                <a:buSzPts val="2000"/>
                <a:buFont typeface="Century Gothic"/>
                <a:buNone/>
              </a:pPr>
              <a:r>
                <a:rPr lang="en-US" sz="2000" b="0" i="0" u="none" strike="noStrike" cap="none" dirty="0">
                  <a:solidFill>
                    <a:schemeClr val="dk1"/>
                  </a:solidFill>
                  <a:latin typeface="Century Gothic"/>
                  <a:ea typeface="Century Gothic"/>
                  <a:cs typeface="Century Gothic"/>
                  <a:sym typeface="Century Gothic"/>
                </a:rPr>
                <a:t>On request, prosecutors must confer:</a:t>
              </a:r>
              <a:endParaRPr sz="1400" b="0" i="0" u="none" strike="noStrike" cap="none" dirty="0">
                <a:solidFill>
                  <a:srgbClr val="000000"/>
                </a:solidFill>
                <a:latin typeface="Arial"/>
                <a:ea typeface="Arial"/>
                <a:cs typeface="Arial"/>
                <a:sym typeface="Arial"/>
              </a:endParaRPr>
            </a:p>
          </p:txBody>
        </p:sp>
        <p:sp>
          <p:nvSpPr>
            <p:cNvPr id="1267" name="Google Shape;1267;p81"/>
            <p:cNvSpPr/>
            <p:nvPr/>
          </p:nvSpPr>
          <p:spPr>
            <a:xfrm>
              <a:off x="5599973" y="602960"/>
              <a:ext cx="4003152" cy="110649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8" name="Google Shape;1268;p81"/>
            <p:cNvSpPr txBox="1"/>
            <p:nvPr/>
          </p:nvSpPr>
          <p:spPr>
            <a:xfrm>
              <a:off x="5599973" y="602960"/>
              <a:ext cx="4003152" cy="1106497"/>
            </a:xfrm>
            <a:prstGeom prst="rect">
              <a:avLst/>
            </a:prstGeom>
            <a:noFill/>
            <a:ln>
              <a:noFill/>
            </a:ln>
          </p:spPr>
          <p:txBody>
            <a:bodyPr spcFirstLastPara="1" wrap="square" lIns="117100" tIns="117100" rIns="117100" bIns="117100" anchor="ctr" anchorCtr="0">
              <a:noAutofit/>
            </a:bodyPr>
            <a:lstStyle/>
            <a:p>
              <a:pPr marL="0" marR="0" lvl="0" indent="0" algn="l" rtl="0">
                <a:lnSpc>
                  <a:spcPct val="90000"/>
                </a:lnSpc>
                <a:spcBef>
                  <a:spcPts val="0"/>
                </a:spcBef>
                <a:spcAft>
                  <a:spcPts val="0"/>
                </a:spcAft>
                <a:buClr>
                  <a:schemeClr val="dk1"/>
                </a:buClr>
                <a:buSzPts val="1600"/>
                <a:buFont typeface="Century Gothic"/>
                <a:buNone/>
              </a:pPr>
              <a:r>
                <a:rPr lang="en-US" sz="1600" b="0" i="0" u="none" strike="noStrike" cap="none">
                  <a:solidFill>
                    <a:schemeClr val="dk1"/>
                  </a:solidFill>
                  <a:latin typeface="Century Gothic"/>
                  <a:ea typeface="Century Gothic"/>
                  <a:cs typeface="Century Gothic"/>
                  <a:sym typeface="Century Gothic"/>
                </a:rPr>
                <a:t>Before dismissing or amending the indictment</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560"/>
                </a:spcBef>
                <a:spcAft>
                  <a:spcPts val="0"/>
                </a:spcAft>
                <a:buClr>
                  <a:schemeClr val="dk1"/>
                </a:buClr>
                <a:buSzPts val="1600"/>
                <a:buFont typeface="Century Gothic"/>
                <a:buNone/>
              </a:pPr>
              <a:r>
                <a:rPr lang="en-US" sz="1600" b="0" i="0" u="none" strike="noStrike" cap="none">
                  <a:solidFill>
                    <a:schemeClr val="dk1"/>
                  </a:solidFill>
                  <a:latin typeface="Century Gothic"/>
                  <a:ea typeface="Century Gothic"/>
                  <a:cs typeface="Century Gothic"/>
                  <a:sym typeface="Century Gothic"/>
                </a:rPr>
                <a:t>Before agreeing to a plea</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560"/>
                </a:spcBef>
                <a:spcAft>
                  <a:spcPts val="0"/>
                </a:spcAft>
                <a:buClr>
                  <a:schemeClr val="dk1"/>
                </a:buClr>
                <a:buSzPts val="1600"/>
                <a:buFont typeface="Century Gothic"/>
                <a:buNone/>
              </a:pPr>
              <a:r>
                <a:rPr lang="en-US" sz="1600" b="0" i="0" u="none" strike="noStrike" cap="none">
                  <a:solidFill>
                    <a:schemeClr val="dk1"/>
                  </a:solidFill>
                  <a:latin typeface="Century Gothic"/>
                  <a:ea typeface="Century Gothic"/>
                  <a:cs typeface="Century Gothic"/>
                  <a:sym typeface="Century Gothic"/>
                </a:rPr>
                <a:t>Before trial or adjudicatory hearing</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560"/>
                </a:spcBef>
                <a:spcAft>
                  <a:spcPts val="0"/>
                </a:spcAft>
                <a:buClr>
                  <a:schemeClr val="dk1"/>
                </a:buClr>
                <a:buSzPts val="1600"/>
                <a:buFont typeface="Century Gothic"/>
                <a:buNone/>
              </a:pPr>
              <a:r>
                <a:rPr lang="en-US" sz="1600" b="0" i="0" u="none" strike="noStrike" cap="none">
                  <a:solidFill>
                    <a:schemeClr val="dk1"/>
                  </a:solidFill>
                  <a:latin typeface="Century Gothic"/>
                  <a:ea typeface="Century Gothic"/>
                  <a:cs typeface="Century Gothic"/>
                  <a:sym typeface="Century Gothic"/>
                </a:rPr>
                <a:t>Before pre-trial diversion is granted</a:t>
              </a:r>
              <a:endParaRPr sz="1400" b="0" i="0" u="none" strike="noStrike" cap="none">
                <a:solidFill>
                  <a:srgbClr val="000000"/>
                </a:solidFill>
                <a:latin typeface="Arial"/>
                <a:ea typeface="Arial"/>
                <a:cs typeface="Arial"/>
                <a:sym typeface="Arial"/>
              </a:endParaRPr>
            </a:p>
          </p:txBody>
        </p:sp>
        <p:sp>
          <p:nvSpPr>
            <p:cNvPr id="1269" name="Google Shape;1269;p81"/>
            <p:cNvSpPr/>
            <p:nvPr/>
          </p:nvSpPr>
          <p:spPr>
            <a:xfrm>
              <a:off x="0" y="2089982"/>
              <a:ext cx="9604375" cy="1002597"/>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0" name="Google Shape;1270;p81"/>
            <p:cNvSpPr/>
            <p:nvPr/>
          </p:nvSpPr>
          <p:spPr>
            <a:xfrm>
              <a:off x="334715" y="2235044"/>
              <a:ext cx="608573" cy="608573"/>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1" name="Google Shape;1271;p81"/>
            <p:cNvSpPr/>
            <p:nvPr/>
          </p:nvSpPr>
          <p:spPr>
            <a:xfrm>
              <a:off x="1278004" y="1986082"/>
              <a:ext cx="8325120" cy="110649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2" name="Google Shape;1272;p81"/>
            <p:cNvSpPr txBox="1"/>
            <p:nvPr/>
          </p:nvSpPr>
          <p:spPr>
            <a:xfrm>
              <a:off x="1271625" y="2089983"/>
              <a:ext cx="8325120" cy="1676226"/>
            </a:xfrm>
            <a:prstGeom prst="rect">
              <a:avLst/>
            </a:prstGeom>
            <a:noFill/>
            <a:ln>
              <a:noFill/>
            </a:ln>
          </p:spPr>
          <p:txBody>
            <a:bodyPr spcFirstLastPara="1" wrap="square" lIns="117100" tIns="117100" rIns="117100" bIns="117100" anchor="ctr" anchorCtr="0">
              <a:noAutofit/>
            </a:bodyPr>
            <a:lstStyle/>
            <a:p>
              <a:pPr>
                <a:lnSpc>
                  <a:spcPct val="90000"/>
                </a:lnSpc>
                <a:buClr>
                  <a:schemeClr val="dk1"/>
                </a:buClr>
                <a:buSzPts val="2000"/>
              </a:pPr>
              <a:r>
                <a:rPr lang="en-US" sz="1600" b="0" i="0" u="none" strike="noStrike" cap="none" dirty="0">
                  <a:solidFill>
                    <a:schemeClr val="dk1"/>
                  </a:solidFill>
                  <a:latin typeface="Century Gothic"/>
                  <a:ea typeface="Century Gothic"/>
                  <a:cs typeface="Century Gothic"/>
                  <a:sym typeface="Century Gothic"/>
                </a:rPr>
                <a:t>If a hearing involves any of the above and the VRR form indicates a victim requested to confer, the court will ask whether the prosecutor complied. If the court finds reasonable efforts to confer were not made or reasonable efforts to notify of the hearing were not made, court shall not rule on any substantive issue that implicates victims’ rights, accept a plea, or impose a sentence, and must continue the hearing.</a:t>
              </a:r>
            </a:p>
            <a:p>
              <a:pPr>
                <a:lnSpc>
                  <a:spcPct val="90000"/>
                </a:lnSpc>
                <a:buClr>
                  <a:schemeClr val="dk1"/>
                </a:buClr>
                <a:buSzPts val="2000"/>
              </a:pPr>
              <a:endParaRPr sz="1400" b="0" i="0" u="none" strike="noStrike" cap="none" dirty="0">
                <a:solidFill>
                  <a:srgbClr val="000000"/>
                </a:solidFill>
                <a:latin typeface="Arial"/>
                <a:ea typeface="Arial"/>
                <a:cs typeface="Arial"/>
                <a:sym typeface="Arial"/>
              </a:endParaRPr>
            </a:p>
          </p:txBody>
        </p:sp>
      </p:grpSp>
      <p:pic>
        <p:nvPicPr>
          <p:cNvPr id="1273" name="Google Shape;1273;p81"/>
          <p:cNvPicPr preferRelativeResize="0"/>
          <p:nvPr/>
        </p:nvPicPr>
        <p:blipFill rotWithShape="1">
          <a:blip r:embed="rId5">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D5D0C932-A7DE-1825-FC1A-62E34D878EC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8F8F8"/>
            </a:gs>
          </a:gsLst>
          <a:path path="circle">
            <a:fillToRect l="50000" t="50000" r="50000" b="50000"/>
          </a:path>
          <a:tileRect/>
        </a:gradFill>
        <a:effectLst/>
      </p:bgPr>
    </p:bg>
    <p:spTree>
      <p:nvGrpSpPr>
        <p:cNvPr id="1" name="Shape 1207"/>
        <p:cNvGrpSpPr/>
        <p:nvPr/>
      </p:nvGrpSpPr>
      <p:grpSpPr>
        <a:xfrm>
          <a:off x="0" y="0"/>
          <a:ext cx="0" cy="0"/>
          <a:chOff x="0" y="0"/>
          <a:chExt cx="0" cy="0"/>
        </a:xfrm>
      </p:grpSpPr>
      <p:sp>
        <p:nvSpPr>
          <p:cNvPr id="1208" name="Google Shape;1208;p77"/>
          <p:cNvSpPr/>
          <p:nvPr/>
        </p:nvSpPr>
        <p:spPr>
          <a:xfrm>
            <a:off x="305"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209" name="Google Shape;1209;p77"/>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p77"/>
          <p:cNvSpPr txBox="1">
            <a:spLocks noGrp="1"/>
          </p:cNvSpPr>
          <p:nvPr>
            <p:ph type="title"/>
          </p:nvPr>
        </p:nvSpPr>
        <p:spPr>
          <a:xfrm>
            <a:off x="731520" y="1268898"/>
            <a:ext cx="3572626" cy="43616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entury Gothic"/>
              <a:buNone/>
            </a:pPr>
            <a:r>
              <a:rPr lang="en-US" dirty="0"/>
              <a:t>Right to Notice and Presence: Ohio Constitution, Article I, Section 10a(A)(2)</a:t>
            </a:r>
            <a:endParaRPr dirty="0"/>
          </a:p>
        </p:txBody>
      </p:sp>
      <p:sp>
        <p:nvSpPr>
          <p:cNvPr id="1211" name="Google Shape;1211;p77"/>
          <p:cNvSpPr/>
          <p:nvPr/>
        </p:nvSpPr>
        <p:spPr>
          <a:xfrm>
            <a:off x="4603005" y="676656"/>
            <a:ext cx="6945528" cy="5546173"/>
          </a:xfrm>
          <a:prstGeom prst="rect">
            <a:avLst/>
          </a:prstGeom>
          <a:gradFill>
            <a:gsLst>
              <a:gs pos="0">
                <a:srgbClr val="262626"/>
              </a:gs>
              <a:gs pos="100000">
                <a:srgbClr val="0C0C0C"/>
              </a:gs>
            </a:gsLst>
            <a:lin ang="5400000" scaled="0"/>
          </a:gradFill>
          <a:ln>
            <a:noFill/>
          </a:ln>
          <a:effectLst>
            <a:outerShdw blurRad="127000" dist="2286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212" name="Google Shape;1212;p77"/>
          <p:cNvSpPr/>
          <p:nvPr/>
        </p:nvSpPr>
        <p:spPr>
          <a:xfrm>
            <a:off x="4822710" y="941037"/>
            <a:ext cx="6506118" cy="5017411"/>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213" name="Google Shape;1213;p77"/>
          <p:cNvSpPr/>
          <p:nvPr/>
        </p:nvSpPr>
        <p:spPr>
          <a:xfrm>
            <a:off x="4985097" y="1104306"/>
            <a:ext cx="6181344" cy="4690872"/>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214" name="Google Shape;1214;p77"/>
          <p:cNvSpPr txBox="1">
            <a:spLocks noGrp="1"/>
          </p:cNvSpPr>
          <p:nvPr>
            <p:ph type="body" idx="1"/>
          </p:nvPr>
        </p:nvSpPr>
        <p:spPr>
          <a:xfrm>
            <a:off x="5149689" y="1268898"/>
            <a:ext cx="5852160" cy="4361688"/>
          </a:xfrm>
          <a:prstGeom prst="rect">
            <a:avLst/>
          </a:prstGeom>
          <a:noFill/>
          <a:ln>
            <a:noFill/>
          </a:ln>
        </p:spPr>
        <p:txBody>
          <a:bodyPr spcFirstLastPara="1" wrap="square" lIns="91425" tIns="45700" rIns="91425" bIns="45700" anchor="ctr" anchorCtr="0">
            <a:normAutofit/>
          </a:bodyPr>
          <a:lstStyle/>
          <a:p>
            <a:pPr marL="0" lvl="0" indent="0" algn="l" rtl="0">
              <a:lnSpc>
                <a:spcPct val="120000"/>
              </a:lnSpc>
              <a:spcBef>
                <a:spcPts val="0"/>
              </a:spcBef>
              <a:spcAft>
                <a:spcPts val="0"/>
              </a:spcAft>
              <a:buSzPts val="2000"/>
              <a:buNone/>
            </a:pPr>
            <a:r>
              <a:rPr lang="en-US" dirty="0">
                <a:solidFill>
                  <a:schemeClr val="lt1"/>
                </a:solidFill>
              </a:rPr>
              <a:t>Marsy’s Law provides victims the right to reasonable and timely notice of all public proceedings, upon request and the right to be present at those proceedings.</a:t>
            </a:r>
            <a:endParaRPr dirty="0"/>
          </a:p>
        </p:txBody>
      </p:sp>
      <p:pic>
        <p:nvPicPr>
          <p:cNvPr id="1215" name="Google Shape;1215;p77"/>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3F4FFF6E-9D50-D152-9DFC-89BC255ED8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8F8F8"/>
            </a:gs>
          </a:gsLst>
          <a:path path="circle">
            <a:fillToRect l="50000" t="50000" r="50000" b="50000"/>
          </a:path>
          <a:tileRect/>
        </a:gradFill>
        <a:effectLst/>
      </p:bgPr>
    </p:bg>
    <p:spTree>
      <p:nvGrpSpPr>
        <p:cNvPr id="1" name="Shape 1410"/>
        <p:cNvGrpSpPr/>
        <p:nvPr/>
      </p:nvGrpSpPr>
      <p:grpSpPr>
        <a:xfrm>
          <a:off x="0" y="0"/>
          <a:ext cx="0" cy="0"/>
          <a:chOff x="0" y="0"/>
          <a:chExt cx="0" cy="0"/>
        </a:xfrm>
      </p:grpSpPr>
      <p:sp>
        <p:nvSpPr>
          <p:cNvPr id="1411" name="Google Shape;1411;p91"/>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12" name="Google Shape;1412;p91"/>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3" name="Google Shape;1413;p91"/>
          <p:cNvSpPr txBox="1">
            <a:spLocks noGrp="1"/>
          </p:cNvSpPr>
          <p:nvPr>
            <p:ph type="title"/>
          </p:nvPr>
        </p:nvSpPr>
        <p:spPr>
          <a:xfrm>
            <a:off x="1249961" y="1600199"/>
            <a:ext cx="3171432" cy="42976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entury Gothic"/>
              <a:buNone/>
            </a:pPr>
            <a:r>
              <a:rPr lang="en-US"/>
              <a:t>Right to be Heard: Ohio Constitution, Article I, Section 10a(A)(3)</a:t>
            </a:r>
            <a:endParaRPr/>
          </a:p>
        </p:txBody>
      </p:sp>
      <p:pic>
        <p:nvPicPr>
          <p:cNvPr id="1414" name="Google Shape;1414;p91"/>
          <p:cNvPicPr preferRelativeResize="0"/>
          <p:nvPr/>
        </p:nvPicPr>
        <p:blipFill rotWithShape="1">
          <a:blip r:embed="rId3">
            <a:alphaModFix/>
          </a:blip>
          <a:srcRect l="23891" t="10889" r="38495" b="30828"/>
          <a:stretch/>
        </p:blipFill>
        <p:spPr>
          <a:xfrm rot="5400000">
            <a:off x="2509892" y="3682213"/>
            <a:ext cx="4288809" cy="142524"/>
          </a:xfrm>
          <a:prstGeom prst="rect">
            <a:avLst/>
          </a:prstGeom>
          <a:noFill/>
          <a:ln>
            <a:noFill/>
          </a:ln>
        </p:spPr>
      </p:pic>
      <p:sp>
        <p:nvSpPr>
          <p:cNvPr id="1415" name="Google Shape;1415;p91"/>
          <p:cNvSpPr txBox="1">
            <a:spLocks noGrp="1"/>
          </p:cNvSpPr>
          <p:nvPr>
            <p:ph type="body" idx="1"/>
          </p:nvPr>
        </p:nvSpPr>
        <p:spPr>
          <a:xfrm>
            <a:off x="4976636" y="1600199"/>
            <a:ext cx="6078218" cy="4297680"/>
          </a:xfrm>
          <a:prstGeom prst="rect">
            <a:avLst/>
          </a:prstGeom>
          <a:noFill/>
          <a:ln>
            <a:noFill/>
          </a:ln>
        </p:spPr>
        <p:txBody>
          <a:bodyPr spcFirstLastPara="1" wrap="square" lIns="91425" tIns="45700" rIns="91425" bIns="45700" anchor="ctr" anchorCtr="0">
            <a:normAutofit/>
          </a:bodyPr>
          <a:lstStyle/>
          <a:p>
            <a:pPr marL="0" lvl="0" indent="0" algn="l" rtl="0">
              <a:lnSpc>
                <a:spcPct val="120000"/>
              </a:lnSpc>
              <a:spcBef>
                <a:spcPts val="0"/>
              </a:spcBef>
              <a:spcAft>
                <a:spcPts val="0"/>
              </a:spcAft>
              <a:buSzPts val="2000"/>
              <a:buNone/>
            </a:pPr>
            <a:r>
              <a:rPr lang="en-US"/>
              <a:t>Marsy’s Law provides victims with the right to be heard in any public proceeding involving release, plea, sentencing, disposition, parole, OR any time a victim’s right is implicated.</a:t>
            </a:r>
            <a:endParaRPr i="1"/>
          </a:p>
          <a:p>
            <a:pPr marL="0" lvl="0" indent="0" algn="l" rtl="0">
              <a:lnSpc>
                <a:spcPct val="120000"/>
              </a:lnSpc>
              <a:spcBef>
                <a:spcPts val="1000"/>
              </a:spcBef>
              <a:spcAft>
                <a:spcPts val="0"/>
              </a:spcAft>
              <a:buSzPts val="2000"/>
              <a:buNone/>
            </a:pPr>
            <a:endParaRPr/>
          </a:p>
        </p:txBody>
      </p:sp>
      <p:pic>
        <p:nvPicPr>
          <p:cNvPr id="1416" name="Google Shape;1416;p91"/>
          <p:cNvPicPr preferRelativeResize="0"/>
          <p:nvPr/>
        </p:nvPicPr>
        <p:blipFill rotWithShape="1">
          <a:blip r:embed="rId4">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12E38C46-BA4B-43D7-9279-21CC3E3F17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7"/>
          <p:cNvSpPr txBox="1">
            <a:spLocks noGrp="1"/>
          </p:cNvSpPr>
          <p:nvPr>
            <p:ph type="title"/>
          </p:nvPr>
        </p:nvSpPr>
        <p:spPr>
          <a:xfrm>
            <a:off x="1130270" y="953324"/>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Century Gothic"/>
              <a:buNone/>
            </a:pPr>
            <a:r>
              <a:rPr lang="en-US"/>
              <a:t>Our Services</a:t>
            </a:r>
            <a:endParaRPr/>
          </a:p>
        </p:txBody>
      </p:sp>
      <p:grpSp>
        <p:nvGrpSpPr>
          <p:cNvPr id="208" name="Google Shape;208;p7"/>
          <p:cNvGrpSpPr/>
          <p:nvPr/>
        </p:nvGrpSpPr>
        <p:grpSpPr>
          <a:xfrm>
            <a:off x="1880525" y="2173183"/>
            <a:ext cx="8102763" cy="3291747"/>
            <a:chOff x="750255" y="1414"/>
            <a:chExt cx="8102763" cy="3291747"/>
          </a:xfrm>
        </p:grpSpPr>
        <p:sp>
          <p:nvSpPr>
            <p:cNvPr id="209" name="Google Shape;209;p7"/>
            <p:cNvSpPr/>
            <p:nvPr/>
          </p:nvSpPr>
          <p:spPr>
            <a:xfrm>
              <a:off x="750255" y="1414"/>
              <a:ext cx="2532113" cy="1519268"/>
            </a:xfrm>
            <a:prstGeom prst="rect">
              <a:avLst/>
            </a:prstGeom>
            <a:solidFill>
              <a:srgbClr val="405588"/>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7"/>
            <p:cNvSpPr txBox="1"/>
            <p:nvPr/>
          </p:nvSpPr>
          <p:spPr>
            <a:xfrm>
              <a:off x="750255" y="1414"/>
              <a:ext cx="2532113" cy="1519268"/>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entury Gothic"/>
                <a:buNone/>
              </a:pPr>
              <a:r>
                <a:rPr lang="en-US" sz="2400" b="0" i="0" u="none" strike="noStrike" cap="none">
                  <a:solidFill>
                    <a:schemeClr val="lt1"/>
                  </a:solidFill>
                  <a:latin typeface="Century Gothic"/>
                  <a:ea typeface="Century Gothic"/>
                  <a:cs typeface="Century Gothic"/>
                  <a:sym typeface="Century Gothic"/>
                </a:rPr>
                <a:t>Direct representation</a:t>
              </a:r>
              <a:endParaRPr sz="1400" b="0" i="0" u="none" strike="noStrike" cap="none">
                <a:solidFill>
                  <a:srgbClr val="000000"/>
                </a:solidFill>
                <a:latin typeface="Arial"/>
                <a:ea typeface="Arial"/>
                <a:cs typeface="Arial"/>
                <a:sym typeface="Arial"/>
              </a:endParaRPr>
            </a:p>
          </p:txBody>
        </p:sp>
        <p:sp>
          <p:nvSpPr>
            <p:cNvPr id="211" name="Google Shape;211;p7"/>
            <p:cNvSpPr/>
            <p:nvPr/>
          </p:nvSpPr>
          <p:spPr>
            <a:xfrm>
              <a:off x="3535580" y="1414"/>
              <a:ext cx="2532113" cy="1519268"/>
            </a:xfrm>
            <a:prstGeom prst="rect">
              <a:avLst/>
            </a:prstGeom>
            <a:solidFill>
              <a:srgbClr val="405588"/>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7"/>
            <p:cNvSpPr txBox="1"/>
            <p:nvPr/>
          </p:nvSpPr>
          <p:spPr>
            <a:xfrm>
              <a:off x="3535580" y="1414"/>
              <a:ext cx="2532113" cy="1519268"/>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entury Gothic"/>
                <a:buNone/>
              </a:pPr>
              <a:r>
                <a:rPr lang="en-US" sz="2400" b="0" i="0" u="none" strike="noStrike" cap="none">
                  <a:solidFill>
                    <a:schemeClr val="lt1"/>
                  </a:solidFill>
                  <a:latin typeface="Century Gothic"/>
                  <a:ea typeface="Century Gothic"/>
                  <a:cs typeface="Century Gothic"/>
                  <a:sym typeface="Century Gothic"/>
                </a:rPr>
                <a:t>Training</a:t>
              </a:r>
              <a:endParaRPr sz="1400" b="0" i="0" u="none" strike="noStrike" cap="none">
                <a:solidFill>
                  <a:srgbClr val="000000"/>
                </a:solidFill>
                <a:latin typeface="Arial"/>
                <a:ea typeface="Arial"/>
                <a:cs typeface="Arial"/>
                <a:sym typeface="Arial"/>
              </a:endParaRPr>
            </a:p>
          </p:txBody>
        </p:sp>
        <p:sp>
          <p:nvSpPr>
            <p:cNvPr id="213" name="Google Shape;213;p7"/>
            <p:cNvSpPr/>
            <p:nvPr/>
          </p:nvSpPr>
          <p:spPr>
            <a:xfrm>
              <a:off x="6320905" y="1414"/>
              <a:ext cx="2532113" cy="1519268"/>
            </a:xfrm>
            <a:prstGeom prst="rect">
              <a:avLst/>
            </a:prstGeom>
            <a:solidFill>
              <a:srgbClr val="405588"/>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7"/>
            <p:cNvSpPr txBox="1"/>
            <p:nvPr/>
          </p:nvSpPr>
          <p:spPr>
            <a:xfrm>
              <a:off x="6320905" y="1414"/>
              <a:ext cx="2532113" cy="1519268"/>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entury Gothic"/>
                <a:buNone/>
              </a:pPr>
              <a:r>
                <a:rPr lang="en-US" sz="2400" b="0" i="0" u="none" strike="noStrike" cap="none">
                  <a:solidFill>
                    <a:schemeClr val="lt1"/>
                  </a:solidFill>
                  <a:latin typeface="Century Gothic"/>
                  <a:ea typeface="Century Gothic"/>
                  <a:cs typeface="Century Gothic"/>
                  <a:sym typeface="Century Gothic"/>
                </a:rPr>
                <a:t>Legal advice and assistance for professionals</a:t>
              </a:r>
              <a:endParaRPr sz="1400" b="0" i="0" u="none" strike="noStrike" cap="none">
                <a:solidFill>
                  <a:srgbClr val="000000"/>
                </a:solidFill>
                <a:latin typeface="Arial"/>
                <a:ea typeface="Arial"/>
                <a:cs typeface="Arial"/>
                <a:sym typeface="Arial"/>
              </a:endParaRPr>
            </a:p>
          </p:txBody>
        </p:sp>
        <p:sp>
          <p:nvSpPr>
            <p:cNvPr id="215" name="Google Shape;215;p7"/>
            <p:cNvSpPr/>
            <p:nvPr/>
          </p:nvSpPr>
          <p:spPr>
            <a:xfrm>
              <a:off x="2142918" y="1773893"/>
              <a:ext cx="2532113" cy="1519268"/>
            </a:xfrm>
            <a:prstGeom prst="rect">
              <a:avLst/>
            </a:prstGeom>
            <a:solidFill>
              <a:srgbClr val="405588"/>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7"/>
            <p:cNvSpPr txBox="1"/>
            <p:nvPr/>
          </p:nvSpPr>
          <p:spPr>
            <a:xfrm>
              <a:off x="2142918" y="1773893"/>
              <a:ext cx="2532113" cy="1519268"/>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entury Gothic"/>
                <a:buNone/>
              </a:pPr>
              <a:r>
                <a:rPr lang="en-US" sz="2400" b="0" i="0" u="none" strike="noStrike" cap="none">
                  <a:solidFill>
                    <a:schemeClr val="lt1"/>
                  </a:solidFill>
                  <a:latin typeface="Century Gothic"/>
                  <a:ea typeface="Century Gothic"/>
                  <a:cs typeface="Century Gothic"/>
                  <a:sym typeface="Century Gothic"/>
                </a:rPr>
                <a:t>Referrals</a:t>
              </a:r>
              <a:endParaRPr sz="1400" b="0" i="0" u="none" strike="noStrike" cap="none">
                <a:solidFill>
                  <a:srgbClr val="000000"/>
                </a:solidFill>
                <a:latin typeface="Arial"/>
                <a:ea typeface="Arial"/>
                <a:cs typeface="Arial"/>
                <a:sym typeface="Arial"/>
              </a:endParaRPr>
            </a:p>
          </p:txBody>
        </p:sp>
        <p:sp>
          <p:nvSpPr>
            <p:cNvPr id="217" name="Google Shape;217;p7"/>
            <p:cNvSpPr/>
            <p:nvPr/>
          </p:nvSpPr>
          <p:spPr>
            <a:xfrm>
              <a:off x="4928243" y="1773893"/>
              <a:ext cx="2532113" cy="1519268"/>
            </a:xfrm>
            <a:prstGeom prst="rect">
              <a:avLst/>
            </a:prstGeom>
            <a:solidFill>
              <a:srgbClr val="405588"/>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7"/>
            <p:cNvSpPr txBox="1"/>
            <p:nvPr/>
          </p:nvSpPr>
          <p:spPr>
            <a:xfrm>
              <a:off x="4928243" y="1773893"/>
              <a:ext cx="2532113" cy="1519268"/>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entury Gothic"/>
                <a:buNone/>
              </a:pPr>
              <a:r>
                <a:rPr lang="en-US" sz="2400" b="0" i="0" u="none" strike="noStrike" cap="none">
                  <a:solidFill>
                    <a:schemeClr val="lt1"/>
                  </a:solidFill>
                  <a:latin typeface="Century Gothic"/>
                  <a:ea typeface="Century Gothic"/>
                  <a:cs typeface="Century Gothic"/>
                  <a:sym typeface="Century Gothic"/>
                </a:rPr>
                <a:t>Victims’ Rights Toolkit</a:t>
              </a:r>
              <a:endParaRPr sz="1400" b="0" i="0" u="none" strike="noStrike" cap="none">
                <a:solidFill>
                  <a:srgbClr val="000000"/>
                </a:solidFill>
                <a:latin typeface="Arial"/>
                <a:ea typeface="Arial"/>
                <a:cs typeface="Arial"/>
                <a:sym typeface="Arial"/>
              </a:endParaRPr>
            </a:p>
          </p:txBody>
        </p:sp>
      </p:grpSp>
      <p:pic>
        <p:nvPicPr>
          <p:cNvPr id="219" name="Google Shape;219;p7"/>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56BFD529-16BB-2ED9-3F59-E9A8D3D3D0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1363" name="Google Shape;1363;p88"/>
          <p:cNvSpPr/>
          <p:nvPr/>
        </p:nvSpPr>
        <p:spPr>
          <a:xfrm>
            <a:off x="305"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364" name="Google Shape;1364;p88"/>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5" name="Google Shape;1365;p88"/>
          <p:cNvSpPr txBox="1">
            <a:spLocks noGrp="1"/>
          </p:cNvSpPr>
          <p:nvPr>
            <p:ph type="title"/>
          </p:nvPr>
        </p:nvSpPr>
        <p:spPr>
          <a:xfrm>
            <a:off x="731520" y="1268898"/>
            <a:ext cx="3572626" cy="4361688"/>
          </a:xfrm>
          <a:prstGeom prst="rect">
            <a:avLst/>
          </a:prstGeom>
          <a:noFill/>
          <a:ln>
            <a:noFill/>
          </a:ln>
        </p:spPr>
        <p:txBody>
          <a:bodyPr spcFirstLastPara="1" wrap="square" lIns="91425" tIns="45700" rIns="91425" bIns="0" anchor="ctr" anchorCtr="0">
            <a:normAutofit/>
          </a:bodyPr>
          <a:lstStyle/>
          <a:p>
            <a:pPr marL="0" lvl="0" indent="0" algn="l" rtl="0">
              <a:lnSpc>
                <a:spcPct val="90000"/>
              </a:lnSpc>
              <a:spcBef>
                <a:spcPts val="0"/>
              </a:spcBef>
              <a:spcAft>
                <a:spcPts val="0"/>
              </a:spcAft>
              <a:buClr>
                <a:schemeClr val="dk1"/>
              </a:buClr>
              <a:buSzPts val="3200"/>
              <a:buFont typeface="Century Gothic"/>
              <a:buNone/>
            </a:pPr>
            <a:r>
              <a:rPr lang="en-US" dirty="0"/>
              <a:t>Case Law Spotlight</a:t>
            </a:r>
            <a:endParaRPr dirty="0"/>
          </a:p>
        </p:txBody>
      </p:sp>
      <p:sp>
        <p:nvSpPr>
          <p:cNvPr id="1366" name="Google Shape;1366;p88"/>
          <p:cNvSpPr/>
          <p:nvPr/>
        </p:nvSpPr>
        <p:spPr>
          <a:xfrm>
            <a:off x="4603005" y="676656"/>
            <a:ext cx="6945528" cy="5546173"/>
          </a:xfrm>
          <a:prstGeom prst="rect">
            <a:avLst/>
          </a:prstGeom>
          <a:gradFill>
            <a:gsLst>
              <a:gs pos="0">
                <a:srgbClr val="262626"/>
              </a:gs>
              <a:gs pos="100000">
                <a:srgbClr val="0C0C0C"/>
              </a:gs>
            </a:gsLst>
            <a:lin ang="5400000" scaled="0"/>
          </a:gradFill>
          <a:ln>
            <a:noFill/>
          </a:ln>
          <a:effectLst>
            <a:outerShdw blurRad="127000" dist="2286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367" name="Google Shape;1367;p88"/>
          <p:cNvSpPr/>
          <p:nvPr/>
        </p:nvSpPr>
        <p:spPr>
          <a:xfrm>
            <a:off x="4822710" y="941037"/>
            <a:ext cx="6506118" cy="5017411"/>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368" name="Google Shape;1368;p88"/>
          <p:cNvSpPr/>
          <p:nvPr/>
        </p:nvSpPr>
        <p:spPr>
          <a:xfrm>
            <a:off x="4985097" y="1104306"/>
            <a:ext cx="6181344" cy="4690872"/>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369" name="Google Shape;1369;p88"/>
          <p:cNvSpPr txBox="1">
            <a:spLocks noGrp="1"/>
          </p:cNvSpPr>
          <p:nvPr>
            <p:ph type="body" idx="1"/>
          </p:nvPr>
        </p:nvSpPr>
        <p:spPr>
          <a:xfrm>
            <a:off x="5149689" y="1268898"/>
            <a:ext cx="5852160" cy="4361688"/>
          </a:xfrm>
          <a:prstGeom prst="rect">
            <a:avLst/>
          </a:prstGeom>
          <a:noFill/>
          <a:ln>
            <a:noFill/>
          </a:ln>
        </p:spPr>
        <p:txBody>
          <a:bodyPr spcFirstLastPara="1" wrap="square" lIns="91425" tIns="91425" rIns="91425" bIns="91425" anchor="ctr" anchorCtr="0">
            <a:normAutofit/>
          </a:bodyPr>
          <a:lstStyle/>
          <a:p>
            <a:pPr marL="0" lvl="0" indent="0" algn="l" rtl="0">
              <a:lnSpc>
                <a:spcPct val="120000"/>
              </a:lnSpc>
              <a:spcBef>
                <a:spcPts val="0"/>
              </a:spcBef>
              <a:spcAft>
                <a:spcPts val="0"/>
              </a:spcAft>
              <a:buSzPts val="2000"/>
              <a:buNone/>
            </a:pPr>
            <a:r>
              <a:rPr lang="en-US" dirty="0">
                <a:solidFill>
                  <a:schemeClr val="lt1"/>
                </a:solidFill>
              </a:rPr>
              <a:t>Right to Notice, Presence, and Opportunity to be Heard </a:t>
            </a:r>
            <a:endParaRPr dirty="0"/>
          </a:p>
          <a:p>
            <a:pPr marL="685800" lvl="1" indent="-228600" algn="l" rtl="0">
              <a:lnSpc>
                <a:spcPct val="120000"/>
              </a:lnSpc>
              <a:spcBef>
                <a:spcPts val="500"/>
              </a:spcBef>
              <a:spcAft>
                <a:spcPts val="0"/>
              </a:spcAft>
              <a:buSzPts val="1800"/>
              <a:buChar char="•"/>
            </a:pPr>
            <a:r>
              <a:rPr lang="en-US" dirty="0">
                <a:solidFill>
                  <a:schemeClr val="lt1"/>
                </a:solidFill>
              </a:rPr>
              <a:t>The Eighth District Court of Appeals held that a trial court must reopen sentencing after a victim was not notified of the hearing and was, therefore, unable to be present, heard, and seek restitution.</a:t>
            </a:r>
            <a:endParaRPr dirty="0"/>
          </a:p>
          <a:p>
            <a:pPr marL="1143000" lvl="2" indent="-228600" algn="l" rtl="0">
              <a:lnSpc>
                <a:spcPct val="120000"/>
              </a:lnSpc>
              <a:spcBef>
                <a:spcPts val="500"/>
              </a:spcBef>
              <a:spcAft>
                <a:spcPts val="0"/>
              </a:spcAft>
              <a:buSzPts val="1600"/>
              <a:buChar char="•"/>
            </a:pPr>
            <a:r>
              <a:rPr lang="en-US" i="1" dirty="0">
                <a:solidFill>
                  <a:schemeClr val="lt1"/>
                </a:solidFill>
              </a:rPr>
              <a:t>City of Cleveland v. Rudolph</a:t>
            </a:r>
            <a:r>
              <a:rPr lang="en-US" dirty="0">
                <a:solidFill>
                  <a:schemeClr val="lt1"/>
                </a:solidFill>
              </a:rPr>
              <a:t>, 2022-Ohio-2363, </a:t>
            </a:r>
            <a:r>
              <a:rPr lang="en-US" sz="1600" dirty="0">
                <a:solidFill>
                  <a:schemeClr val="bg1"/>
                </a:solidFill>
              </a:rPr>
              <a:t>¶ 1 (8th Dist.).</a:t>
            </a:r>
            <a:endParaRPr lang="en-US" dirty="0"/>
          </a:p>
        </p:txBody>
      </p:sp>
      <p:pic>
        <p:nvPicPr>
          <p:cNvPr id="1370" name="Google Shape;1370;p88"/>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62BABC3C-F66E-E185-38EB-F69758B3B7A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Tree>
    <p:extLst>
      <p:ext uri="{BB962C8B-B14F-4D97-AF65-F5344CB8AC3E}">
        <p14:creationId xmlns:p14="http://schemas.microsoft.com/office/powerpoint/2010/main" val="24639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365"/>
                                        </p:tgtEl>
                                        <p:attrNameLst>
                                          <p:attrName>style.visibility</p:attrName>
                                        </p:attrNameLst>
                                      </p:cBhvr>
                                      <p:to>
                                        <p:strVal val="visible"/>
                                      </p:to>
                                    </p:set>
                                    <p:animEffect transition="in" filter="fade">
                                      <p:cBhvr>
                                        <p:cTn id="7" dur="700"/>
                                        <p:tgtEl>
                                          <p:spTgt spid="1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sp>
        <p:nvSpPr>
          <p:cNvPr id="1450" name="Google Shape;1450;p94"/>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51" name="Google Shape;1451;p94"/>
          <p:cNvSpPr/>
          <p:nvPr/>
        </p:nvSpPr>
        <p:spPr>
          <a:xfrm>
            <a:off x="0" y="468769"/>
            <a:ext cx="12192000" cy="5647024"/>
          </a:xfrm>
          <a:prstGeom prst="rect">
            <a:avLst/>
          </a:prstGeom>
          <a:gradFill>
            <a:gsLst>
              <a:gs pos="0">
                <a:srgbClr val="DCDCE0">
                  <a:alpha val="0"/>
                </a:srgbClr>
              </a:gs>
              <a:gs pos="100000">
                <a:srgbClr val="DDDDE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52" name="Google Shape;1452;p94"/>
          <p:cNvSpPr txBox="1">
            <a:spLocks noGrp="1"/>
          </p:cNvSpPr>
          <p:nvPr>
            <p:ph type="title"/>
          </p:nvPr>
        </p:nvSpPr>
        <p:spPr>
          <a:xfrm>
            <a:off x="1121029" y="957221"/>
            <a:ext cx="5864018"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Century Gothic"/>
              <a:buNone/>
            </a:pPr>
            <a:r>
              <a:rPr lang="en-US"/>
              <a:t>Delay: Ohio Constitution, Article I, Section 10a(A)(8)</a:t>
            </a:r>
            <a:endParaRPr/>
          </a:p>
        </p:txBody>
      </p:sp>
      <p:pic>
        <p:nvPicPr>
          <p:cNvPr id="1453" name="Google Shape;1453;p94"/>
          <p:cNvPicPr preferRelativeResize="0"/>
          <p:nvPr/>
        </p:nvPicPr>
        <p:blipFill rotWithShape="1">
          <a:blip r:embed="rId3">
            <a:alphaModFix/>
          </a:blip>
          <a:srcRect l="-115" t="474" r="48548" b="36564"/>
          <a:stretch/>
        </p:blipFill>
        <p:spPr>
          <a:xfrm>
            <a:off x="1125460" y="643464"/>
            <a:ext cx="5879592" cy="155448"/>
          </a:xfrm>
          <a:prstGeom prst="rect">
            <a:avLst/>
          </a:prstGeom>
          <a:noFill/>
          <a:ln>
            <a:noFill/>
          </a:ln>
        </p:spPr>
      </p:pic>
      <p:sp>
        <p:nvSpPr>
          <p:cNvPr id="1454" name="Google Shape;1454;p94"/>
          <p:cNvSpPr txBox="1">
            <a:spLocks noGrp="1"/>
          </p:cNvSpPr>
          <p:nvPr>
            <p:ph type="body" idx="1"/>
          </p:nvPr>
        </p:nvSpPr>
        <p:spPr>
          <a:xfrm>
            <a:off x="1121029" y="2167151"/>
            <a:ext cx="5864018" cy="3299194"/>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000"/>
              <a:buNone/>
            </a:pPr>
            <a:r>
              <a:rPr lang="en-US"/>
              <a:t>Marsy’s Law provides victims with the right to proceedings free from unreasonable delay and a prompt conclusion of the case.</a:t>
            </a:r>
            <a:endParaRPr/>
          </a:p>
          <a:p>
            <a:pPr marL="0" lvl="0" indent="0" algn="l" rtl="0">
              <a:lnSpc>
                <a:spcPct val="120000"/>
              </a:lnSpc>
              <a:spcBef>
                <a:spcPts val="1000"/>
              </a:spcBef>
              <a:spcAft>
                <a:spcPts val="0"/>
              </a:spcAft>
              <a:buSzPts val="2000"/>
              <a:buNone/>
            </a:pPr>
            <a:endParaRPr/>
          </a:p>
        </p:txBody>
      </p:sp>
      <p:grpSp>
        <p:nvGrpSpPr>
          <p:cNvPr id="1455" name="Google Shape;1455;p94"/>
          <p:cNvGrpSpPr/>
          <p:nvPr/>
        </p:nvGrpSpPr>
        <p:grpSpPr>
          <a:xfrm>
            <a:off x="7477388" y="482171"/>
            <a:ext cx="4074533" cy="5149101"/>
            <a:chOff x="7477388" y="482171"/>
            <a:chExt cx="4074533" cy="5149101"/>
          </a:xfrm>
        </p:grpSpPr>
        <p:sp>
          <p:nvSpPr>
            <p:cNvPr id="1456" name="Google Shape;1456;p94"/>
            <p:cNvSpPr/>
            <p:nvPr/>
          </p:nvSpPr>
          <p:spPr>
            <a:xfrm>
              <a:off x="7477388" y="482171"/>
              <a:ext cx="4074533" cy="5149101"/>
            </a:xfrm>
            <a:prstGeom prst="rect">
              <a:avLst/>
            </a:prstGeom>
            <a:gradFill>
              <a:gsLst>
                <a:gs pos="0">
                  <a:srgbClr val="262626"/>
                </a:gs>
                <a:gs pos="100000">
                  <a:srgbClr val="0C0C0C"/>
                </a:gs>
              </a:gsLst>
              <a:lin ang="5400000" scaled="0"/>
            </a:gradFill>
            <a:ln>
              <a:noFill/>
            </a:ln>
            <a:effectLst>
              <a:outerShdw blurRad="127000" dist="2286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57" name="Google Shape;1457;p94"/>
            <p:cNvSpPr/>
            <p:nvPr/>
          </p:nvSpPr>
          <p:spPr>
            <a:xfrm>
              <a:off x="7790447" y="812507"/>
              <a:ext cx="3450289" cy="4466452"/>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pic>
        <p:nvPicPr>
          <p:cNvPr id="1458" name="Google Shape;1458;p94"/>
          <p:cNvPicPr preferRelativeResize="0"/>
          <p:nvPr/>
        </p:nvPicPr>
        <p:blipFill rotWithShape="1">
          <a:blip r:embed="rId4">
            <a:alphaModFix/>
          </a:blip>
          <a:srcRect l="27601" r="-4" b="-4"/>
          <a:stretch/>
        </p:blipFill>
        <p:spPr>
          <a:xfrm>
            <a:off x="8116373" y="1116345"/>
            <a:ext cx="2799103" cy="3866172"/>
          </a:xfrm>
          <a:prstGeom prst="rect">
            <a:avLst/>
          </a:prstGeom>
          <a:noFill/>
          <a:ln>
            <a:noFill/>
          </a:ln>
        </p:spPr>
      </p:pic>
      <p:pic>
        <p:nvPicPr>
          <p:cNvPr id="1459" name="Google Shape;1459;p94"/>
          <p:cNvPicPr preferRelativeResize="0"/>
          <p:nvPr/>
        </p:nvPicPr>
        <p:blipFill rotWithShape="1">
          <a:blip r:embed="rId5">
            <a:alphaModFix/>
          </a:blip>
          <a:srcRect t="1538" b="-1538"/>
          <a:stretch/>
        </p:blipFill>
        <p:spPr>
          <a:xfrm>
            <a:off x="0" y="6119336"/>
            <a:ext cx="12192000" cy="742950"/>
          </a:xfrm>
          <a:prstGeom prst="rect">
            <a:avLst/>
          </a:prstGeom>
          <a:noFill/>
          <a:ln>
            <a:noFill/>
          </a:ln>
        </p:spPr>
      </p:pic>
      <p:cxnSp>
        <p:nvCxnSpPr>
          <p:cNvPr id="1460" name="Google Shape;1460;p94"/>
          <p:cNvCxnSpPr/>
          <p:nvPr/>
        </p:nvCxnSpPr>
        <p:spPr>
          <a:xfrm>
            <a:off x="0" y="6121269"/>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1461" name="Google Shape;1461;p94"/>
          <p:cNvPicPr preferRelativeResize="0"/>
          <p:nvPr/>
        </p:nvPicPr>
        <p:blipFill rotWithShape="1">
          <a:blip r:embed="rId6">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5DC01DA5-19ED-4188-2F56-D10FEE28180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65"/>
        <p:cNvGrpSpPr/>
        <p:nvPr/>
      </p:nvGrpSpPr>
      <p:grpSpPr>
        <a:xfrm>
          <a:off x="0" y="0"/>
          <a:ext cx="0" cy="0"/>
          <a:chOff x="0" y="0"/>
          <a:chExt cx="0" cy="0"/>
        </a:xfrm>
      </p:grpSpPr>
      <p:sp>
        <p:nvSpPr>
          <p:cNvPr id="1466" name="Google Shape;1466;p95"/>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67" name="Google Shape;1467;p95"/>
          <p:cNvSpPr/>
          <p:nvPr/>
        </p:nvSpPr>
        <p:spPr>
          <a:xfrm>
            <a:off x="0" y="2019476"/>
            <a:ext cx="12192000" cy="4105941"/>
          </a:xfrm>
          <a:prstGeom prst="rect">
            <a:avLst/>
          </a:prstGeom>
          <a:gradFill>
            <a:gsLst>
              <a:gs pos="0">
                <a:srgbClr val="DCDCE0">
                  <a:alpha val="0"/>
                </a:srgbClr>
              </a:gs>
              <a:gs pos="100000">
                <a:schemeClr val="lt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68" name="Google Shape;1468;p95"/>
          <p:cNvSpPr txBox="1">
            <a:spLocks noGrp="1"/>
          </p:cNvSpPr>
          <p:nvPr>
            <p:ph type="title"/>
          </p:nvPr>
        </p:nvSpPr>
        <p:spPr>
          <a:xfrm>
            <a:off x="1451579" y="2303047"/>
            <a:ext cx="3272093" cy="267419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Century Gothic"/>
              <a:buNone/>
            </a:pPr>
            <a:r>
              <a:rPr lang="en-US" dirty="0"/>
              <a:t>Delay: RC 2930.08</a:t>
            </a:r>
            <a:endParaRPr dirty="0"/>
          </a:p>
        </p:txBody>
      </p:sp>
      <p:cxnSp>
        <p:nvCxnSpPr>
          <p:cNvPr id="1469" name="Google Shape;1469;p95"/>
          <p:cNvCxnSpPr/>
          <p:nvPr/>
        </p:nvCxnSpPr>
        <p:spPr>
          <a:xfrm>
            <a:off x="1451579" y="2146542"/>
            <a:ext cx="3272094" cy="0"/>
          </a:xfrm>
          <a:prstGeom prst="straightConnector1">
            <a:avLst/>
          </a:prstGeom>
          <a:noFill/>
          <a:ln w="31750" cap="flat" cmpd="sng">
            <a:solidFill>
              <a:schemeClr val="accent1"/>
            </a:solidFill>
            <a:prstDash val="solid"/>
            <a:round/>
            <a:headEnd type="none" w="sm" len="sm"/>
            <a:tailEnd type="none" w="sm" len="sm"/>
          </a:ln>
        </p:spPr>
      </p:cxnSp>
      <p:sp>
        <p:nvSpPr>
          <p:cNvPr id="1470" name="Google Shape;1470;p95"/>
          <p:cNvSpPr txBox="1"/>
          <p:nvPr/>
        </p:nvSpPr>
        <p:spPr>
          <a:xfrm>
            <a:off x="1451580" y="3122496"/>
            <a:ext cx="3530157" cy="104923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3200"/>
              <a:buFont typeface="Century Gothic"/>
              <a:buNone/>
            </a:pPr>
            <a:endParaRPr sz="3200" b="0" i="0" u="none" strike="noStrike" cap="none">
              <a:solidFill>
                <a:schemeClr val="dk1"/>
              </a:solidFill>
              <a:latin typeface="Century Gothic"/>
              <a:ea typeface="Century Gothic"/>
              <a:cs typeface="Century Gothic"/>
              <a:sym typeface="Century Gothic"/>
            </a:endParaRPr>
          </a:p>
        </p:txBody>
      </p:sp>
      <p:cxnSp>
        <p:nvCxnSpPr>
          <p:cNvPr id="1471" name="Google Shape;1471;p95"/>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1472" name="Google Shape;1472;p95"/>
          <p:cNvPicPr preferRelativeResize="0"/>
          <p:nvPr/>
        </p:nvPicPr>
        <p:blipFill rotWithShape="1">
          <a:blip r:embed="rId3">
            <a:alphaModFix/>
          </a:blip>
          <a:srcRect t="1538" b="-1538"/>
          <a:stretch/>
        </p:blipFill>
        <p:spPr>
          <a:xfrm>
            <a:off x="0" y="6119336"/>
            <a:ext cx="12192000" cy="742950"/>
          </a:xfrm>
          <a:prstGeom prst="rect">
            <a:avLst/>
          </a:prstGeom>
          <a:noFill/>
          <a:ln>
            <a:noFill/>
          </a:ln>
        </p:spPr>
      </p:pic>
      <p:grpSp>
        <p:nvGrpSpPr>
          <p:cNvPr id="1473" name="Google Shape;1473;p95"/>
          <p:cNvGrpSpPr/>
          <p:nvPr/>
        </p:nvGrpSpPr>
        <p:grpSpPr>
          <a:xfrm>
            <a:off x="5141913" y="1228758"/>
            <a:ext cx="5913437" cy="3786120"/>
            <a:chOff x="0" y="425483"/>
            <a:chExt cx="5913437" cy="3786120"/>
          </a:xfrm>
        </p:grpSpPr>
        <p:sp>
          <p:nvSpPr>
            <p:cNvPr id="1474" name="Google Shape;1474;p95"/>
            <p:cNvSpPr/>
            <p:nvPr/>
          </p:nvSpPr>
          <p:spPr>
            <a:xfrm>
              <a:off x="0" y="425483"/>
              <a:ext cx="5913437" cy="1855620"/>
            </a:xfrm>
            <a:prstGeom prst="roundRect">
              <a:avLst>
                <a:gd name="adj" fmla="val 16667"/>
              </a:avLst>
            </a:prstGeom>
            <a:gradFill>
              <a:gsLst>
                <a:gs pos="0">
                  <a:srgbClr val="4B9DBF"/>
                </a:gs>
                <a:gs pos="69000">
                  <a:srgbClr val="2686AC"/>
                </a:gs>
                <a:gs pos="100000">
                  <a:srgbClr val="247EA2"/>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5" name="Google Shape;1475;p95"/>
            <p:cNvSpPr txBox="1"/>
            <p:nvPr/>
          </p:nvSpPr>
          <p:spPr>
            <a:xfrm>
              <a:off x="90584" y="516067"/>
              <a:ext cx="5732269" cy="1674452"/>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entury Gothic"/>
                <a:buNone/>
              </a:pPr>
              <a:r>
                <a:rPr lang="en-US" sz="2600" b="0" i="0" u="none" strike="noStrike" cap="none" dirty="0">
                  <a:solidFill>
                    <a:schemeClr val="lt1"/>
                  </a:solidFill>
                  <a:latin typeface="Century Gothic"/>
                  <a:ea typeface="Century Gothic"/>
                  <a:cs typeface="Century Gothic"/>
                  <a:sym typeface="Century Gothic"/>
                </a:rPr>
                <a:t>Courts should attempt to complete cases within Superintendence Rules’ timelines.</a:t>
              </a:r>
              <a:endParaRPr sz="2600" b="0" i="0" u="none" strike="noStrike" cap="none" dirty="0">
                <a:solidFill>
                  <a:schemeClr val="lt1"/>
                </a:solidFill>
                <a:latin typeface="Century Gothic"/>
                <a:ea typeface="Century Gothic"/>
                <a:cs typeface="Century Gothic"/>
                <a:sym typeface="Century Gothic"/>
              </a:endParaRPr>
            </a:p>
          </p:txBody>
        </p:sp>
        <p:sp>
          <p:nvSpPr>
            <p:cNvPr id="1476" name="Google Shape;1476;p95"/>
            <p:cNvSpPr/>
            <p:nvPr/>
          </p:nvSpPr>
          <p:spPr>
            <a:xfrm>
              <a:off x="0" y="2355983"/>
              <a:ext cx="5913437" cy="1855620"/>
            </a:xfrm>
            <a:prstGeom prst="roundRect">
              <a:avLst>
                <a:gd name="adj" fmla="val 16667"/>
              </a:avLst>
            </a:prstGeom>
            <a:gradFill>
              <a:gsLst>
                <a:gs pos="0">
                  <a:srgbClr val="278887"/>
                </a:gs>
                <a:gs pos="69000">
                  <a:srgbClr val="007978"/>
                </a:gs>
                <a:gs pos="100000">
                  <a:srgbClr val="00727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7" name="Google Shape;1477;p95"/>
            <p:cNvSpPr txBox="1"/>
            <p:nvPr/>
          </p:nvSpPr>
          <p:spPr>
            <a:xfrm>
              <a:off x="90584" y="2446567"/>
              <a:ext cx="5732269" cy="1674452"/>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entury Gothic"/>
                <a:buNone/>
              </a:pPr>
              <a:r>
                <a:rPr lang="en-US" sz="2600" dirty="0">
                  <a:solidFill>
                    <a:schemeClr val="lt1"/>
                  </a:solidFill>
                  <a:latin typeface="Century Gothic"/>
                  <a:ea typeface="Century Gothic"/>
                  <a:cs typeface="Century Gothic"/>
                  <a:sym typeface="Century Gothic"/>
                </a:rPr>
                <a:t>Victims have right to notice of delay. If the victim objects, the court may only grant a continuance for the time needed to serve the interests of justice.</a:t>
              </a:r>
              <a:endParaRPr sz="2600" b="0" i="0" u="none" strike="noStrike" cap="none" dirty="0">
                <a:solidFill>
                  <a:schemeClr val="lt1"/>
                </a:solidFill>
                <a:latin typeface="Century Gothic"/>
                <a:ea typeface="Century Gothic"/>
                <a:cs typeface="Century Gothic"/>
                <a:sym typeface="Century Gothic"/>
              </a:endParaRPr>
            </a:p>
          </p:txBody>
        </p:sp>
      </p:grpSp>
      <p:pic>
        <p:nvPicPr>
          <p:cNvPr id="1478" name="Google Shape;1478;p95"/>
          <p:cNvPicPr preferRelativeResize="0"/>
          <p:nvPr/>
        </p:nvPicPr>
        <p:blipFill rotWithShape="1">
          <a:blip r:embed="rId4">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2A7DB88F-9C3B-EDF7-3AA3-84602E6C80E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sp>
        <p:nvSpPr>
          <p:cNvPr id="1315" name="Google Shape;1315;p85"/>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316" name="Google Shape;1316;p85"/>
          <p:cNvSpPr/>
          <p:nvPr/>
        </p:nvSpPr>
        <p:spPr>
          <a:xfrm>
            <a:off x="0" y="2019476"/>
            <a:ext cx="12192000" cy="4105941"/>
          </a:xfrm>
          <a:prstGeom prst="rect">
            <a:avLst/>
          </a:prstGeom>
          <a:gradFill>
            <a:gsLst>
              <a:gs pos="0">
                <a:srgbClr val="DCDCE0">
                  <a:alpha val="0"/>
                </a:srgbClr>
              </a:gs>
              <a:gs pos="100000">
                <a:schemeClr val="lt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317" name="Google Shape;1317;p85"/>
          <p:cNvSpPr txBox="1">
            <a:spLocks noGrp="1"/>
          </p:cNvSpPr>
          <p:nvPr>
            <p:ph type="title"/>
          </p:nvPr>
        </p:nvSpPr>
        <p:spPr>
          <a:xfrm>
            <a:off x="1451581" y="1138228"/>
            <a:ext cx="3202716" cy="38587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entury Gothic"/>
              <a:buNone/>
            </a:pPr>
            <a:r>
              <a:rPr lang="en-US" sz="3600" dirty="0"/>
              <a:t>Dismissed Counts: RC 2930.121</a:t>
            </a:r>
            <a:endParaRPr dirty="0"/>
          </a:p>
        </p:txBody>
      </p:sp>
      <p:grpSp>
        <p:nvGrpSpPr>
          <p:cNvPr id="1318" name="Google Shape;1318;p85"/>
          <p:cNvGrpSpPr/>
          <p:nvPr/>
        </p:nvGrpSpPr>
        <p:grpSpPr>
          <a:xfrm>
            <a:off x="5100021" y="638300"/>
            <a:ext cx="6409605" cy="4858625"/>
            <a:chOff x="7807230" y="2012810"/>
            <a:chExt cx="3251252" cy="3459865"/>
          </a:xfrm>
        </p:grpSpPr>
        <p:sp>
          <p:nvSpPr>
            <p:cNvPr id="1319" name="Google Shape;1319;p85"/>
            <p:cNvSpPr/>
            <p:nvPr/>
          </p:nvSpPr>
          <p:spPr>
            <a:xfrm>
              <a:off x="7807230" y="2012810"/>
              <a:ext cx="3251252" cy="3459865"/>
            </a:xfrm>
            <a:prstGeom prst="rect">
              <a:avLst/>
            </a:prstGeom>
            <a:gradFill>
              <a:gsLst>
                <a:gs pos="0">
                  <a:srgbClr val="000001"/>
                </a:gs>
                <a:gs pos="100000">
                  <a:srgbClr val="191919"/>
                </a:gs>
              </a:gsLst>
              <a:lin ang="5400000" scaled="0"/>
            </a:gradFill>
            <a:ln>
              <a:noFill/>
            </a:ln>
            <a:effectLst>
              <a:outerShdw blurRad="127000" dist="1905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320" name="Google Shape;1320;p85"/>
            <p:cNvSpPr/>
            <p:nvPr/>
          </p:nvSpPr>
          <p:spPr>
            <a:xfrm>
              <a:off x="7807231" y="2026142"/>
              <a:ext cx="3251250" cy="3440203"/>
            </a:xfrm>
            <a:prstGeom prst="rect">
              <a:avLst/>
            </a:prstGeom>
            <a:gradFill>
              <a:gsLst>
                <a:gs pos="0">
                  <a:srgbClr val="DADADA"/>
                </a:gs>
                <a:gs pos="100000">
                  <a:srgbClr val="FFFFFE"/>
                </a:gs>
              </a:gsLst>
              <a:lin ang="16200000" scaled="0"/>
            </a:gradFill>
            <a:ln w="762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sp>
        <p:nvSpPr>
          <p:cNvPr id="1321" name="Google Shape;1321;p85"/>
          <p:cNvSpPr/>
          <p:nvPr/>
        </p:nvSpPr>
        <p:spPr>
          <a:xfrm>
            <a:off x="5419891" y="973636"/>
            <a:ext cx="5769864" cy="4187952"/>
          </a:xfrm>
          <a:prstGeom prst="rect">
            <a:avLst/>
          </a:prstGeom>
          <a:solidFill>
            <a:srgbClr val="FFFFFF"/>
          </a:solidFill>
          <a:ln w="9525" cap="flat" cmpd="sng">
            <a:solidFill>
              <a:srgbClr val="DFDB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322" name="Google Shape;1322;p85"/>
          <p:cNvSpPr txBox="1">
            <a:spLocks noGrp="1"/>
          </p:cNvSpPr>
          <p:nvPr>
            <p:ph type="body" idx="1"/>
          </p:nvPr>
        </p:nvSpPr>
        <p:spPr>
          <a:xfrm>
            <a:off x="5584483" y="1138228"/>
            <a:ext cx="5440680" cy="3858768"/>
          </a:xfrm>
          <a:prstGeom prst="rect">
            <a:avLst/>
          </a:prstGeom>
          <a:noFill/>
          <a:ln>
            <a:noFill/>
          </a:ln>
        </p:spPr>
        <p:txBody>
          <a:bodyPr spcFirstLastPara="1" wrap="square" lIns="91425" tIns="45700" rIns="91425" bIns="45700" anchor="ctr" anchorCtr="0">
            <a:normAutofit/>
          </a:bodyPr>
          <a:lstStyle/>
          <a:p>
            <a:pPr marL="342900">
              <a:spcBef>
                <a:spcPts val="0"/>
              </a:spcBef>
              <a:buSzPts val="2000"/>
            </a:pPr>
            <a:r>
              <a:rPr lang="en-US" dirty="0">
                <a:solidFill>
                  <a:srgbClr val="000000"/>
                </a:solidFill>
              </a:rPr>
              <a:t>If a prosecutor dismisses one or more counts as a result of a negotiated plea, the victim may continue to exercise all rights as if the count was not dismissed.</a:t>
            </a:r>
          </a:p>
          <a:p>
            <a:pPr marL="0" indent="0">
              <a:spcBef>
                <a:spcPts val="0"/>
              </a:spcBef>
              <a:buSzPts val="2000"/>
              <a:buNone/>
            </a:pPr>
            <a:endParaRPr lang="en-US" dirty="0">
              <a:solidFill>
                <a:srgbClr val="000000"/>
              </a:solidFill>
            </a:endParaRPr>
          </a:p>
          <a:p>
            <a:pPr marL="342900">
              <a:spcBef>
                <a:spcPts val="0"/>
              </a:spcBef>
              <a:buSzPts val="2000"/>
            </a:pPr>
            <a:r>
              <a:rPr lang="en-US" dirty="0">
                <a:solidFill>
                  <a:srgbClr val="000000"/>
                </a:solidFill>
              </a:rPr>
              <a:t>The only exception is restitution. To exercise the right to restitution for a dismissed count, the prosecutor must include restitution for the victim in the terms of the plea.</a:t>
            </a:r>
            <a:endParaRPr dirty="0"/>
          </a:p>
        </p:txBody>
      </p:sp>
      <p:cxnSp>
        <p:nvCxnSpPr>
          <p:cNvPr id="1323" name="Google Shape;1323;p85"/>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1324" name="Google Shape;1324;p85"/>
          <p:cNvPicPr preferRelativeResize="0"/>
          <p:nvPr/>
        </p:nvPicPr>
        <p:blipFill rotWithShape="1">
          <a:blip r:embed="rId3">
            <a:alphaModFix/>
          </a:blip>
          <a:srcRect t="1538" b="-1538"/>
          <a:stretch/>
        </p:blipFill>
        <p:spPr>
          <a:xfrm>
            <a:off x="0" y="6130094"/>
            <a:ext cx="12192000" cy="742950"/>
          </a:xfrm>
          <a:prstGeom prst="rect">
            <a:avLst/>
          </a:prstGeom>
          <a:noFill/>
          <a:ln>
            <a:noFill/>
          </a:ln>
        </p:spPr>
      </p:pic>
      <p:pic>
        <p:nvPicPr>
          <p:cNvPr id="1325" name="Google Shape;1325;p85"/>
          <p:cNvPicPr preferRelativeResize="0"/>
          <p:nvPr/>
        </p:nvPicPr>
        <p:blipFill rotWithShape="1">
          <a:blip r:embed="rId4">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33875FD1-03BE-34EA-A45F-8B105A1463B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spTree>
    <p:extLst>
      <p:ext uri="{BB962C8B-B14F-4D97-AF65-F5344CB8AC3E}">
        <p14:creationId xmlns:p14="http://schemas.microsoft.com/office/powerpoint/2010/main" val="793484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2352-755D-8758-55D0-7548FE6B6031}"/>
              </a:ext>
            </a:extLst>
          </p:cNvPr>
          <p:cNvSpPr>
            <a:spLocks noGrp="1"/>
          </p:cNvSpPr>
          <p:nvPr>
            <p:ph type="title"/>
          </p:nvPr>
        </p:nvSpPr>
        <p:spPr/>
        <p:txBody>
          <a:bodyPr/>
          <a:lstStyle/>
          <a:p>
            <a:r>
              <a:rPr lang="en-US" dirty="0"/>
              <a:t>Case Law</a:t>
            </a:r>
          </a:p>
        </p:txBody>
      </p:sp>
      <p:sp>
        <p:nvSpPr>
          <p:cNvPr id="3" name="Text Placeholder 2">
            <a:extLst>
              <a:ext uri="{FF2B5EF4-FFF2-40B4-BE49-F238E27FC236}">
                <a16:creationId xmlns:a16="http://schemas.microsoft.com/office/drawing/2014/main" id="{84E41283-A19A-6389-90F9-77B937E6776A}"/>
              </a:ext>
            </a:extLst>
          </p:cNvPr>
          <p:cNvSpPr>
            <a:spLocks noGrp="1"/>
          </p:cNvSpPr>
          <p:nvPr>
            <p:ph type="body" idx="1"/>
          </p:nvPr>
        </p:nvSpPr>
        <p:spPr/>
        <p:txBody>
          <a:bodyPr>
            <a:normAutofit fontScale="92500"/>
          </a:bodyPr>
          <a:lstStyle/>
          <a:p>
            <a:pPr marL="457200" lvl="1" indent="0">
              <a:spcBef>
                <a:spcPts val="0"/>
              </a:spcBef>
              <a:buNone/>
            </a:pPr>
            <a:r>
              <a:rPr lang="en-US" i="1" dirty="0"/>
              <a:t>State v. Anderson</a:t>
            </a:r>
            <a:r>
              <a:rPr lang="en-US" dirty="0"/>
              <a:t>, 2025-Ohio-1226 (5th Dist.).</a:t>
            </a:r>
          </a:p>
          <a:p>
            <a:pPr marL="1257300" lvl="2">
              <a:spcBef>
                <a:spcPts val="0"/>
              </a:spcBef>
            </a:pPr>
            <a:r>
              <a:rPr lang="en-US" dirty="0"/>
              <a:t>Parents, children, and siblings of a deceased victim—dismissed homicide counts</a:t>
            </a:r>
          </a:p>
          <a:p>
            <a:pPr marL="1257300" lvl="2">
              <a:spcBef>
                <a:spcPts val="0"/>
              </a:spcBef>
            </a:pPr>
            <a:r>
              <a:rPr lang="en-US" dirty="0"/>
              <a:t>The Fifth District Court of Appeals held that the trial court’s determination that the “relatives were not victims was unreasonable and abuse of discretion” because “[</a:t>
            </a:r>
            <a:r>
              <a:rPr lang="en-US" dirty="0" err="1"/>
              <a:t>i</a:t>
            </a:r>
            <a:r>
              <a:rPr lang="en-US" dirty="0"/>
              <a:t>]t is foreseeable that a person’s family members would suffer emotional harm as a result of their death, and the emotional harm was produced by the natural and continuous sequence of events following” the defendant’s acts. </a:t>
            </a:r>
          </a:p>
          <a:p>
            <a:pPr marL="1714500" lvl="3">
              <a:spcBef>
                <a:spcPts val="0"/>
              </a:spcBef>
            </a:pPr>
            <a:r>
              <a:rPr lang="en-US" sz="1600" i="1" dirty="0"/>
              <a:t>Id. </a:t>
            </a:r>
            <a:r>
              <a:rPr lang="en-US" sz="1600" dirty="0"/>
              <a:t>at</a:t>
            </a:r>
            <a:r>
              <a:rPr lang="en-US" sz="1600" i="1" dirty="0"/>
              <a:t> </a:t>
            </a:r>
            <a:r>
              <a:rPr lang="en-US" sz="1600" dirty="0"/>
              <a:t>¶ 21.</a:t>
            </a:r>
          </a:p>
          <a:p>
            <a:pPr marL="1257300" lvl="2">
              <a:spcBef>
                <a:spcPts val="0"/>
              </a:spcBef>
            </a:pPr>
            <a:r>
              <a:rPr lang="en-US" dirty="0"/>
              <a:t>R.C. 2930.121 allows the parents, children, and siblings to still have the right to be heard at the sentencing hearing as victims, although the homicide counts were dismissed.</a:t>
            </a:r>
          </a:p>
          <a:p>
            <a:pPr marL="1714500" lvl="3">
              <a:spcBef>
                <a:spcPts val="0"/>
              </a:spcBef>
            </a:pPr>
            <a:r>
              <a:rPr lang="en-US" sz="1600" i="1" dirty="0"/>
              <a:t>Id</a:t>
            </a:r>
            <a:r>
              <a:rPr lang="en-US" sz="1600" dirty="0"/>
              <a:t>. at ¶ 22. </a:t>
            </a:r>
          </a:p>
          <a:p>
            <a:pPr marL="1257300" lvl="2">
              <a:spcBef>
                <a:spcPts val="0"/>
              </a:spcBef>
            </a:pPr>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CB879C65-9A2A-7B37-87E9-F9934ED0BC8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34</a:t>
            </a:fld>
            <a:endParaRPr lang="en-US"/>
          </a:p>
        </p:txBody>
      </p:sp>
      <p:pic>
        <p:nvPicPr>
          <p:cNvPr id="5" name="Google Shape;1325;p85">
            <a:extLst>
              <a:ext uri="{FF2B5EF4-FFF2-40B4-BE49-F238E27FC236}">
                <a16:creationId xmlns:a16="http://schemas.microsoft.com/office/drawing/2014/main" id="{87D2B2FD-DF19-2B43-F97B-EFB23EADF1A2}"/>
              </a:ext>
            </a:extLst>
          </p:cNvPr>
          <p:cNvPicPr preferRelativeResize="0"/>
          <p:nvPr/>
        </p:nvPicPr>
        <p:blipFill rotWithShape="1">
          <a:blip r:embed="rId2">
            <a:alphaModFix/>
          </a:blip>
          <a:srcRect/>
          <a:stretch/>
        </p:blipFill>
        <p:spPr>
          <a:xfrm>
            <a:off x="9066029" y="6183021"/>
            <a:ext cx="3020377" cy="607650"/>
          </a:xfrm>
          <a:prstGeom prst="rect">
            <a:avLst/>
          </a:prstGeom>
          <a:noFill/>
          <a:ln>
            <a:noFill/>
          </a:ln>
        </p:spPr>
      </p:pic>
    </p:spTree>
    <p:extLst>
      <p:ext uri="{BB962C8B-B14F-4D97-AF65-F5344CB8AC3E}">
        <p14:creationId xmlns:p14="http://schemas.microsoft.com/office/powerpoint/2010/main" val="2169336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8F8F8"/>
            </a:gs>
          </a:gsLst>
          <a:path path="circle">
            <a:fillToRect l="50000" t="50000" r="50000" b="50000"/>
          </a:path>
          <a:tileRect/>
        </a:gradFill>
        <a:effectLst/>
      </p:bgPr>
    </p:bg>
    <p:spTree>
      <p:nvGrpSpPr>
        <p:cNvPr id="1" name="Shape 1494"/>
        <p:cNvGrpSpPr/>
        <p:nvPr/>
      </p:nvGrpSpPr>
      <p:grpSpPr>
        <a:xfrm>
          <a:off x="0" y="0"/>
          <a:ext cx="0" cy="0"/>
          <a:chOff x="0" y="0"/>
          <a:chExt cx="0" cy="0"/>
        </a:xfrm>
      </p:grpSpPr>
      <p:sp>
        <p:nvSpPr>
          <p:cNvPr id="1495" name="Google Shape;1495;p97"/>
          <p:cNvSpPr/>
          <p:nvPr/>
        </p:nvSpPr>
        <p:spPr>
          <a:xfrm>
            <a:off x="303"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96" name="Google Shape;1496;p97"/>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7" name="Google Shape;1497;p97"/>
          <p:cNvSpPr/>
          <p:nvPr/>
        </p:nvSpPr>
        <p:spPr>
          <a:xfrm>
            <a:off x="0"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98" name="Google Shape;1498;p97"/>
          <p:cNvSpPr txBox="1">
            <a:spLocks noGrp="1"/>
          </p:cNvSpPr>
          <p:nvPr>
            <p:ph type="title"/>
          </p:nvPr>
        </p:nvSpPr>
        <p:spPr>
          <a:xfrm>
            <a:off x="849683" y="1240076"/>
            <a:ext cx="2777397"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a:solidFill>
                  <a:srgbClr val="FFFFFF"/>
                </a:solidFill>
              </a:rPr>
              <a:t>Right to Privacy: Ohio Constitution, Article I, Section 10a(A)(6)</a:t>
            </a:r>
            <a:endParaRPr/>
          </a:p>
        </p:txBody>
      </p:sp>
      <p:sp>
        <p:nvSpPr>
          <p:cNvPr id="1499" name="Google Shape;1499;p97"/>
          <p:cNvSpPr txBox="1">
            <a:spLocks noGrp="1"/>
          </p:cNvSpPr>
          <p:nvPr>
            <p:ph type="body" idx="1"/>
          </p:nvPr>
        </p:nvSpPr>
        <p:spPr>
          <a:xfrm>
            <a:off x="4705594" y="1240077"/>
            <a:ext cx="6034827" cy="4916465"/>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000"/>
              <a:buChar char="•"/>
            </a:pPr>
            <a:r>
              <a:rPr lang="en-US"/>
              <a:t>Except as authorized by Article I, Section 10 of Ohio’s Constitution, Marsy’s Law allows victims to refuse:</a:t>
            </a:r>
            <a:endParaRPr/>
          </a:p>
          <a:p>
            <a:pPr marL="685800" lvl="1" indent="-228600" algn="l" rtl="0">
              <a:lnSpc>
                <a:spcPct val="120000"/>
              </a:lnSpc>
              <a:spcBef>
                <a:spcPts val="500"/>
              </a:spcBef>
              <a:spcAft>
                <a:spcPts val="0"/>
              </a:spcAft>
              <a:buSzPts val="2000"/>
              <a:buChar char="•"/>
            </a:pPr>
            <a:r>
              <a:rPr lang="en-US" sz="2000"/>
              <a:t>Defense interview requests</a:t>
            </a:r>
            <a:endParaRPr/>
          </a:p>
          <a:p>
            <a:pPr marL="685800" lvl="1" indent="-228600" algn="l" rtl="0">
              <a:lnSpc>
                <a:spcPct val="120000"/>
              </a:lnSpc>
              <a:spcBef>
                <a:spcPts val="500"/>
              </a:spcBef>
              <a:spcAft>
                <a:spcPts val="0"/>
              </a:spcAft>
              <a:buSzPts val="2000"/>
              <a:buChar char="•"/>
            </a:pPr>
            <a:r>
              <a:rPr lang="en-US" sz="2000"/>
              <a:t>Defense deposition requests, and</a:t>
            </a:r>
            <a:endParaRPr/>
          </a:p>
          <a:p>
            <a:pPr marL="685800" lvl="1" indent="-228600" algn="l" rtl="0">
              <a:lnSpc>
                <a:spcPct val="120000"/>
              </a:lnSpc>
              <a:spcBef>
                <a:spcPts val="500"/>
              </a:spcBef>
              <a:spcAft>
                <a:spcPts val="0"/>
              </a:spcAft>
              <a:buSzPts val="2000"/>
              <a:buChar char="•"/>
            </a:pPr>
            <a:r>
              <a:rPr lang="en-US" sz="2000"/>
              <a:t>Defense discovery requests </a:t>
            </a:r>
            <a:endParaRPr/>
          </a:p>
          <a:p>
            <a:pPr marL="0" lvl="0" indent="0" algn="l" rtl="0">
              <a:lnSpc>
                <a:spcPct val="120000"/>
              </a:lnSpc>
              <a:spcBef>
                <a:spcPts val="1000"/>
              </a:spcBef>
              <a:spcAft>
                <a:spcPts val="0"/>
              </a:spcAft>
              <a:buSzPts val="2000"/>
              <a:buNone/>
            </a:pPr>
            <a:endParaRPr/>
          </a:p>
        </p:txBody>
      </p:sp>
      <p:pic>
        <p:nvPicPr>
          <p:cNvPr id="1500" name="Google Shape;1500;p97"/>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DCD05641-B7DF-34B7-A44F-BE511BEF41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94"/>
        <p:cNvGrpSpPr/>
        <p:nvPr/>
      </p:nvGrpSpPr>
      <p:grpSpPr>
        <a:xfrm>
          <a:off x="0" y="0"/>
          <a:ext cx="0" cy="0"/>
          <a:chOff x="0" y="0"/>
          <a:chExt cx="0" cy="0"/>
        </a:xfrm>
      </p:grpSpPr>
      <p:sp>
        <p:nvSpPr>
          <p:cNvPr id="1495" name="Google Shape;1495;p97"/>
          <p:cNvSpPr/>
          <p:nvPr/>
        </p:nvSpPr>
        <p:spPr>
          <a:xfrm>
            <a:off x="303"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96" name="Google Shape;1496;p97"/>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7" name="Google Shape;1497;p97"/>
          <p:cNvSpPr/>
          <p:nvPr/>
        </p:nvSpPr>
        <p:spPr>
          <a:xfrm>
            <a:off x="0"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98" name="Google Shape;1498;p97"/>
          <p:cNvSpPr txBox="1">
            <a:spLocks noGrp="1"/>
          </p:cNvSpPr>
          <p:nvPr>
            <p:ph type="title"/>
          </p:nvPr>
        </p:nvSpPr>
        <p:spPr>
          <a:xfrm>
            <a:off x="849683" y="1240076"/>
            <a:ext cx="2777397"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dirty="0">
                <a:solidFill>
                  <a:srgbClr val="FFFFFF"/>
                </a:solidFill>
              </a:rPr>
              <a:t>Right to Privacy—Subpoenas of Victim Information: RC 2930.071-</a:t>
            </a:r>
            <a:r>
              <a:rPr lang="en-US" b="1" dirty="0">
                <a:solidFill>
                  <a:srgbClr val="FFFFFF"/>
                </a:solidFill>
              </a:rPr>
              <a:t>REPEALED AS OF 3/20/2025</a:t>
            </a:r>
            <a:endParaRPr b="1" dirty="0"/>
          </a:p>
        </p:txBody>
      </p:sp>
      <p:sp>
        <p:nvSpPr>
          <p:cNvPr id="1499" name="Google Shape;1499;p97"/>
          <p:cNvSpPr txBox="1">
            <a:spLocks noGrp="1"/>
          </p:cNvSpPr>
          <p:nvPr>
            <p:ph type="body" idx="1"/>
          </p:nvPr>
        </p:nvSpPr>
        <p:spPr>
          <a:xfrm>
            <a:off x="4705594" y="1240077"/>
            <a:ext cx="6034827" cy="4916465"/>
          </a:xfrm>
          <a:prstGeom prst="rect">
            <a:avLst/>
          </a:prstGeom>
          <a:noFill/>
          <a:ln>
            <a:noFill/>
          </a:ln>
        </p:spPr>
        <p:txBody>
          <a:bodyPr spcFirstLastPara="1" wrap="square" lIns="91425" tIns="45700" rIns="91425" bIns="45700" anchor="t" anchorCtr="0">
            <a:normAutofit/>
          </a:bodyPr>
          <a:lstStyle/>
          <a:p>
            <a:pPr marL="228600" indent="-228600">
              <a:spcBef>
                <a:spcPts val="0"/>
              </a:spcBef>
              <a:buSzPts val="2000"/>
            </a:pPr>
            <a:r>
              <a:rPr lang="en-US" dirty="0"/>
              <a:t>If a defendant subpoenas victim information or records, the defendant must serve victim, victim counsel, and prosecutor. </a:t>
            </a:r>
          </a:p>
          <a:p>
            <a:pPr marL="228600" indent="-228600">
              <a:spcBef>
                <a:spcPts val="0"/>
              </a:spcBef>
              <a:buSzPts val="2000"/>
            </a:pPr>
            <a:r>
              <a:rPr lang="en-US" dirty="0"/>
              <a:t>Prosecutor shall provide defense the information needed to serve the victim.</a:t>
            </a:r>
          </a:p>
          <a:p>
            <a:pPr marL="228600" indent="-228600">
              <a:spcBef>
                <a:spcPts val="0"/>
              </a:spcBef>
              <a:buSzPts val="2000"/>
            </a:pPr>
            <a:r>
              <a:rPr lang="en-US" dirty="0"/>
              <a:t>In order to obtain victim records, the defendant has the burden of proving they are entitled to the records under a four-part test.</a:t>
            </a:r>
          </a:p>
          <a:p>
            <a:pPr marL="228600" indent="-228600">
              <a:spcBef>
                <a:spcPts val="0"/>
              </a:spcBef>
              <a:buSzPts val="2000"/>
            </a:pPr>
            <a:r>
              <a:rPr lang="en-US" dirty="0"/>
              <a:t>Even if the defendant meets that test, the court must still do an in camera review if the victim or prosecutor submits the records are privileged</a:t>
            </a:r>
          </a:p>
          <a:p>
            <a:pPr marL="228600" indent="-228600">
              <a:spcBef>
                <a:spcPts val="0"/>
              </a:spcBef>
              <a:buSzPts val="2000"/>
            </a:pPr>
            <a:endParaRPr dirty="0"/>
          </a:p>
        </p:txBody>
      </p:sp>
      <p:pic>
        <p:nvPicPr>
          <p:cNvPr id="1500" name="Google Shape;1500;p97"/>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DCD05641-B7DF-34B7-A44F-BE511BEF41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spTree>
    <p:extLst>
      <p:ext uri="{BB962C8B-B14F-4D97-AF65-F5344CB8AC3E}">
        <p14:creationId xmlns:p14="http://schemas.microsoft.com/office/powerpoint/2010/main" val="40566444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94">
          <a:extLst>
            <a:ext uri="{FF2B5EF4-FFF2-40B4-BE49-F238E27FC236}">
              <a16:creationId xmlns:a16="http://schemas.microsoft.com/office/drawing/2014/main" id="{FB33D5B2-ED56-780B-F738-1CDE0E76847A}"/>
            </a:ext>
          </a:extLst>
        </p:cNvPr>
        <p:cNvGrpSpPr/>
        <p:nvPr/>
      </p:nvGrpSpPr>
      <p:grpSpPr>
        <a:xfrm>
          <a:off x="0" y="0"/>
          <a:ext cx="0" cy="0"/>
          <a:chOff x="0" y="0"/>
          <a:chExt cx="0" cy="0"/>
        </a:xfrm>
      </p:grpSpPr>
      <p:sp>
        <p:nvSpPr>
          <p:cNvPr id="1495" name="Google Shape;1495;p97">
            <a:extLst>
              <a:ext uri="{FF2B5EF4-FFF2-40B4-BE49-F238E27FC236}">
                <a16:creationId xmlns:a16="http://schemas.microsoft.com/office/drawing/2014/main" id="{15302E87-0940-52A4-E896-FAD86A31E9EC}"/>
              </a:ext>
            </a:extLst>
          </p:cNvPr>
          <p:cNvSpPr/>
          <p:nvPr/>
        </p:nvSpPr>
        <p:spPr>
          <a:xfrm>
            <a:off x="303"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96" name="Google Shape;1496;p97">
            <a:extLst>
              <a:ext uri="{FF2B5EF4-FFF2-40B4-BE49-F238E27FC236}">
                <a16:creationId xmlns:a16="http://schemas.microsoft.com/office/drawing/2014/main" id="{AC8067A0-B150-A6EE-9C9B-6C0E10D3F399}"/>
              </a:ext>
            </a:extLst>
          </p:cNvPr>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7" name="Google Shape;1497;p97">
            <a:extLst>
              <a:ext uri="{FF2B5EF4-FFF2-40B4-BE49-F238E27FC236}">
                <a16:creationId xmlns:a16="http://schemas.microsoft.com/office/drawing/2014/main" id="{B25B53FB-8CD7-B41A-B348-E662EBE22CAB}"/>
              </a:ext>
            </a:extLst>
          </p:cNvPr>
          <p:cNvSpPr/>
          <p:nvPr/>
        </p:nvSpPr>
        <p:spPr>
          <a:xfrm>
            <a:off x="0"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98" name="Google Shape;1498;p97">
            <a:extLst>
              <a:ext uri="{FF2B5EF4-FFF2-40B4-BE49-F238E27FC236}">
                <a16:creationId xmlns:a16="http://schemas.microsoft.com/office/drawing/2014/main" id="{DDD385DC-C25C-BA1D-58A3-E2DBDFBFE858}"/>
              </a:ext>
            </a:extLst>
          </p:cNvPr>
          <p:cNvSpPr txBox="1">
            <a:spLocks noGrp="1"/>
          </p:cNvSpPr>
          <p:nvPr>
            <p:ph type="title"/>
          </p:nvPr>
        </p:nvSpPr>
        <p:spPr>
          <a:xfrm>
            <a:off x="849683" y="1240076"/>
            <a:ext cx="2777397"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dirty="0">
                <a:solidFill>
                  <a:srgbClr val="FFFFFF"/>
                </a:solidFill>
              </a:rPr>
              <a:t>Case law</a:t>
            </a:r>
            <a:endParaRPr b="1" dirty="0"/>
          </a:p>
        </p:txBody>
      </p:sp>
      <p:sp>
        <p:nvSpPr>
          <p:cNvPr id="1499" name="Google Shape;1499;p97">
            <a:extLst>
              <a:ext uri="{FF2B5EF4-FFF2-40B4-BE49-F238E27FC236}">
                <a16:creationId xmlns:a16="http://schemas.microsoft.com/office/drawing/2014/main" id="{90E4BE0C-4DD2-8E35-9EC7-6F67FB0002F6}"/>
              </a:ext>
            </a:extLst>
          </p:cNvPr>
          <p:cNvSpPr txBox="1">
            <a:spLocks noGrp="1"/>
          </p:cNvSpPr>
          <p:nvPr>
            <p:ph type="body" idx="1"/>
          </p:nvPr>
        </p:nvSpPr>
        <p:spPr>
          <a:xfrm>
            <a:off x="4705594" y="1240077"/>
            <a:ext cx="6034827" cy="4916465"/>
          </a:xfrm>
          <a:prstGeom prst="rect">
            <a:avLst/>
          </a:prstGeom>
          <a:noFill/>
          <a:ln>
            <a:noFill/>
          </a:ln>
        </p:spPr>
        <p:txBody>
          <a:bodyPr spcFirstLastPara="1" wrap="square" lIns="91425" tIns="45700" rIns="91425" bIns="45700" anchor="t" anchorCtr="0">
            <a:normAutofit fontScale="92500" lnSpcReduction="10000"/>
          </a:bodyPr>
          <a:lstStyle/>
          <a:p>
            <a:endParaRPr lang="en-US" dirty="0">
              <a:effectLst/>
              <a:latin typeface="Century Gothic" panose="020B0502020202020204" pitchFamily="34" charset="0"/>
            </a:endParaRPr>
          </a:p>
          <a:p>
            <a:pPr marL="742950" lvl="1" indent="-285750">
              <a:lnSpc>
                <a:spcPct val="115000"/>
              </a:lnSpc>
            </a:pPr>
            <a:r>
              <a:rPr lang="en-US" sz="2000" i="1" dirty="0">
                <a:effectLst/>
                <a:latin typeface="Century Gothic" panose="020B0502020202020204" pitchFamily="34" charset="0"/>
                <a:ea typeface="Times New Roman" panose="02020603050405020304" pitchFamily="18" charset="0"/>
              </a:rPr>
              <a:t>State v. Kelley</a:t>
            </a:r>
            <a:r>
              <a:rPr lang="en-US" sz="2000" dirty="0">
                <a:effectLst/>
                <a:latin typeface="Century Gothic" panose="020B0502020202020204" pitchFamily="34" charset="0"/>
                <a:ea typeface="Times New Roman" panose="02020603050405020304" pitchFamily="18" charset="0"/>
              </a:rPr>
              <a:t>, 2024-Ohio-157 (8th Dist.). </a:t>
            </a:r>
            <a:endParaRPr lang="en-US" sz="2000" dirty="0">
              <a:effectLst/>
              <a:latin typeface="Century Gothic" panose="020B0502020202020204" pitchFamily="34" charset="0"/>
              <a:ea typeface="Arial" panose="020B0604020202020204" pitchFamily="34" charset="0"/>
            </a:endParaRPr>
          </a:p>
          <a:p>
            <a:pPr marL="1143000" lvl="2" indent="-228600">
              <a:lnSpc>
                <a:spcPct val="115000"/>
              </a:lnSpc>
            </a:pPr>
            <a:r>
              <a:rPr lang="en-US" sz="2000" dirty="0">
                <a:effectLst/>
                <a:latin typeface="Century Gothic" panose="020B0502020202020204" pitchFamily="34" charset="0"/>
                <a:ea typeface="Times New Roman" panose="02020603050405020304" pitchFamily="18" charset="0"/>
              </a:rPr>
              <a:t>Holding that the trial court did not err when it refused  to conduct an in camera inspection of a victim’s medical records following a defendant’s failure to make a proper showing of entitlement to in camera review.</a:t>
            </a:r>
            <a:endParaRPr lang="en-US" sz="2000" dirty="0">
              <a:effectLst/>
              <a:latin typeface="Century Gothic" panose="020B0502020202020204" pitchFamily="34" charset="0"/>
              <a:ea typeface="Arial" panose="020B0604020202020204" pitchFamily="34" charset="0"/>
            </a:endParaRPr>
          </a:p>
          <a:p>
            <a:pPr marL="742950" lvl="1" indent="-285750">
              <a:lnSpc>
                <a:spcPct val="115000"/>
              </a:lnSpc>
            </a:pPr>
            <a:r>
              <a:rPr lang="en-US" sz="2000" i="1" dirty="0">
                <a:effectLst/>
                <a:latin typeface="Century Gothic" panose="020B0502020202020204" pitchFamily="34" charset="0"/>
                <a:ea typeface="Times New Roman" panose="02020603050405020304" pitchFamily="18" charset="0"/>
              </a:rPr>
              <a:t>State v. </a:t>
            </a:r>
            <a:r>
              <a:rPr lang="en-US" sz="2000" i="1" dirty="0" err="1">
                <a:effectLst/>
                <a:latin typeface="Century Gothic" panose="020B0502020202020204" pitchFamily="34" charset="0"/>
                <a:ea typeface="Times New Roman" panose="02020603050405020304" pitchFamily="18" charset="0"/>
              </a:rPr>
              <a:t>Kriwinsky</a:t>
            </a:r>
            <a:r>
              <a:rPr lang="en-US" sz="2000" dirty="0">
                <a:effectLst/>
                <a:latin typeface="Century Gothic" panose="020B0502020202020204" pitchFamily="34" charset="0"/>
                <a:ea typeface="Times New Roman" panose="02020603050405020304" pitchFamily="18" charset="0"/>
              </a:rPr>
              <a:t>, 2024-Ohio-2690 (8th Dist.).</a:t>
            </a:r>
            <a:endParaRPr lang="en-US" sz="2000" dirty="0">
              <a:effectLst/>
              <a:latin typeface="Century Gothic" panose="020B0502020202020204" pitchFamily="34" charset="0"/>
              <a:ea typeface="Arial" panose="020B0604020202020204" pitchFamily="34" charset="0"/>
            </a:endParaRPr>
          </a:p>
          <a:p>
            <a:pPr marL="1143000" lvl="2" indent="-228600">
              <a:lnSpc>
                <a:spcPct val="115000"/>
              </a:lnSpc>
            </a:pPr>
            <a:r>
              <a:rPr lang="en-US" sz="2000" dirty="0">
                <a:effectLst/>
                <a:latin typeface="Century Gothic" panose="020B0502020202020204" pitchFamily="34" charset="0"/>
                <a:ea typeface="Times New Roman" panose="02020603050405020304" pitchFamily="18" charset="0"/>
              </a:rPr>
              <a:t>Holding it was not error for a trial court to review a victim’s counseling records in camera when the victim’s counsel agreed to in camera review.</a:t>
            </a:r>
            <a:endParaRPr lang="en-US" sz="2000" dirty="0">
              <a:effectLst/>
              <a:latin typeface="Century Gothic" panose="020B0502020202020204" pitchFamily="34" charset="0"/>
              <a:ea typeface="Arial" panose="020B0604020202020204" pitchFamily="34" charset="0"/>
            </a:endParaRPr>
          </a:p>
          <a:p>
            <a:pPr marL="228600" indent="-228600">
              <a:spcBef>
                <a:spcPts val="0"/>
              </a:spcBef>
              <a:buSzPts val="2000"/>
            </a:pPr>
            <a:endParaRPr dirty="0"/>
          </a:p>
        </p:txBody>
      </p:sp>
      <p:pic>
        <p:nvPicPr>
          <p:cNvPr id="1500" name="Google Shape;1500;p97">
            <a:extLst>
              <a:ext uri="{FF2B5EF4-FFF2-40B4-BE49-F238E27FC236}">
                <a16:creationId xmlns:a16="http://schemas.microsoft.com/office/drawing/2014/main" id="{0C8BBA7E-672A-D2C3-30A2-0DD17CE136BA}"/>
              </a:ext>
            </a:extLst>
          </p:cNvPr>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DED3DCBD-5B23-7DB9-636D-088DB0A87E5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37</a:t>
            </a:fld>
            <a:endParaRPr lang="en-US"/>
          </a:p>
        </p:txBody>
      </p:sp>
    </p:spTree>
    <p:extLst>
      <p:ext uri="{BB962C8B-B14F-4D97-AF65-F5344CB8AC3E}">
        <p14:creationId xmlns:p14="http://schemas.microsoft.com/office/powerpoint/2010/main" val="2583447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94">
          <a:extLst>
            <a:ext uri="{FF2B5EF4-FFF2-40B4-BE49-F238E27FC236}">
              <a16:creationId xmlns:a16="http://schemas.microsoft.com/office/drawing/2014/main" id="{2132DBF4-130F-0D70-D477-F1D49D2318AB}"/>
            </a:ext>
          </a:extLst>
        </p:cNvPr>
        <p:cNvGrpSpPr/>
        <p:nvPr/>
      </p:nvGrpSpPr>
      <p:grpSpPr>
        <a:xfrm>
          <a:off x="0" y="0"/>
          <a:ext cx="0" cy="0"/>
          <a:chOff x="0" y="0"/>
          <a:chExt cx="0" cy="0"/>
        </a:xfrm>
      </p:grpSpPr>
      <p:sp>
        <p:nvSpPr>
          <p:cNvPr id="1495" name="Google Shape;1495;p97">
            <a:extLst>
              <a:ext uri="{FF2B5EF4-FFF2-40B4-BE49-F238E27FC236}">
                <a16:creationId xmlns:a16="http://schemas.microsoft.com/office/drawing/2014/main" id="{96A777E3-D142-473B-488C-DB97D4FE051F}"/>
              </a:ext>
            </a:extLst>
          </p:cNvPr>
          <p:cNvSpPr/>
          <p:nvPr/>
        </p:nvSpPr>
        <p:spPr>
          <a:xfrm>
            <a:off x="303"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96" name="Google Shape;1496;p97">
            <a:extLst>
              <a:ext uri="{FF2B5EF4-FFF2-40B4-BE49-F238E27FC236}">
                <a16:creationId xmlns:a16="http://schemas.microsoft.com/office/drawing/2014/main" id="{F8A663A1-5154-9526-4752-5A72203B4C27}"/>
              </a:ext>
            </a:extLst>
          </p:cNvPr>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7" name="Google Shape;1497;p97">
            <a:extLst>
              <a:ext uri="{FF2B5EF4-FFF2-40B4-BE49-F238E27FC236}">
                <a16:creationId xmlns:a16="http://schemas.microsoft.com/office/drawing/2014/main" id="{5BB50B28-DD2B-E244-AF88-5E4E127F13AC}"/>
              </a:ext>
            </a:extLst>
          </p:cNvPr>
          <p:cNvSpPr/>
          <p:nvPr/>
        </p:nvSpPr>
        <p:spPr>
          <a:xfrm>
            <a:off x="0"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98" name="Google Shape;1498;p97">
            <a:extLst>
              <a:ext uri="{FF2B5EF4-FFF2-40B4-BE49-F238E27FC236}">
                <a16:creationId xmlns:a16="http://schemas.microsoft.com/office/drawing/2014/main" id="{8183C54B-AFBC-FAF8-6678-83182299D49F}"/>
              </a:ext>
            </a:extLst>
          </p:cNvPr>
          <p:cNvSpPr txBox="1">
            <a:spLocks noGrp="1"/>
          </p:cNvSpPr>
          <p:nvPr>
            <p:ph type="title"/>
          </p:nvPr>
        </p:nvSpPr>
        <p:spPr>
          <a:xfrm>
            <a:off x="849683" y="1240076"/>
            <a:ext cx="2777397"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dirty="0">
                <a:solidFill>
                  <a:srgbClr val="FFFFFF"/>
                </a:solidFill>
              </a:rPr>
              <a:t>Case law</a:t>
            </a:r>
            <a:endParaRPr b="1" dirty="0"/>
          </a:p>
        </p:txBody>
      </p:sp>
      <p:sp>
        <p:nvSpPr>
          <p:cNvPr id="1499" name="Google Shape;1499;p97">
            <a:extLst>
              <a:ext uri="{FF2B5EF4-FFF2-40B4-BE49-F238E27FC236}">
                <a16:creationId xmlns:a16="http://schemas.microsoft.com/office/drawing/2014/main" id="{598924E7-15E6-26AE-F718-719C8BCE8B86}"/>
              </a:ext>
            </a:extLst>
          </p:cNvPr>
          <p:cNvSpPr txBox="1">
            <a:spLocks noGrp="1"/>
          </p:cNvSpPr>
          <p:nvPr>
            <p:ph type="body" idx="1"/>
          </p:nvPr>
        </p:nvSpPr>
        <p:spPr>
          <a:xfrm>
            <a:off x="4705594" y="1240077"/>
            <a:ext cx="6034827" cy="4916465"/>
          </a:xfrm>
          <a:prstGeom prst="rect">
            <a:avLst/>
          </a:prstGeom>
          <a:noFill/>
          <a:ln>
            <a:noFill/>
          </a:ln>
        </p:spPr>
        <p:txBody>
          <a:bodyPr spcFirstLastPara="1" wrap="square" lIns="91425" tIns="45700" rIns="91425" bIns="45700" anchor="t" anchorCtr="0">
            <a:normAutofit fontScale="92500" lnSpcReduction="20000"/>
          </a:bodyPr>
          <a:lstStyle/>
          <a:p>
            <a:endParaRPr lang="en-US" dirty="0">
              <a:effectLst/>
              <a:latin typeface="Century Gothic" panose="020B0502020202020204" pitchFamily="34" charset="0"/>
            </a:endParaRPr>
          </a:p>
          <a:p>
            <a:pPr marL="285750" indent="-285750">
              <a:lnSpc>
                <a:spcPct val="115000"/>
              </a:lnSpc>
            </a:pPr>
            <a:r>
              <a:rPr lang="en-US" i="1" dirty="0">
                <a:effectLst/>
                <a:latin typeface="Century Gothic" panose="020B0502020202020204" pitchFamily="34" charset="0"/>
                <a:ea typeface="Arial" panose="020B0604020202020204" pitchFamily="34" charset="0"/>
              </a:rPr>
              <a:t>State v. Counts</a:t>
            </a:r>
            <a:r>
              <a:rPr lang="en-US" dirty="0">
                <a:effectLst/>
                <a:latin typeface="Century Gothic" panose="020B0502020202020204" pitchFamily="34" charset="0"/>
                <a:ea typeface="Arial" panose="020B0604020202020204" pitchFamily="34" charset="0"/>
              </a:rPr>
              <a:t>, 2022-Ohio-3666 (8th Dist.).</a:t>
            </a:r>
          </a:p>
          <a:p>
            <a:pPr marL="685800" lvl="1" indent="-228600">
              <a:lnSpc>
                <a:spcPct val="115000"/>
              </a:lnSpc>
            </a:pPr>
            <a:r>
              <a:rPr lang="en-US" sz="2000" dirty="0">
                <a:effectLst/>
                <a:latin typeface="Century Gothic" panose="020B0502020202020204" pitchFamily="34" charset="0"/>
                <a:ea typeface="Arial" panose="020B0604020202020204" pitchFamily="34" charset="0"/>
              </a:rPr>
              <a:t>Trial court reversed for failure to properly consider a victim’s state and federal constitutional rights when ordering a defendant may access a victim’s home.</a:t>
            </a:r>
          </a:p>
          <a:p>
            <a:pPr marL="228600" indent="-228600">
              <a:lnSpc>
                <a:spcPct val="115000"/>
              </a:lnSpc>
            </a:pPr>
            <a:r>
              <a:rPr lang="en-US" sz="2200" i="1" dirty="0">
                <a:effectLst/>
                <a:latin typeface="Century Gothic" panose="020B0502020202020204" pitchFamily="34" charset="0"/>
                <a:ea typeface="Arial" panose="020B0604020202020204" pitchFamily="34" charset="0"/>
              </a:rPr>
              <a:t>State v. </a:t>
            </a:r>
            <a:r>
              <a:rPr lang="en-US" sz="2200" i="1" dirty="0" err="1">
                <a:effectLst/>
                <a:latin typeface="Century Gothic" panose="020B0502020202020204" pitchFamily="34" charset="0"/>
                <a:ea typeface="Arial" panose="020B0604020202020204" pitchFamily="34" charset="0"/>
              </a:rPr>
              <a:t>Gronbeck</a:t>
            </a:r>
            <a:r>
              <a:rPr lang="en-US" sz="2200" dirty="0">
                <a:effectLst/>
                <a:latin typeface="Century Gothic" panose="020B0502020202020204" pitchFamily="34" charset="0"/>
                <a:ea typeface="Arial" panose="020B0604020202020204" pitchFamily="34" charset="0"/>
              </a:rPr>
              <a:t>, 2024-Ohio-26 (2nd Dist.). </a:t>
            </a:r>
          </a:p>
          <a:p>
            <a:pPr marL="685800" lvl="1" indent="-228600">
              <a:lnSpc>
                <a:spcPct val="115000"/>
              </a:lnSpc>
            </a:pPr>
            <a:r>
              <a:rPr lang="en-US" sz="2000" dirty="0">
                <a:effectLst/>
                <a:latin typeface="Century Gothic" panose="020B0502020202020204" pitchFamily="34" charset="0"/>
                <a:ea typeface="Arial" panose="020B0604020202020204" pitchFamily="34" charset="0"/>
              </a:rPr>
              <a:t>Victim’s appeal of trial court’s in camera review of privileged records was premature.</a:t>
            </a:r>
          </a:p>
          <a:p>
            <a:pPr marL="228600" indent="-228600">
              <a:lnSpc>
                <a:spcPct val="115000"/>
              </a:lnSpc>
            </a:pPr>
            <a:r>
              <a:rPr lang="en-US" sz="2200" i="1" dirty="0">
                <a:effectLst/>
                <a:latin typeface="Century Gothic" panose="020B0502020202020204" pitchFamily="34" charset="0"/>
                <a:ea typeface="Arial" panose="020B0604020202020204" pitchFamily="34" charset="0"/>
              </a:rPr>
              <a:t>State v. O’Neill</a:t>
            </a:r>
            <a:r>
              <a:rPr lang="en-US" sz="2200" dirty="0">
                <a:effectLst/>
                <a:latin typeface="Century Gothic" panose="020B0502020202020204" pitchFamily="34" charset="0"/>
                <a:ea typeface="Arial" panose="020B0604020202020204" pitchFamily="34" charset="0"/>
              </a:rPr>
              <a:t>, 2025-Ohio-287 (12th Dist.).</a:t>
            </a:r>
          </a:p>
          <a:p>
            <a:pPr marL="685800" lvl="1" indent="-228600">
              <a:lnSpc>
                <a:spcPct val="115000"/>
              </a:lnSpc>
            </a:pPr>
            <a:r>
              <a:rPr lang="en-US" sz="2000" dirty="0">
                <a:effectLst/>
                <a:latin typeface="Century Gothic" panose="020B0502020202020204" pitchFamily="34" charset="0"/>
                <a:ea typeface="Arial" panose="020B0604020202020204" pitchFamily="34" charset="0"/>
              </a:rPr>
              <a:t>Defendant’s constitutional rights did not outweigh victim’s constitutional rights as to allow defendant access to victim’s privileged mental health records.</a:t>
            </a:r>
          </a:p>
          <a:p>
            <a:pPr marL="228600" indent="-228600">
              <a:lnSpc>
                <a:spcPct val="115000"/>
              </a:lnSpc>
            </a:pPr>
            <a:endParaRPr lang="en-US" sz="2200" dirty="0">
              <a:effectLst/>
              <a:latin typeface="Century Gothic" panose="020B0502020202020204" pitchFamily="34" charset="0"/>
              <a:ea typeface="Arial" panose="020B0604020202020204" pitchFamily="34" charset="0"/>
            </a:endParaRPr>
          </a:p>
          <a:p>
            <a:pPr marL="228600" indent="-228600">
              <a:lnSpc>
                <a:spcPct val="115000"/>
              </a:lnSpc>
            </a:pPr>
            <a:endParaRPr lang="en-US" sz="2200" dirty="0">
              <a:effectLst/>
              <a:latin typeface="Century Gothic" panose="020B0502020202020204" pitchFamily="34" charset="0"/>
              <a:ea typeface="Arial" panose="020B0604020202020204" pitchFamily="34" charset="0"/>
            </a:endParaRPr>
          </a:p>
          <a:p>
            <a:pPr marL="228600" indent="-228600">
              <a:spcBef>
                <a:spcPts val="0"/>
              </a:spcBef>
              <a:buSzPts val="2000"/>
            </a:pPr>
            <a:endParaRPr dirty="0"/>
          </a:p>
        </p:txBody>
      </p:sp>
      <p:pic>
        <p:nvPicPr>
          <p:cNvPr id="1500" name="Google Shape;1500;p97">
            <a:extLst>
              <a:ext uri="{FF2B5EF4-FFF2-40B4-BE49-F238E27FC236}">
                <a16:creationId xmlns:a16="http://schemas.microsoft.com/office/drawing/2014/main" id="{605F5AAA-2C84-D83B-3C5A-5BB80E36C2E0}"/>
              </a:ext>
            </a:extLst>
          </p:cNvPr>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AE52B977-9150-EC81-4FF0-40AF33C44D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38</a:t>
            </a:fld>
            <a:endParaRPr lang="en-US"/>
          </a:p>
        </p:txBody>
      </p:sp>
    </p:spTree>
    <p:extLst>
      <p:ext uri="{BB962C8B-B14F-4D97-AF65-F5344CB8AC3E}">
        <p14:creationId xmlns:p14="http://schemas.microsoft.com/office/powerpoint/2010/main" val="26231151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94">
          <a:extLst>
            <a:ext uri="{FF2B5EF4-FFF2-40B4-BE49-F238E27FC236}">
              <a16:creationId xmlns:a16="http://schemas.microsoft.com/office/drawing/2014/main" id="{B803A600-74E4-9652-6348-BD3102C66BFC}"/>
            </a:ext>
          </a:extLst>
        </p:cNvPr>
        <p:cNvGrpSpPr/>
        <p:nvPr/>
      </p:nvGrpSpPr>
      <p:grpSpPr>
        <a:xfrm>
          <a:off x="0" y="0"/>
          <a:ext cx="0" cy="0"/>
          <a:chOff x="0" y="0"/>
          <a:chExt cx="0" cy="0"/>
        </a:xfrm>
      </p:grpSpPr>
      <p:sp>
        <p:nvSpPr>
          <p:cNvPr id="1495" name="Google Shape;1495;p97">
            <a:extLst>
              <a:ext uri="{FF2B5EF4-FFF2-40B4-BE49-F238E27FC236}">
                <a16:creationId xmlns:a16="http://schemas.microsoft.com/office/drawing/2014/main" id="{F1D0943D-E291-48BF-05EB-A64B7431E648}"/>
              </a:ext>
            </a:extLst>
          </p:cNvPr>
          <p:cNvSpPr/>
          <p:nvPr/>
        </p:nvSpPr>
        <p:spPr>
          <a:xfrm>
            <a:off x="303"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96" name="Google Shape;1496;p97">
            <a:extLst>
              <a:ext uri="{FF2B5EF4-FFF2-40B4-BE49-F238E27FC236}">
                <a16:creationId xmlns:a16="http://schemas.microsoft.com/office/drawing/2014/main" id="{C2D1E842-AE30-2B2A-F639-4FC4440C71E3}"/>
              </a:ext>
            </a:extLst>
          </p:cNvPr>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7" name="Google Shape;1497;p97">
            <a:extLst>
              <a:ext uri="{FF2B5EF4-FFF2-40B4-BE49-F238E27FC236}">
                <a16:creationId xmlns:a16="http://schemas.microsoft.com/office/drawing/2014/main" id="{098B5404-F5AB-46B2-84C0-33906214222E}"/>
              </a:ext>
            </a:extLst>
          </p:cNvPr>
          <p:cNvSpPr/>
          <p:nvPr/>
        </p:nvSpPr>
        <p:spPr>
          <a:xfrm>
            <a:off x="0"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98" name="Google Shape;1498;p97">
            <a:extLst>
              <a:ext uri="{FF2B5EF4-FFF2-40B4-BE49-F238E27FC236}">
                <a16:creationId xmlns:a16="http://schemas.microsoft.com/office/drawing/2014/main" id="{9223E7FA-A992-7CD9-D9C2-5462A9BAD55E}"/>
              </a:ext>
            </a:extLst>
          </p:cNvPr>
          <p:cNvSpPr txBox="1">
            <a:spLocks noGrp="1"/>
          </p:cNvSpPr>
          <p:nvPr>
            <p:ph type="title"/>
          </p:nvPr>
        </p:nvSpPr>
        <p:spPr>
          <a:xfrm>
            <a:off x="849683" y="1240076"/>
            <a:ext cx="2777397"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dirty="0">
                <a:solidFill>
                  <a:srgbClr val="FFFFFF"/>
                </a:solidFill>
              </a:rPr>
              <a:t>What does the repeal mean for cases going forward?</a:t>
            </a:r>
            <a:endParaRPr b="1" dirty="0"/>
          </a:p>
        </p:txBody>
      </p:sp>
      <p:sp>
        <p:nvSpPr>
          <p:cNvPr id="1499" name="Google Shape;1499;p97">
            <a:extLst>
              <a:ext uri="{FF2B5EF4-FFF2-40B4-BE49-F238E27FC236}">
                <a16:creationId xmlns:a16="http://schemas.microsoft.com/office/drawing/2014/main" id="{81F47AF9-8E90-D545-348A-B0FEE8657F71}"/>
              </a:ext>
            </a:extLst>
          </p:cNvPr>
          <p:cNvSpPr txBox="1">
            <a:spLocks noGrp="1"/>
          </p:cNvSpPr>
          <p:nvPr>
            <p:ph type="body" idx="1"/>
          </p:nvPr>
        </p:nvSpPr>
        <p:spPr>
          <a:xfrm>
            <a:off x="4705594" y="1240077"/>
            <a:ext cx="6034827" cy="4916465"/>
          </a:xfrm>
          <a:prstGeom prst="rect">
            <a:avLst/>
          </a:prstGeom>
          <a:noFill/>
          <a:ln>
            <a:noFill/>
          </a:ln>
        </p:spPr>
        <p:txBody>
          <a:bodyPr spcFirstLastPara="1" wrap="square" lIns="91425" tIns="45700" rIns="91425" bIns="45700" anchor="t" anchorCtr="0">
            <a:normAutofit/>
          </a:bodyPr>
          <a:lstStyle/>
          <a:p>
            <a:pPr marL="114300" indent="0">
              <a:buNone/>
            </a:pPr>
            <a:r>
              <a:rPr lang="en-US" dirty="0">
                <a:effectLst/>
                <a:latin typeface="Century Gothic" panose="020B0502020202020204" pitchFamily="34" charset="0"/>
              </a:rPr>
              <a:t>How will courts decide cases now that R.C. </a:t>
            </a:r>
            <a:r>
              <a:rPr lang="en-US" dirty="0">
                <a:latin typeface="Century Gothic" panose="020B0502020202020204" pitchFamily="34" charset="0"/>
              </a:rPr>
              <a:t>2930.071 has been repealed?</a:t>
            </a:r>
            <a:endParaRPr lang="en-US" dirty="0">
              <a:effectLst/>
              <a:latin typeface="Century Gothic" panose="020B0502020202020204" pitchFamily="34" charset="0"/>
            </a:endParaRPr>
          </a:p>
          <a:p>
            <a:pPr marL="285750" indent="-285750">
              <a:lnSpc>
                <a:spcPct val="115000"/>
              </a:lnSpc>
            </a:pPr>
            <a:r>
              <a:rPr lang="en-US" i="1" dirty="0">
                <a:effectLst/>
                <a:latin typeface="Century Gothic" panose="020B0502020202020204" pitchFamily="34" charset="0"/>
                <a:ea typeface="Arial" panose="020B0604020202020204" pitchFamily="34" charset="0"/>
              </a:rPr>
              <a:t>State v. Counts</a:t>
            </a:r>
            <a:r>
              <a:rPr lang="en-US" dirty="0">
                <a:effectLst/>
                <a:latin typeface="Century Gothic" panose="020B0502020202020204" pitchFamily="34" charset="0"/>
                <a:ea typeface="Arial" panose="020B0604020202020204" pitchFamily="34" charset="0"/>
              </a:rPr>
              <a:t>, 2022-Ohio-3666 (8th Dist.).</a:t>
            </a:r>
          </a:p>
          <a:p>
            <a:pPr marL="685800" lvl="1" indent="-228600">
              <a:lnSpc>
                <a:spcPct val="115000"/>
              </a:lnSpc>
            </a:pPr>
            <a:r>
              <a:rPr lang="en-US" sz="2000" dirty="0">
                <a:effectLst/>
                <a:latin typeface="Century Gothic" panose="020B0502020202020204" pitchFamily="34" charset="0"/>
                <a:ea typeface="Arial" panose="020B0604020202020204" pitchFamily="34" charset="0"/>
              </a:rPr>
              <a:t>Trial court reversed for failure to properly consider a victim’s state and federal constitutional rights when ordering a defendant may access a victim’s home.</a:t>
            </a:r>
          </a:p>
          <a:p>
            <a:pPr marL="228600" indent="-228600">
              <a:lnSpc>
                <a:spcPct val="115000"/>
              </a:lnSpc>
            </a:pPr>
            <a:r>
              <a:rPr lang="en-US" sz="2200" i="1" dirty="0">
                <a:latin typeface="Century Gothic" panose="020B0502020202020204" pitchFamily="34" charset="0"/>
                <a:ea typeface="Arial" panose="020B0604020202020204" pitchFamily="34" charset="0"/>
              </a:rPr>
              <a:t>Nixon</a:t>
            </a:r>
            <a:r>
              <a:rPr lang="en-US" sz="2200" dirty="0">
                <a:latin typeface="Century Gothic" panose="020B0502020202020204" pitchFamily="34" charset="0"/>
                <a:ea typeface="Arial" panose="020B0604020202020204" pitchFamily="34" charset="0"/>
              </a:rPr>
              <a:t> Test</a:t>
            </a:r>
            <a:endParaRPr lang="en-US" sz="2200" dirty="0">
              <a:effectLst/>
              <a:latin typeface="Century Gothic" panose="020B0502020202020204" pitchFamily="34" charset="0"/>
              <a:ea typeface="Arial" panose="020B0604020202020204" pitchFamily="34" charset="0"/>
            </a:endParaRPr>
          </a:p>
          <a:p>
            <a:pPr marL="228600" indent="-228600">
              <a:lnSpc>
                <a:spcPct val="115000"/>
              </a:lnSpc>
            </a:pPr>
            <a:endParaRPr lang="en-US" sz="2200" dirty="0">
              <a:effectLst/>
              <a:latin typeface="Century Gothic" panose="020B0502020202020204" pitchFamily="34" charset="0"/>
              <a:ea typeface="Arial" panose="020B0604020202020204" pitchFamily="34" charset="0"/>
            </a:endParaRPr>
          </a:p>
          <a:p>
            <a:pPr marL="228600" indent="-228600">
              <a:lnSpc>
                <a:spcPct val="115000"/>
              </a:lnSpc>
            </a:pPr>
            <a:endParaRPr lang="en-US" sz="2200" dirty="0">
              <a:effectLst/>
              <a:latin typeface="Century Gothic" panose="020B0502020202020204" pitchFamily="34" charset="0"/>
              <a:ea typeface="Arial" panose="020B0604020202020204" pitchFamily="34" charset="0"/>
            </a:endParaRPr>
          </a:p>
          <a:p>
            <a:pPr marL="228600" indent="-228600">
              <a:spcBef>
                <a:spcPts val="0"/>
              </a:spcBef>
              <a:buSzPts val="2000"/>
            </a:pPr>
            <a:endParaRPr dirty="0"/>
          </a:p>
        </p:txBody>
      </p:sp>
      <p:pic>
        <p:nvPicPr>
          <p:cNvPr id="1500" name="Google Shape;1500;p97">
            <a:extLst>
              <a:ext uri="{FF2B5EF4-FFF2-40B4-BE49-F238E27FC236}">
                <a16:creationId xmlns:a16="http://schemas.microsoft.com/office/drawing/2014/main" id="{C348C572-47C8-935C-5AE8-E51E1EF96351}"/>
              </a:ext>
            </a:extLst>
          </p:cNvPr>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01E7DEF8-A6C6-028F-0EC3-E373397207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39</a:t>
            </a:fld>
            <a:endParaRPr lang="en-US"/>
          </a:p>
        </p:txBody>
      </p:sp>
    </p:spTree>
    <p:extLst>
      <p:ext uri="{BB962C8B-B14F-4D97-AF65-F5344CB8AC3E}">
        <p14:creationId xmlns:p14="http://schemas.microsoft.com/office/powerpoint/2010/main" val="1491207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8F8F8"/>
            </a:gs>
          </a:gsLst>
          <a:path path="circle">
            <a:fillToRect l="50000" t="50000" r="50000" b="50000"/>
          </a:path>
          <a:tileRect/>
        </a:gradFill>
        <a:effectLst/>
      </p:bgPr>
    </p:bg>
    <p:spTree>
      <p:nvGrpSpPr>
        <p:cNvPr id="1" name="Shape 223"/>
        <p:cNvGrpSpPr/>
        <p:nvPr/>
      </p:nvGrpSpPr>
      <p:grpSpPr>
        <a:xfrm>
          <a:off x="0" y="0"/>
          <a:ext cx="0" cy="0"/>
          <a:chOff x="0" y="0"/>
          <a:chExt cx="0" cy="0"/>
        </a:xfrm>
      </p:grpSpPr>
      <p:pic>
        <p:nvPicPr>
          <p:cNvPr id="224" name="Google Shape;224;p8"/>
          <p:cNvPicPr preferRelativeResize="0"/>
          <p:nvPr/>
        </p:nvPicPr>
        <p:blipFill rotWithShape="1">
          <a:blip r:embed="rId3">
            <a:alphaModFix/>
          </a:blip>
          <a:srcRect t="1538" b="-1538"/>
          <a:stretch/>
        </p:blipFill>
        <p:spPr>
          <a:xfrm>
            <a:off x="0" y="6119336"/>
            <a:ext cx="12192000" cy="742950"/>
          </a:xfrm>
          <a:prstGeom prst="rect">
            <a:avLst/>
          </a:prstGeom>
          <a:noFill/>
          <a:ln>
            <a:noFill/>
          </a:ln>
        </p:spPr>
      </p:pic>
      <p:sp>
        <p:nvSpPr>
          <p:cNvPr id="225" name="Google Shape;225;p8"/>
          <p:cNvSpPr/>
          <p:nvPr/>
        </p:nvSpPr>
        <p:spPr>
          <a:xfrm>
            <a:off x="0" y="468769"/>
            <a:ext cx="12192000" cy="5647024"/>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26" name="Google Shape;226;p8"/>
          <p:cNvCxnSpPr/>
          <p:nvPr/>
        </p:nvCxnSpPr>
        <p:spPr>
          <a:xfrm>
            <a:off x="0" y="6121269"/>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227" name="Google Shape;227;p8"/>
          <p:cNvPicPr preferRelativeResize="0"/>
          <p:nvPr/>
        </p:nvPicPr>
        <p:blipFill rotWithShape="1">
          <a:blip r:embed="rId4">
            <a:alphaModFix/>
          </a:blip>
          <a:srcRect l="-115" r="15827" b="36435"/>
          <a:stretch/>
        </p:blipFill>
        <p:spPr>
          <a:xfrm>
            <a:off x="1125460" y="643464"/>
            <a:ext cx="9610344" cy="155448"/>
          </a:xfrm>
          <a:prstGeom prst="rect">
            <a:avLst/>
          </a:prstGeom>
          <a:noFill/>
          <a:ln>
            <a:noFill/>
          </a:ln>
        </p:spPr>
      </p:pic>
      <p:sp>
        <p:nvSpPr>
          <p:cNvPr id="228" name="Google Shape;228;p8"/>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29" name="Google Shape;229;p8"/>
          <p:cNvSpPr/>
          <p:nvPr/>
        </p:nvSpPr>
        <p:spPr>
          <a:xfrm>
            <a:off x="0" y="468769"/>
            <a:ext cx="12192000" cy="5647024"/>
          </a:xfrm>
          <a:prstGeom prst="rect">
            <a:avLst/>
          </a:prstGeom>
          <a:gradFill>
            <a:gsLst>
              <a:gs pos="0">
                <a:srgbClr val="DCDCE0">
                  <a:alpha val="0"/>
                </a:srgbClr>
              </a:gs>
              <a:gs pos="100000">
                <a:srgbClr val="DDDDE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30" name="Google Shape;230;p8"/>
          <p:cNvSpPr txBox="1">
            <a:spLocks noGrp="1"/>
          </p:cNvSpPr>
          <p:nvPr>
            <p:ph type="title"/>
          </p:nvPr>
        </p:nvSpPr>
        <p:spPr>
          <a:xfrm>
            <a:off x="1128413" y="988098"/>
            <a:ext cx="3848325" cy="2407724"/>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dk1"/>
              </a:buClr>
              <a:buSzPts val="2300"/>
              <a:buFont typeface="Century Gothic"/>
              <a:buNone/>
            </a:pPr>
            <a:r>
              <a:rPr lang="en-US" sz="2300"/>
              <a:t>Victims’ Rights Toolkit (victimsrightstoolkit.org)</a:t>
            </a:r>
            <a:endParaRPr/>
          </a:p>
        </p:txBody>
      </p:sp>
      <p:pic>
        <p:nvPicPr>
          <p:cNvPr id="231" name="Google Shape;231;p8"/>
          <p:cNvPicPr preferRelativeResize="0"/>
          <p:nvPr/>
        </p:nvPicPr>
        <p:blipFill rotWithShape="1">
          <a:blip r:embed="rId5">
            <a:alphaModFix/>
          </a:blip>
          <a:srcRect l="-116" t="474" r="66353" b="36564"/>
          <a:stretch/>
        </p:blipFill>
        <p:spPr>
          <a:xfrm>
            <a:off x="1125460" y="643464"/>
            <a:ext cx="3849624" cy="155448"/>
          </a:xfrm>
          <a:prstGeom prst="rect">
            <a:avLst/>
          </a:prstGeom>
          <a:noFill/>
          <a:ln>
            <a:noFill/>
          </a:ln>
        </p:spPr>
      </p:pic>
      <p:grpSp>
        <p:nvGrpSpPr>
          <p:cNvPr id="232" name="Google Shape;232;p8"/>
          <p:cNvGrpSpPr/>
          <p:nvPr/>
        </p:nvGrpSpPr>
        <p:grpSpPr>
          <a:xfrm>
            <a:off x="5460131" y="482171"/>
            <a:ext cx="6091791" cy="5149101"/>
            <a:chOff x="5460131" y="482171"/>
            <a:chExt cx="6091791" cy="5149101"/>
          </a:xfrm>
        </p:grpSpPr>
        <p:sp>
          <p:nvSpPr>
            <p:cNvPr id="233" name="Google Shape;233;p8"/>
            <p:cNvSpPr/>
            <p:nvPr/>
          </p:nvSpPr>
          <p:spPr>
            <a:xfrm>
              <a:off x="5460131" y="482171"/>
              <a:ext cx="6091791" cy="5149101"/>
            </a:xfrm>
            <a:prstGeom prst="rect">
              <a:avLst/>
            </a:prstGeom>
            <a:gradFill>
              <a:gsLst>
                <a:gs pos="0">
                  <a:srgbClr val="262626"/>
                </a:gs>
                <a:gs pos="100000">
                  <a:srgbClr val="0C0C0C"/>
                </a:gs>
              </a:gsLst>
              <a:lin ang="5400000" scaled="0"/>
            </a:gradFill>
            <a:ln>
              <a:noFill/>
            </a:ln>
            <a:effectLst>
              <a:outerShdw blurRad="127000" dist="2286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34" name="Google Shape;234;p8"/>
            <p:cNvSpPr/>
            <p:nvPr/>
          </p:nvSpPr>
          <p:spPr>
            <a:xfrm>
              <a:off x="5778956" y="812507"/>
              <a:ext cx="5461780" cy="4466452"/>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sp>
        <p:nvSpPr>
          <p:cNvPr id="235" name="Google Shape;235;p8"/>
          <p:cNvSpPr/>
          <p:nvPr/>
        </p:nvSpPr>
        <p:spPr>
          <a:xfrm>
            <a:off x="5942379" y="977965"/>
            <a:ext cx="5128689" cy="4135339"/>
          </a:xfrm>
          <a:prstGeom prst="rect">
            <a:avLst/>
          </a:prstGeom>
          <a:solidFill>
            <a:srgbClr val="FFFFFE"/>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236" name="Google Shape;236;p8" descr="Screen Shot 2016-04-11 at 8.03.16 AM.png"/>
          <p:cNvPicPr preferRelativeResize="0">
            <a:picLocks noGrp="1"/>
          </p:cNvPicPr>
          <p:nvPr>
            <p:ph type="body" idx="1"/>
          </p:nvPr>
        </p:nvPicPr>
        <p:blipFill rotWithShape="1">
          <a:blip r:embed="rId6">
            <a:alphaModFix/>
          </a:blip>
          <a:srcRect t="2000" b="8961"/>
          <a:stretch/>
        </p:blipFill>
        <p:spPr>
          <a:xfrm>
            <a:off x="6093926" y="1707879"/>
            <a:ext cx="4821551" cy="2683104"/>
          </a:xfrm>
          <a:prstGeom prst="rect">
            <a:avLst/>
          </a:prstGeom>
          <a:noFill/>
          <a:ln>
            <a:noFill/>
          </a:ln>
        </p:spPr>
      </p:pic>
      <p:pic>
        <p:nvPicPr>
          <p:cNvPr id="237" name="Google Shape;237;p8"/>
          <p:cNvPicPr preferRelativeResize="0"/>
          <p:nvPr/>
        </p:nvPicPr>
        <p:blipFill rotWithShape="1">
          <a:blip r:embed="rId3">
            <a:alphaModFix/>
          </a:blip>
          <a:srcRect t="1538" b="-1538"/>
          <a:stretch/>
        </p:blipFill>
        <p:spPr>
          <a:xfrm>
            <a:off x="0" y="6119336"/>
            <a:ext cx="12192000" cy="742950"/>
          </a:xfrm>
          <a:prstGeom prst="rect">
            <a:avLst/>
          </a:prstGeom>
          <a:noFill/>
          <a:ln>
            <a:noFill/>
          </a:ln>
        </p:spPr>
      </p:pic>
      <p:cxnSp>
        <p:nvCxnSpPr>
          <p:cNvPr id="238" name="Google Shape;238;p8"/>
          <p:cNvCxnSpPr/>
          <p:nvPr/>
        </p:nvCxnSpPr>
        <p:spPr>
          <a:xfrm>
            <a:off x="0" y="6121269"/>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239" name="Google Shape;239;p8"/>
          <p:cNvPicPr preferRelativeResize="0"/>
          <p:nvPr/>
        </p:nvPicPr>
        <p:blipFill rotWithShape="1">
          <a:blip r:embed="rId7">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765D1D8F-14A4-4DE8-0CC3-25F416211DE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57"/>
        <p:cNvGrpSpPr/>
        <p:nvPr/>
      </p:nvGrpSpPr>
      <p:grpSpPr>
        <a:xfrm>
          <a:off x="0" y="0"/>
          <a:ext cx="0" cy="0"/>
          <a:chOff x="0" y="0"/>
          <a:chExt cx="0" cy="0"/>
        </a:xfrm>
      </p:grpSpPr>
      <p:sp>
        <p:nvSpPr>
          <p:cNvPr id="1558" name="Google Shape;1558;p102"/>
          <p:cNvSpPr txBox="1">
            <a:spLocks noGrp="1"/>
          </p:cNvSpPr>
          <p:nvPr>
            <p:ph type="title"/>
          </p:nvPr>
        </p:nvSpPr>
        <p:spPr>
          <a:xfrm>
            <a:off x="1130270" y="953324"/>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Century Gothic"/>
              <a:buNone/>
            </a:pPr>
            <a:r>
              <a:rPr lang="en-US" dirty="0"/>
              <a:t>Rights to Privacy and Safety—Testimonial Alternatives</a:t>
            </a:r>
            <a:endParaRPr dirty="0"/>
          </a:p>
        </p:txBody>
      </p:sp>
      <p:grpSp>
        <p:nvGrpSpPr>
          <p:cNvPr id="1559" name="Google Shape;1559;p102"/>
          <p:cNvGrpSpPr/>
          <p:nvPr/>
        </p:nvGrpSpPr>
        <p:grpSpPr>
          <a:xfrm>
            <a:off x="1130270" y="2250740"/>
            <a:ext cx="9603275" cy="3136633"/>
            <a:chOff x="0" y="78971"/>
            <a:chExt cx="9603275" cy="3136633"/>
          </a:xfrm>
        </p:grpSpPr>
        <p:sp>
          <p:nvSpPr>
            <p:cNvPr id="1560" name="Google Shape;1560;p102"/>
            <p:cNvSpPr/>
            <p:nvPr/>
          </p:nvSpPr>
          <p:spPr>
            <a:xfrm>
              <a:off x="0" y="78971"/>
              <a:ext cx="9603275" cy="913678"/>
            </a:xfrm>
            <a:prstGeom prst="roundRect">
              <a:avLst>
                <a:gd name="adj" fmla="val 16667"/>
              </a:avLst>
            </a:prstGeom>
            <a:solidFill>
              <a:srgbClr val="405588"/>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1" name="Google Shape;1561;p102"/>
            <p:cNvSpPr txBox="1"/>
            <p:nvPr/>
          </p:nvSpPr>
          <p:spPr>
            <a:xfrm>
              <a:off x="44602" y="123573"/>
              <a:ext cx="9514071" cy="824474"/>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Century Gothic"/>
                <a:buNone/>
              </a:pPr>
              <a:r>
                <a:rPr lang="en-US" sz="2300" b="0" i="0" u="none" strike="noStrike" cap="none">
                  <a:solidFill>
                    <a:schemeClr val="lt1"/>
                  </a:solidFill>
                  <a:latin typeface="Century Gothic"/>
                  <a:ea typeface="Century Gothic"/>
                  <a:cs typeface="Century Gothic"/>
                  <a:sym typeface="Century Gothic"/>
                </a:rPr>
                <a:t>The Revised Code provides special protections to:</a:t>
              </a:r>
              <a:endParaRPr sz="1400" b="0" i="0" u="none" strike="noStrike" cap="none">
                <a:solidFill>
                  <a:srgbClr val="000000"/>
                </a:solidFill>
                <a:latin typeface="Arial"/>
                <a:ea typeface="Arial"/>
                <a:cs typeface="Arial"/>
                <a:sym typeface="Arial"/>
              </a:endParaRPr>
            </a:p>
          </p:txBody>
        </p:sp>
        <p:sp>
          <p:nvSpPr>
            <p:cNvPr id="1562" name="Google Shape;1562;p102"/>
            <p:cNvSpPr/>
            <p:nvPr/>
          </p:nvSpPr>
          <p:spPr>
            <a:xfrm>
              <a:off x="0" y="992650"/>
              <a:ext cx="9603275" cy="92839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3" name="Google Shape;1563;p102"/>
            <p:cNvSpPr txBox="1"/>
            <p:nvPr/>
          </p:nvSpPr>
          <p:spPr>
            <a:xfrm>
              <a:off x="0" y="992650"/>
              <a:ext cx="9603275" cy="928395"/>
            </a:xfrm>
            <a:prstGeom prst="rect">
              <a:avLst/>
            </a:prstGeom>
            <a:noFill/>
            <a:ln>
              <a:noFill/>
            </a:ln>
          </p:spPr>
          <p:txBody>
            <a:bodyPr spcFirstLastPara="1" wrap="square" lIns="304900" tIns="29200" rIns="163575" bIns="29200" anchor="t" anchorCtr="0">
              <a:noAutofit/>
            </a:bodyPr>
            <a:lstStyle/>
            <a:p>
              <a:pPr marL="171450" marR="0" lvl="1" indent="-171450" algn="l" rtl="0">
                <a:lnSpc>
                  <a:spcPct val="90000"/>
                </a:lnSpc>
                <a:spcBef>
                  <a:spcPts val="0"/>
                </a:spcBef>
                <a:spcAft>
                  <a:spcPts val="0"/>
                </a:spcAft>
                <a:buClr>
                  <a:schemeClr val="dk1"/>
                </a:buClr>
                <a:buSzPts val="1800"/>
                <a:buFont typeface="Century Gothic"/>
                <a:buChar char="•"/>
              </a:pPr>
              <a:r>
                <a:rPr lang="en-US" sz="1800" b="0" i="0" u="none" strike="noStrike" cap="none" dirty="0">
                  <a:solidFill>
                    <a:schemeClr val="dk1"/>
                  </a:solidFill>
                  <a:latin typeface="Century Gothic"/>
                  <a:ea typeface="Century Gothic"/>
                  <a:cs typeface="Century Gothic"/>
                  <a:sym typeface="Century Gothic"/>
                </a:rPr>
                <a:t>Child victims</a:t>
              </a:r>
              <a:endParaRPr sz="1800" b="0" i="0" u="none" strike="noStrike" cap="none" dirty="0">
                <a:solidFill>
                  <a:schemeClr val="dk1"/>
                </a:solidFill>
                <a:latin typeface="Century Gothic"/>
                <a:ea typeface="Century Gothic"/>
                <a:cs typeface="Century Gothic"/>
                <a:sym typeface="Century Gothic"/>
              </a:endParaRPr>
            </a:p>
            <a:p>
              <a:pPr marL="171450" marR="0" lvl="1" indent="-171450" algn="l" rtl="0">
                <a:lnSpc>
                  <a:spcPct val="90000"/>
                </a:lnSpc>
                <a:spcBef>
                  <a:spcPts val="360"/>
                </a:spcBef>
                <a:spcAft>
                  <a:spcPts val="0"/>
                </a:spcAft>
                <a:buClr>
                  <a:schemeClr val="dk1"/>
                </a:buClr>
                <a:buSzPts val="1800"/>
                <a:buFont typeface="Century Gothic"/>
                <a:buChar char="•"/>
              </a:pPr>
              <a:r>
                <a:rPr lang="en-US" sz="1800" b="0" i="0" u="none" strike="noStrike" cap="none" dirty="0">
                  <a:solidFill>
                    <a:schemeClr val="dk1"/>
                  </a:solidFill>
                  <a:latin typeface="Century Gothic"/>
                  <a:ea typeface="Century Gothic"/>
                  <a:cs typeface="Century Gothic"/>
                  <a:sym typeface="Century Gothic"/>
                </a:rPr>
                <a:t>Victims with developmental disabilities</a:t>
              </a:r>
              <a:endParaRPr sz="1800" b="0" i="0" u="none" strike="noStrike" cap="none" dirty="0">
                <a:solidFill>
                  <a:schemeClr val="dk1"/>
                </a:solidFill>
                <a:latin typeface="Century Gothic"/>
                <a:ea typeface="Century Gothic"/>
                <a:cs typeface="Century Gothic"/>
                <a:sym typeface="Century Gothic"/>
              </a:endParaRPr>
            </a:p>
          </p:txBody>
        </p:sp>
        <p:sp>
          <p:nvSpPr>
            <p:cNvPr id="1564" name="Google Shape;1564;p102"/>
            <p:cNvSpPr/>
            <p:nvPr/>
          </p:nvSpPr>
          <p:spPr>
            <a:xfrm>
              <a:off x="0" y="1921045"/>
              <a:ext cx="9603275" cy="913678"/>
            </a:xfrm>
            <a:prstGeom prst="roundRect">
              <a:avLst>
                <a:gd name="adj" fmla="val 16667"/>
              </a:avLst>
            </a:prstGeom>
            <a:solidFill>
              <a:srgbClr val="405588"/>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5" name="Google Shape;1565;p102"/>
            <p:cNvSpPr txBox="1"/>
            <p:nvPr/>
          </p:nvSpPr>
          <p:spPr>
            <a:xfrm>
              <a:off x="44602" y="1920997"/>
              <a:ext cx="9514071" cy="869124"/>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Century Gothic"/>
                <a:buNone/>
              </a:pPr>
              <a:r>
                <a:rPr lang="en-US" sz="1600" b="0" i="0" u="none" strike="noStrike" cap="none" dirty="0">
                  <a:solidFill>
                    <a:schemeClr val="lt1"/>
                  </a:solidFill>
                  <a:latin typeface="Century Gothic"/>
                  <a:ea typeface="Century Gothic"/>
                  <a:cs typeface="Century Gothic"/>
                  <a:sym typeface="Century Gothic"/>
                </a:rPr>
                <a:t>Prosecutors, victims, or victim counsel can file motions to allow these victims to testify via videotaped deposition or closed-circuit testimony. For some victims, the request must be granted. For all other victims, the court may grant the request on a showing that live testimony will cause emotional harm.</a:t>
              </a:r>
              <a:endParaRPr sz="1600" b="0" i="0" u="none" strike="noStrike" cap="none" dirty="0">
                <a:solidFill>
                  <a:srgbClr val="000000"/>
                </a:solidFill>
                <a:latin typeface="Arial"/>
                <a:ea typeface="Arial"/>
                <a:cs typeface="Arial"/>
                <a:sym typeface="Arial"/>
              </a:endParaRPr>
            </a:p>
          </p:txBody>
        </p:sp>
        <p:sp>
          <p:nvSpPr>
            <p:cNvPr id="1566" name="Google Shape;1566;p102"/>
            <p:cNvSpPr/>
            <p:nvPr/>
          </p:nvSpPr>
          <p:spPr>
            <a:xfrm>
              <a:off x="0" y="2834724"/>
              <a:ext cx="9603275" cy="3808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7" name="Google Shape;1567;p102"/>
            <p:cNvSpPr txBox="1"/>
            <p:nvPr/>
          </p:nvSpPr>
          <p:spPr>
            <a:xfrm>
              <a:off x="0" y="2834724"/>
              <a:ext cx="9603275" cy="380880"/>
            </a:xfrm>
            <a:prstGeom prst="rect">
              <a:avLst/>
            </a:prstGeom>
            <a:noFill/>
            <a:ln>
              <a:noFill/>
            </a:ln>
          </p:spPr>
          <p:txBody>
            <a:bodyPr spcFirstLastPara="1" wrap="square" lIns="304900" tIns="29200" rIns="163575" bIns="29200" anchor="t" anchorCtr="0">
              <a:noAutofit/>
            </a:bodyPr>
            <a:lstStyle/>
            <a:p>
              <a:pPr marL="171450" marR="0" lvl="1" indent="-171450" algn="l" rtl="0">
                <a:lnSpc>
                  <a:spcPct val="90000"/>
                </a:lnSpc>
                <a:spcBef>
                  <a:spcPts val="0"/>
                </a:spcBef>
                <a:spcAft>
                  <a:spcPts val="0"/>
                </a:spcAft>
                <a:buClr>
                  <a:schemeClr val="dk1"/>
                </a:buClr>
                <a:buSzPts val="1800"/>
                <a:buFont typeface="Century Gothic"/>
                <a:buChar char="•"/>
              </a:pPr>
              <a:r>
                <a:rPr lang="en-US" sz="1800" b="0" i="0" u="none" strike="noStrike" cap="none">
                  <a:solidFill>
                    <a:schemeClr val="dk1"/>
                  </a:solidFill>
                  <a:latin typeface="Century Gothic"/>
                  <a:ea typeface="Century Gothic"/>
                  <a:cs typeface="Century Gothic"/>
                  <a:sym typeface="Century Gothic"/>
                </a:rPr>
                <a:t>RC 2937.11; 2945.481, 2945.482, 2945.49, 2945.491, 2152.81, 2152.811</a:t>
              </a:r>
              <a:endParaRPr sz="1800" b="0" i="0" u="none" strike="noStrike" cap="none">
                <a:solidFill>
                  <a:schemeClr val="dk1"/>
                </a:solidFill>
                <a:latin typeface="Century Gothic"/>
                <a:ea typeface="Century Gothic"/>
                <a:cs typeface="Century Gothic"/>
                <a:sym typeface="Century Gothic"/>
              </a:endParaRPr>
            </a:p>
          </p:txBody>
        </p:sp>
      </p:grpSp>
      <p:pic>
        <p:nvPicPr>
          <p:cNvPr id="1568" name="Google Shape;1568;p102"/>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961403C7-312B-0614-C313-9A9963C2F7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94">
          <a:extLst>
            <a:ext uri="{FF2B5EF4-FFF2-40B4-BE49-F238E27FC236}">
              <a16:creationId xmlns:a16="http://schemas.microsoft.com/office/drawing/2014/main" id="{B75C8275-097C-196C-60B4-CD42E7656608}"/>
            </a:ext>
          </a:extLst>
        </p:cNvPr>
        <p:cNvGrpSpPr/>
        <p:nvPr/>
      </p:nvGrpSpPr>
      <p:grpSpPr>
        <a:xfrm>
          <a:off x="0" y="0"/>
          <a:ext cx="0" cy="0"/>
          <a:chOff x="0" y="0"/>
          <a:chExt cx="0" cy="0"/>
        </a:xfrm>
      </p:grpSpPr>
      <p:sp>
        <p:nvSpPr>
          <p:cNvPr id="1495" name="Google Shape;1495;p97">
            <a:extLst>
              <a:ext uri="{FF2B5EF4-FFF2-40B4-BE49-F238E27FC236}">
                <a16:creationId xmlns:a16="http://schemas.microsoft.com/office/drawing/2014/main" id="{B2C0E978-E513-EA1F-6E8D-1B23024AA61F}"/>
              </a:ext>
            </a:extLst>
          </p:cNvPr>
          <p:cNvSpPr/>
          <p:nvPr/>
        </p:nvSpPr>
        <p:spPr>
          <a:xfrm>
            <a:off x="303"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96" name="Google Shape;1496;p97">
            <a:extLst>
              <a:ext uri="{FF2B5EF4-FFF2-40B4-BE49-F238E27FC236}">
                <a16:creationId xmlns:a16="http://schemas.microsoft.com/office/drawing/2014/main" id="{2B9D05A3-4472-2D29-0005-7B97D14D2A7D}"/>
              </a:ext>
            </a:extLst>
          </p:cNvPr>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7" name="Google Shape;1497;p97">
            <a:extLst>
              <a:ext uri="{FF2B5EF4-FFF2-40B4-BE49-F238E27FC236}">
                <a16:creationId xmlns:a16="http://schemas.microsoft.com/office/drawing/2014/main" id="{2E990B9B-5B30-1818-190A-DAE4B62E521C}"/>
              </a:ext>
            </a:extLst>
          </p:cNvPr>
          <p:cNvSpPr/>
          <p:nvPr/>
        </p:nvSpPr>
        <p:spPr>
          <a:xfrm>
            <a:off x="0"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98" name="Google Shape;1498;p97">
            <a:extLst>
              <a:ext uri="{FF2B5EF4-FFF2-40B4-BE49-F238E27FC236}">
                <a16:creationId xmlns:a16="http://schemas.microsoft.com/office/drawing/2014/main" id="{C6202A00-1C92-9715-13DA-753C36360749}"/>
              </a:ext>
            </a:extLst>
          </p:cNvPr>
          <p:cNvSpPr txBox="1">
            <a:spLocks noGrp="1"/>
          </p:cNvSpPr>
          <p:nvPr>
            <p:ph type="title"/>
          </p:nvPr>
        </p:nvSpPr>
        <p:spPr>
          <a:xfrm>
            <a:off x="849683" y="1240076"/>
            <a:ext cx="2777397"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dirty="0">
                <a:solidFill>
                  <a:srgbClr val="FFFFFF"/>
                </a:solidFill>
              </a:rPr>
              <a:t>Case law</a:t>
            </a:r>
            <a:endParaRPr dirty="0"/>
          </a:p>
        </p:txBody>
      </p:sp>
      <p:sp>
        <p:nvSpPr>
          <p:cNvPr id="1499" name="Google Shape;1499;p97">
            <a:extLst>
              <a:ext uri="{FF2B5EF4-FFF2-40B4-BE49-F238E27FC236}">
                <a16:creationId xmlns:a16="http://schemas.microsoft.com/office/drawing/2014/main" id="{4800F3F5-E77A-7152-E345-39F48193581D}"/>
              </a:ext>
            </a:extLst>
          </p:cNvPr>
          <p:cNvSpPr txBox="1">
            <a:spLocks noGrp="1"/>
          </p:cNvSpPr>
          <p:nvPr>
            <p:ph type="body" idx="1"/>
          </p:nvPr>
        </p:nvSpPr>
        <p:spPr>
          <a:xfrm>
            <a:off x="4705594" y="1240077"/>
            <a:ext cx="6034827" cy="4916465"/>
          </a:xfrm>
          <a:prstGeom prst="rect">
            <a:avLst/>
          </a:prstGeom>
          <a:noFill/>
          <a:ln>
            <a:noFill/>
          </a:ln>
        </p:spPr>
        <p:txBody>
          <a:bodyPr spcFirstLastPara="1" wrap="square" lIns="91425" tIns="45700" rIns="91425" bIns="45700" anchor="t" anchorCtr="0">
            <a:normAutofit/>
          </a:bodyPr>
          <a:lstStyle/>
          <a:p>
            <a:pPr marL="342900">
              <a:spcBef>
                <a:spcPts val="0"/>
              </a:spcBef>
              <a:buSzPts val="2000"/>
            </a:pPr>
            <a:endParaRPr lang="en-US" dirty="0"/>
          </a:p>
          <a:p>
            <a:pPr marL="342900">
              <a:spcBef>
                <a:spcPts val="0"/>
              </a:spcBef>
              <a:buSzPts val="2000"/>
            </a:pPr>
            <a:r>
              <a:rPr lang="en-US" i="1" dirty="0"/>
              <a:t>State v. Wallace</a:t>
            </a:r>
            <a:r>
              <a:rPr lang="en-US" dirty="0"/>
              <a:t>, 2024-Ohio-4955 (12th Dist.).</a:t>
            </a:r>
          </a:p>
          <a:p>
            <a:pPr marL="800100" lvl="1">
              <a:spcBef>
                <a:spcPts val="0"/>
              </a:spcBef>
              <a:buSzPts val="2000"/>
            </a:pPr>
            <a:r>
              <a:rPr lang="en-US" dirty="0"/>
              <a:t>Child victims of certain violent and sex crimes who are under age 13 are entitled to automatic testimonial accommodations upon request.</a:t>
            </a:r>
          </a:p>
          <a:p>
            <a:pPr marL="342900">
              <a:spcBef>
                <a:spcPts val="0"/>
              </a:spcBef>
              <a:buSzPts val="2000"/>
            </a:pPr>
            <a:endParaRPr dirty="0"/>
          </a:p>
        </p:txBody>
      </p:sp>
      <p:pic>
        <p:nvPicPr>
          <p:cNvPr id="1500" name="Google Shape;1500;p97">
            <a:extLst>
              <a:ext uri="{FF2B5EF4-FFF2-40B4-BE49-F238E27FC236}">
                <a16:creationId xmlns:a16="http://schemas.microsoft.com/office/drawing/2014/main" id="{B8E50A34-3C41-D9E2-9554-214C18DD3F6C}"/>
              </a:ext>
            </a:extLst>
          </p:cNvPr>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513A4023-2FF6-7377-DFDD-581A0D6D34E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41</a:t>
            </a:fld>
            <a:endParaRPr lang="en-US"/>
          </a:p>
        </p:txBody>
      </p:sp>
    </p:spTree>
    <p:extLst>
      <p:ext uri="{BB962C8B-B14F-4D97-AF65-F5344CB8AC3E}">
        <p14:creationId xmlns:p14="http://schemas.microsoft.com/office/powerpoint/2010/main" val="37778681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94"/>
        <p:cNvGrpSpPr/>
        <p:nvPr/>
      </p:nvGrpSpPr>
      <p:grpSpPr>
        <a:xfrm>
          <a:off x="0" y="0"/>
          <a:ext cx="0" cy="0"/>
          <a:chOff x="0" y="0"/>
          <a:chExt cx="0" cy="0"/>
        </a:xfrm>
      </p:grpSpPr>
      <p:sp>
        <p:nvSpPr>
          <p:cNvPr id="1495" name="Google Shape;1495;p97"/>
          <p:cNvSpPr/>
          <p:nvPr/>
        </p:nvSpPr>
        <p:spPr>
          <a:xfrm>
            <a:off x="303"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96" name="Google Shape;1496;p97"/>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7" name="Google Shape;1497;p97"/>
          <p:cNvSpPr/>
          <p:nvPr/>
        </p:nvSpPr>
        <p:spPr>
          <a:xfrm>
            <a:off x="0"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98" name="Google Shape;1498;p97"/>
          <p:cNvSpPr txBox="1">
            <a:spLocks noGrp="1"/>
          </p:cNvSpPr>
          <p:nvPr>
            <p:ph type="title"/>
          </p:nvPr>
        </p:nvSpPr>
        <p:spPr>
          <a:xfrm>
            <a:off x="849683" y="1240076"/>
            <a:ext cx="2777397"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dirty="0">
                <a:solidFill>
                  <a:srgbClr val="FFFFFF"/>
                </a:solidFill>
              </a:rPr>
              <a:t>Right to Fairness and Respect for Safety, Dignity, and Privacy—Certain Victims and Witnesses: RC 2945.483</a:t>
            </a:r>
            <a:endParaRPr dirty="0"/>
          </a:p>
        </p:txBody>
      </p:sp>
      <p:sp>
        <p:nvSpPr>
          <p:cNvPr id="1499" name="Google Shape;1499;p97"/>
          <p:cNvSpPr txBox="1">
            <a:spLocks noGrp="1"/>
          </p:cNvSpPr>
          <p:nvPr>
            <p:ph type="body" idx="1"/>
          </p:nvPr>
        </p:nvSpPr>
        <p:spPr>
          <a:xfrm>
            <a:off x="4705594" y="1240077"/>
            <a:ext cx="6034827" cy="4916465"/>
          </a:xfrm>
          <a:prstGeom prst="rect">
            <a:avLst/>
          </a:prstGeom>
          <a:noFill/>
          <a:ln>
            <a:noFill/>
          </a:ln>
        </p:spPr>
        <p:txBody>
          <a:bodyPr spcFirstLastPara="1" wrap="square" lIns="91425" tIns="45700" rIns="91425" bIns="45700" anchor="t" anchorCtr="0">
            <a:normAutofit fontScale="77500" lnSpcReduction="20000"/>
          </a:bodyPr>
          <a:lstStyle/>
          <a:p>
            <a:pPr marL="0" indent="0">
              <a:spcBef>
                <a:spcPts val="0"/>
              </a:spcBef>
              <a:buSzPts val="2000"/>
              <a:buNone/>
            </a:pPr>
            <a:endParaRPr lang="en-US" dirty="0"/>
          </a:p>
          <a:p>
            <a:pPr marL="0" indent="0">
              <a:spcBef>
                <a:spcPts val="0"/>
              </a:spcBef>
              <a:buSzPts val="2000"/>
              <a:buNone/>
            </a:pPr>
            <a:endParaRPr lang="en-US" sz="2500" dirty="0"/>
          </a:p>
          <a:p>
            <a:pPr marL="342900">
              <a:spcBef>
                <a:spcPts val="0"/>
              </a:spcBef>
              <a:buSzPts val="2000"/>
            </a:pPr>
            <a:r>
              <a:rPr lang="en-US" dirty="0"/>
              <a:t>In any proceeding in which a child or person with a developmental disability testifies in open court, the victim or witness has the right:</a:t>
            </a:r>
          </a:p>
          <a:p>
            <a:pPr marL="800100" lvl="1">
              <a:spcBef>
                <a:spcPts val="0"/>
              </a:spcBef>
              <a:buSzPts val="2000"/>
            </a:pPr>
            <a:r>
              <a:rPr lang="en-US" dirty="0"/>
              <a:t>to be asked questions in a way they understand</a:t>
            </a:r>
          </a:p>
          <a:p>
            <a:pPr marL="800100" lvl="1">
              <a:spcBef>
                <a:spcPts val="0"/>
              </a:spcBef>
              <a:buSzPts val="2000"/>
            </a:pPr>
            <a:r>
              <a:rPr lang="en-US" dirty="0"/>
              <a:t>to be free from harassment or intimidation</a:t>
            </a:r>
          </a:p>
          <a:p>
            <a:pPr marL="800100" lvl="1">
              <a:spcBef>
                <a:spcPts val="0"/>
              </a:spcBef>
              <a:buSzPts val="2000"/>
            </a:pPr>
            <a:r>
              <a:rPr lang="en-US" dirty="0"/>
              <a:t>to have an advocate or rep present and within their field of vision UNLESS that person is removed for not acting in the interests of the victim</a:t>
            </a:r>
          </a:p>
          <a:p>
            <a:pPr marL="800100" lvl="1">
              <a:spcBef>
                <a:spcPts val="0"/>
              </a:spcBef>
              <a:buSzPts val="2000"/>
            </a:pPr>
            <a:r>
              <a:rPr lang="en-US" dirty="0"/>
              <a:t>to adjustments to room to ensure comfort and protection</a:t>
            </a:r>
          </a:p>
          <a:p>
            <a:pPr marL="800100" lvl="1">
              <a:spcBef>
                <a:spcPts val="0"/>
              </a:spcBef>
              <a:buSzPts val="2000"/>
            </a:pPr>
            <a:r>
              <a:rPr lang="en-US" dirty="0"/>
              <a:t>to have flexibility in formality to ensure comfort and protection</a:t>
            </a:r>
          </a:p>
          <a:p>
            <a:pPr marL="800100" lvl="1">
              <a:spcBef>
                <a:spcPts val="0"/>
              </a:spcBef>
              <a:buSzPts val="2000"/>
            </a:pPr>
            <a:r>
              <a:rPr lang="en-US" dirty="0"/>
              <a:t>to a comfort item with the person</a:t>
            </a:r>
          </a:p>
          <a:p>
            <a:pPr marL="800100" lvl="1">
              <a:spcBef>
                <a:spcPts val="0"/>
              </a:spcBef>
              <a:buSzPts val="2000"/>
            </a:pPr>
            <a:r>
              <a:rPr lang="en-US" dirty="0"/>
              <a:t>to use of screen so that victim or witness does not see defendant</a:t>
            </a:r>
          </a:p>
          <a:p>
            <a:pPr marL="800100" lvl="1">
              <a:spcBef>
                <a:spcPts val="0"/>
              </a:spcBef>
              <a:buSzPts val="2000"/>
            </a:pPr>
            <a:r>
              <a:rPr lang="en-US" dirty="0"/>
              <a:t>to a secure and comfortable waiting area with support person</a:t>
            </a:r>
          </a:p>
          <a:p>
            <a:pPr marL="800100" lvl="1">
              <a:spcBef>
                <a:spcPts val="0"/>
              </a:spcBef>
              <a:buSzPts val="2000"/>
            </a:pPr>
            <a:r>
              <a:rPr lang="en-US" dirty="0"/>
              <a:t>to have advocate or victim rep inform court of victim needs</a:t>
            </a:r>
          </a:p>
          <a:p>
            <a:pPr marL="342900">
              <a:spcBef>
                <a:spcPts val="0"/>
              </a:spcBef>
              <a:buSzPts val="2000"/>
            </a:pPr>
            <a:endParaRPr dirty="0"/>
          </a:p>
        </p:txBody>
      </p:sp>
      <p:pic>
        <p:nvPicPr>
          <p:cNvPr id="1500" name="Google Shape;1500;p97"/>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DCD05641-B7DF-34B7-A44F-BE511BEF41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42</a:t>
            </a:fld>
            <a:endParaRPr lang="en-US"/>
          </a:p>
        </p:txBody>
      </p:sp>
    </p:spTree>
    <p:extLst>
      <p:ext uri="{BB962C8B-B14F-4D97-AF65-F5344CB8AC3E}">
        <p14:creationId xmlns:p14="http://schemas.microsoft.com/office/powerpoint/2010/main" val="536312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494"/>
        <p:cNvGrpSpPr/>
        <p:nvPr/>
      </p:nvGrpSpPr>
      <p:grpSpPr>
        <a:xfrm>
          <a:off x="0" y="0"/>
          <a:ext cx="0" cy="0"/>
          <a:chOff x="0" y="0"/>
          <a:chExt cx="0" cy="0"/>
        </a:xfrm>
      </p:grpSpPr>
      <p:sp>
        <p:nvSpPr>
          <p:cNvPr id="1495" name="Google Shape;1495;p97"/>
          <p:cNvSpPr/>
          <p:nvPr/>
        </p:nvSpPr>
        <p:spPr>
          <a:xfrm>
            <a:off x="303"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97" name="Google Shape;1497;p97"/>
          <p:cNvSpPr/>
          <p:nvPr/>
        </p:nvSpPr>
        <p:spPr>
          <a:xfrm>
            <a:off x="0"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98" name="Google Shape;1498;p97"/>
          <p:cNvSpPr txBox="1">
            <a:spLocks noGrp="1"/>
          </p:cNvSpPr>
          <p:nvPr>
            <p:ph type="title"/>
          </p:nvPr>
        </p:nvSpPr>
        <p:spPr>
          <a:xfrm>
            <a:off x="849683" y="1240076"/>
            <a:ext cx="2777397"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dirty="0">
                <a:solidFill>
                  <a:srgbClr val="FFFFFF"/>
                </a:solidFill>
              </a:rPr>
              <a:t>Right to Fairness and Respect for Safety, Dignity, and Privacy—Certain Victims and Witnesses: RC 2945.483</a:t>
            </a:r>
            <a:endParaRPr dirty="0"/>
          </a:p>
        </p:txBody>
      </p:sp>
      <p:sp>
        <p:nvSpPr>
          <p:cNvPr id="1499" name="Google Shape;1499;p97"/>
          <p:cNvSpPr txBox="1">
            <a:spLocks noGrp="1"/>
          </p:cNvSpPr>
          <p:nvPr>
            <p:ph type="body" idx="1"/>
          </p:nvPr>
        </p:nvSpPr>
        <p:spPr>
          <a:xfrm>
            <a:off x="4705594" y="1240077"/>
            <a:ext cx="6034827" cy="4916465"/>
          </a:xfrm>
          <a:prstGeom prst="rect">
            <a:avLst/>
          </a:prstGeom>
          <a:noFill/>
          <a:ln>
            <a:noFill/>
          </a:ln>
        </p:spPr>
        <p:txBody>
          <a:bodyPr spcFirstLastPara="1" wrap="square" lIns="91425" tIns="45700" rIns="91425" bIns="45700" anchor="t" anchorCtr="0">
            <a:normAutofit fontScale="92500"/>
          </a:bodyPr>
          <a:lstStyle/>
          <a:p>
            <a:pPr marL="0" indent="0">
              <a:spcBef>
                <a:spcPts val="0"/>
              </a:spcBef>
              <a:buSzPts val="2000"/>
              <a:buNone/>
            </a:pPr>
            <a:endParaRPr lang="en-US" dirty="0"/>
          </a:p>
          <a:p>
            <a:pPr marL="0" indent="0">
              <a:spcBef>
                <a:spcPts val="0"/>
              </a:spcBef>
              <a:buSzPts val="2000"/>
              <a:buNone/>
            </a:pPr>
            <a:endParaRPr lang="en-US" sz="2500" dirty="0"/>
          </a:p>
          <a:p>
            <a:pPr marL="342900">
              <a:spcBef>
                <a:spcPts val="0"/>
              </a:spcBef>
              <a:buSzPts val="2000"/>
            </a:pPr>
            <a:r>
              <a:rPr lang="en-US" sz="2500" dirty="0"/>
              <a:t>Child victims and witnesses and victims and witnesses with developmental disabilities also have the right to have standby counsel appointed to question them instead of a pro se defendant if a court finds the person would suffer serious emotional trauma if questioned by the pro se defendant.</a:t>
            </a:r>
            <a:endParaRPr dirty="0"/>
          </a:p>
        </p:txBody>
      </p:sp>
      <p:pic>
        <p:nvPicPr>
          <p:cNvPr id="1500" name="Google Shape;1500;p97"/>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DCD05641-B7DF-34B7-A44F-BE511BEF41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43</a:t>
            </a:fld>
            <a:endParaRPr lang="en-US"/>
          </a:p>
        </p:txBody>
      </p:sp>
    </p:spTree>
    <p:extLst>
      <p:ext uri="{BB962C8B-B14F-4D97-AF65-F5344CB8AC3E}">
        <p14:creationId xmlns:p14="http://schemas.microsoft.com/office/powerpoint/2010/main" val="20441784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94"/>
        <p:cNvGrpSpPr/>
        <p:nvPr/>
      </p:nvGrpSpPr>
      <p:grpSpPr>
        <a:xfrm>
          <a:off x="0" y="0"/>
          <a:ext cx="0" cy="0"/>
          <a:chOff x="0" y="0"/>
          <a:chExt cx="0" cy="0"/>
        </a:xfrm>
      </p:grpSpPr>
      <p:sp>
        <p:nvSpPr>
          <p:cNvPr id="1495" name="Google Shape;1495;p97"/>
          <p:cNvSpPr/>
          <p:nvPr/>
        </p:nvSpPr>
        <p:spPr>
          <a:xfrm>
            <a:off x="303"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96" name="Google Shape;1496;p97"/>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7" name="Google Shape;1497;p97"/>
          <p:cNvSpPr/>
          <p:nvPr/>
        </p:nvSpPr>
        <p:spPr>
          <a:xfrm>
            <a:off x="0"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98" name="Google Shape;1498;p97"/>
          <p:cNvSpPr txBox="1">
            <a:spLocks noGrp="1"/>
          </p:cNvSpPr>
          <p:nvPr>
            <p:ph type="title"/>
          </p:nvPr>
        </p:nvSpPr>
        <p:spPr>
          <a:xfrm>
            <a:off x="849683" y="1240076"/>
            <a:ext cx="2777397"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dirty="0">
                <a:solidFill>
                  <a:srgbClr val="FFFFFF"/>
                </a:solidFill>
              </a:rPr>
              <a:t>Right to Fairness and Respect for Safety, Dignity, and Privacy—Certain Victims and Witnesses: RC 2945.483</a:t>
            </a:r>
            <a:endParaRPr dirty="0"/>
          </a:p>
        </p:txBody>
      </p:sp>
      <p:sp>
        <p:nvSpPr>
          <p:cNvPr id="1499" name="Google Shape;1499;p97"/>
          <p:cNvSpPr txBox="1">
            <a:spLocks noGrp="1"/>
          </p:cNvSpPr>
          <p:nvPr>
            <p:ph type="body" idx="1"/>
          </p:nvPr>
        </p:nvSpPr>
        <p:spPr>
          <a:xfrm>
            <a:off x="4705594" y="1240077"/>
            <a:ext cx="6034827" cy="4916465"/>
          </a:xfrm>
          <a:prstGeom prst="rect">
            <a:avLst/>
          </a:prstGeom>
          <a:noFill/>
          <a:ln>
            <a:noFill/>
          </a:ln>
        </p:spPr>
        <p:txBody>
          <a:bodyPr spcFirstLastPara="1" wrap="square" lIns="91425" tIns="45700" rIns="91425" bIns="45700" anchor="t" anchorCtr="0">
            <a:normAutofit/>
          </a:bodyPr>
          <a:lstStyle/>
          <a:p>
            <a:pPr marL="0" indent="0">
              <a:spcBef>
                <a:spcPts val="0"/>
              </a:spcBef>
              <a:buSzPts val="2000"/>
              <a:buNone/>
            </a:pPr>
            <a:endParaRPr lang="en-US" dirty="0"/>
          </a:p>
          <a:p>
            <a:pPr marL="0" indent="0">
              <a:spcBef>
                <a:spcPts val="0"/>
              </a:spcBef>
              <a:buSzPts val="2000"/>
              <a:buNone/>
            </a:pPr>
            <a:endParaRPr lang="en-US" sz="2500" dirty="0"/>
          </a:p>
          <a:p>
            <a:pPr marL="342900">
              <a:spcBef>
                <a:spcPts val="0"/>
              </a:spcBef>
              <a:buSzPts val="2000"/>
            </a:pPr>
            <a:r>
              <a:rPr lang="en-US" sz="2500" dirty="0"/>
              <a:t>If any attorney or party affiliated with the case discloses identifying information of a child victim or witness, they may be punished with contempt.</a:t>
            </a:r>
            <a:endParaRPr dirty="0"/>
          </a:p>
        </p:txBody>
      </p:sp>
      <p:pic>
        <p:nvPicPr>
          <p:cNvPr id="1500" name="Google Shape;1500;p97"/>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DCD05641-B7DF-34B7-A44F-BE511BEF41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44</a:t>
            </a:fld>
            <a:endParaRPr lang="en-US"/>
          </a:p>
        </p:txBody>
      </p:sp>
    </p:spTree>
    <p:extLst>
      <p:ext uri="{BB962C8B-B14F-4D97-AF65-F5344CB8AC3E}">
        <p14:creationId xmlns:p14="http://schemas.microsoft.com/office/powerpoint/2010/main" val="30854209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88"/>
        <p:cNvGrpSpPr/>
        <p:nvPr/>
      </p:nvGrpSpPr>
      <p:grpSpPr>
        <a:xfrm>
          <a:off x="0" y="0"/>
          <a:ext cx="0" cy="0"/>
          <a:chOff x="0" y="0"/>
          <a:chExt cx="0" cy="0"/>
        </a:xfrm>
      </p:grpSpPr>
      <p:sp>
        <p:nvSpPr>
          <p:cNvPr id="1589" name="Google Shape;1589;p104"/>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590" name="Google Shape;1590;p104"/>
          <p:cNvSpPr/>
          <p:nvPr/>
        </p:nvSpPr>
        <p:spPr>
          <a:xfrm>
            <a:off x="0" y="2019476"/>
            <a:ext cx="12192000" cy="4105941"/>
          </a:xfrm>
          <a:prstGeom prst="rect">
            <a:avLst/>
          </a:prstGeom>
          <a:gradFill>
            <a:gsLst>
              <a:gs pos="0">
                <a:schemeClr val="lt1"/>
              </a:gs>
              <a:gs pos="100000">
                <a:schemeClr val="lt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591" name="Google Shape;1591;p104"/>
          <p:cNvSpPr/>
          <p:nvPr/>
        </p:nvSpPr>
        <p:spPr>
          <a:xfrm>
            <a:off x="643331" y="638508"/>
            <a:ext cx="10905339" cy="4843439"/>
          </a:xfrm>
          <a:prstGeom prst="rect">
            <a:avLst/>
          </a:prstGeom>
          <a:gradFill>
            <a:gsLst>
              <a:gs pos="0">
                <a:srgbClr val="000001"/>
              </a:gs>
              <a:gs pos="100000">
                <a:srgbClr val="191919"/>
              </a:gs>
            </a:gsLst>
            <a:lin ang="5400000" scaled="0"/>
          </a:gradFill>
          <a:ln>
            <a:noFill/>
          </a:ln>
          <a:effectLst>
            <a:outerShdw blurRad="127000" dist="2286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592" name="Google Shape;1592;p104"/>
          <p:cNvSpPr/>
          <p:nvPr/>
        </p:nvSpPr>
        <p:spPr>
          <a:xfrm>
            <a:off x="870204" y="865667"/>
            <a:ext cx="10451592" cy="4389120"/>
          </a:xfrm>
          <a:prstGeom prst="rect">
            <a:avLst/>
          </a:prstGeom>
          <a:solidFill>
            <a:schemeClr val="dk2"/>
          </a:solidFill>
          <a:ln w="508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593" name="Google Shape;1593;p104"/>
          <p:cNvSpPr/>
          <p:nvPr/>
        </p:nvSpPr>
        <p:spPr>
          <a:xfrm>
            <a:off x="1034796" y="1030259"/>
            <a:ext cx="10122408" cy="4059936"/>
          </a:xfrm>
          <a:prstGeom prst="rect">
            <a:avLst/>
          </a:prstGeom>
          <a:noFill/>
          <a:ln w="15875" cap="flat" cmpd="sng">
            <a:solidFill>
              <a:srgbClr val="DFDB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594" name="Google Shape;1594;p104"/>
          <p:cNvSpPr txBox="1">
            <a:spLocks noGrp="1"/>
          </p:cNvSpPr>
          <p:nvPr>
            <p:ph type="title"/>
          </p:nvPr>
        </p:nvSpPr>
        <p:spPr>
          <a:xfrm>
            <a:off x="1451579" y="1376053"/>
            <a:ext cx="9405891" cy="100299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a:solidFill>
                  <a:srgbClr val="FFFFFF"/>
                </a:solidFill>
              </a:rPr>
              <a:t>Right to Safety: RC 2930.10</a:t>
            </a:r>
            <a:endParaRPr/>
          </a:p>
        </p:txBody>
      </p:sp>
      <p:sp>
        <p:nvSpPr>
          <p:cNvPr id="1595" name="Google Shape;1595;p104"/>
          <p:cNvSpPr txBox="1">
            <a:spLocks noGrp="1"/>
          </p:cNvSpPr>
          <p:nvPr>
            <p:ph type="body" idx="1"/>
          </p:nvPr>
        </p:nvSpPr>
        <p:spPr>
          <a:xfrm>
            <a:off x="1451579" y="2464991"/>
            <a:ext cx="9405891" cy="2403571"/>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000"/>
              <a:buNone/>
            </a:pPr>
            <a:r>
              <a:rPr lang="en-US">
                <a:solidFill>
                  <a:srgbClr val="FFFFFF"/>
                </a:solidFill>
              </a:rPr>
              <a:t>Victims and offenders should be given separate waiting areas in the courthouse.</a:t>
            </a:r>
            <a:endParaRPr/>
          </a:p>
          <a:p>
            <a:pPr marL="0" lvl="0" indent="0" algn="l" rtl="0">
              <a:lnSpc>
                <a:spcPct val="120000"/>
              </a:lnSpc>
              <a:spcBef>
                <a:spcPts val="1000"/>
              </a:spcBef>
              <a:spcAft>
                <a:spcPts val="0"/>
              </a:spcAft>
              <a:buSzPts val="2000"/>
              <a:buNone/>
            </a:pPr>
            <a:endParaRPr>
              <a:solidFill>
                <a:srgbClr val="FFFFFF"/>
              </a:solidFill>
            </a:endParaRPr>
          </a:p>
        </p:txBody>
      </p:sp>
      <p:pic>
        <p:nvPicPr>
          <p:cNvPr id="1596" name="Google Shape;1596;p104"/>
          <p:cNvPicPr preferRelativeResize="0"/>
          <p:nvPr/>
        </p:nvPicPr>
        <p:blipFill rotWithShape="1">
          <a:blip r:embed="rId3">
            <a:alphaModFix/>
          </a:blip>
          <a:srcRect t="1538" b="-1538"/>
          <a:stretch/>
        </p:blipFill>
        <p:spPr>
          <a:xfrm>
            <a:off x="0" y="6130094"/>
            <a:ext cx="12192000" cy="742950"/>
          </a:xfrm>
          <a:prstGeom prst="rect">
            <a:avLst/>
          </a:prstGeom>
          <a:noFill/>
          <a:ln>
            <a:noFill/>
          </a:ln>
        </p:spPr>
      </p:pic>
      <p:pic>
        <p:nvPicPr>
          <p:cNvPr id="1597" name="Google Shape;1597;p104"/>
          <p:cNvPicPr preferRelativeResize="0"/>
          <p:nvPr/>
        </p:nvPicPr>
        <p:blipFill rotWithShape="1">
          <a:blip r:embed="rId4">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A520715F-4E45-B6C6-16E8-C367C68142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03"/>
        <p:cNvGrpSpPr/>
        <p:nvPr/>
      </p:nvGrpSpPr>
      <p:grpSpPr>
        <a:xfrm>
          <a:off x="0" y="0"/>
          <a:ext cx="0" cy="0"/>
          <a:chOff x="0" y="0"/>
          <a:chExt cx="0" cy="0"/>
        </a:xfrm>
      </p:grpSpPr>
      <p:sp>
        <p:nvSpPr>
          <p:cNvPr id="1804" name="Google Shape;1804;p120"/>
          <p:cNvSpPr/>
          <p:nvPr/>
        </p:nvSpPr>
        <p:spPr>
          <a:xfrm>
            <a:off x="2" y="0"/>
            <a:ext cx="12191695"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1805" name="Google Shape;1805;p120"/>
          <p:cNvPicPr preferRelativeResize="0"/>
          <p:nvPr/>
        </p:nvPicPr>
        <p:blipFill rotWithShape="1">
          <a:blip r:embed="rId3">
            <a:alphaModFix amt="50000"/>
          </a:blip>
          <a:srcRect t="27887" r="-1" b="34705"/>
          <a:stretch/>
        </p:blipFill>
        <p:spPr>
          <a:xfrm>
            <a:off x="305" y="10"/>
            <a:ext cx="12191695" cy="6857990"/>
          </a:xfrm>
          <a:prstGeom prst="rect">
            <a:avLst/>
          </a:prstGeom>
          <a:noFill/>
          <a:ln>
            <a:noFill/>
          </a:ln>
        </p:spPr>
      </p:pic>
      <p:sp>
        <p:nvSpPr>
          <p:cNvPr id="1806" name="Google Shape;1806;p120"/>
          <p:cNvSpPr/>
          <p:nvPr/>
        </p:nvSpPr>
        <p:spPr>
          <a:xfrm>
            <a:off x="0" y="1193800"/>
            <a:ext cx="12192000" cy="5664199"/>
          </a:xfrm>
          <a:prstGeom prst="rect">
            <a:avLst/>
          </a:prstGeom>
          <a:gradFill>
            <a:gsLst>
              <a:gs pos="0">
                <a:srgbClr val="3C3C3C">
                  <a:alpha val="3529"/>
                </a:srgbClr>
              </a:gs>
              <a:gs pos="100000">
                <a:srgbClr val="4D4D4D"/>
              </a:gs>
            </a:gsLst>
            <a:lin ang="5400000" scaled="0"/>
          </a:gra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807" name="Google Shape;1807;p120"/>
          <p:cNvSpPr txBox="1">
            <a:spLocks noGrp="1"/>
          </p:cNvSpPr>
          <p:nvPr>
            <p:ph type="ctrTitle"/>
          </p:nvPr>
        </p:nvSpPr>
        <p:spPr>
          <a:xfrm>
            <a:off x="4976636" y="992221"/>
            <a:ext cx="6247308" cy="4873558"/>
          </a:xfrm>
          <a:prstGeom prst="rect">
            <a:avLst/>
          </a:prstGeom>
          <a:noFill/>
          <a:ln>
            <a:noFill/>
          </a:ln>
        </p:spPr>
        <p:txBody>
          <a:bodyPr spcFirstLastPara="1" wrap="square" lIns="91425" tIns="45700" rIns="91425" bIns="0" anchor="ctr" anchorCtr="0">
            <a:normAutofit/>
          </a:bodyPr>
          <a:lstStyle/>
          <a:p>
            <a:pPr marL="0" lvl="0" indent="0" algn="l" rtl="0">
              <a:lnSpc>
                <a:spcPct val="90000"/>
              </a:lnSpc>
              <a:spcBef>
                <a:spcPts val="0"/>
              </a:spcBef>
              <a:spcAft>
                <a:spcPts val="0"/>
              </a:spcAft>
              <a:buClr>
                <a:schemeClr val="lt1"/>
              </a:buClr>
              <a:buSzPts val="4800"/>
              <a:buFont typeface="Century Gothic"/>
              <a:buNone/>
            </a:pPr>
            <a:r>
              <a:rPr lang="en-US" sz="4800" dirty="0"/>
              <a:t>Post-Conviction</a:t>
            </a:r>
            <a:endParaRPr dirty="0"/>
          </a:p>
        </p:txBody>
      </p:sp>
      <p:sp>
        <p:nvSpPr>
          <p:cNvPr id="1808" name="Google Shape;1808;p120"/>
          <p:cNvSpPr txBox="1">
            <a:spLocks noGrp="1"/>
          </p:cNvSpPr>
          <p:nvPr>
            <p:ph type="subTitle" idx="1"/>
          </p:nvPr>
        </p:nvSpPr>
        <p:spPr>
          <a:xfrm>
            <a:off x="968056" y="996610"/>
            <a:ext cx="3363901" cy="4864780"/>
          </a:xfrm>
          <a:prstGeom prst="rect">
            <a:avLst/>
          </a:prstGeom>
          <a:noFill/>
          <a:ln>
            <a:noFill/>
          </a:ln>
        </p:spPr>
        <p:txBody>
          <a:bodyPr spcFirstLastPara="1" wrap="square" lIns="91425" tIns="91425" rIns="91425" bIns="91425" anchor="ctr" anchorCtr="0">
            <a:normAutofit/>
          </a:bodyPr>
          <a:lstStyle/>
          <a:p>
            <a:pPr marL="0" lvl="0" indent="0" algn="r" rtl="0">
              <a:lnSpc>
                <a:spcPct val="120000"/>
              </a:lnSpc>
              <a:spcBef>
                <a:spcPts val="0"/>
              </a:spcBef>
              <a:spcAft>
                <a:spcPts val="0"/>
              </a:spcAft>
              <a:buSzPts val="2000"/>
              <a:buNone/>
            </a:pPr>
            <a:r>
              <a:rPr lang="en-US" sz="2000"/>
              <a:t>Phases of the Criminal Justice Process</a:t>
            </a:r>
            <a:endParaRPr/>
          </a:p>
        </p:txBody>
      </p:sp>
      <p:pic>
        <p:nvPicPr>
          <p:cNvPr id="1809" name="Google Shape;1809;p120"/>
          <p:cNvPicPr preferRelativeResize="0"/>
          <p:nvPr/>
        </p:nvPicPr>
        <p:blipFill rotWithShape="1">
          <a:blip r:embed="rId4">
            <a:alphaModFix/>
          </a:blip>
          <a:srcRect l="-116" t="474" r="66353" b="36564"/>
          <a:stretch/>
        </p:blipFill>
        <p:spPr>
          <a:xfrm rot="-5400000">
            <a:off x="2735573" y="3351276"/>
            <a:ext cx="3849624" cy="155448"/>
          </a:xfrm>
          <a:prstGeom prst="rect">
            <a:avLst/>
          </a:prstGeom>
          <a:noFill/>
          <a:ln>
            <a:noFill/>
          </a:ln>
        </p:spPr>
      </p:pic>
      <p:sp>
        <p:nvSpPr>
          <p:cNvPr id="4" name="Slide Number Placeholder 3">
            <a:extLst>
              <a:ext uri="{FF2B5EF4-FFF2-40B4-BE49-F238E27FC236}">
                <a16:creationId xmlns:a16="http://schemas.microsoft.com/office/drawing/2014/main" id="{2064DAFB-6BCD-7433-8ACE-E83D4663DCDF}"/>
              </a:ext>
            </a:extLst>
          </p:cNvPr>
          <p:cNvSpPr>
            <a:spLocks noGrp="1"/>
          </p:cNvSpPr>
          <p:nvPr>
            <p:ph type="sldNum" idx="12"/>
          </p:nvPr>
        </p:nvSpPr>
        <p:spPr>
          <a:solidFill>
            <a:schemeClr val="dk1"/>
          </a:solidFill>
        </p:spPr>
        <p:txBody>
          <a:bodyPr/>
          <a:lstStyle/>
          <a:p>
            <a:pPr marL="0" marR="0" lvl="0" indent="0" algn="r" defTabSz="914400" rtl="0" eaLnBrk="1" fontAlgn="auto" latinLnBrk="0" hangingPunct="1">
              <a:lnSpc>
                <a:spcPct val="100000"/>
              </a:lnSpc>
              <a:spcBef>
                <a:spcPts val="0"/>
              </a:spcBef>
              <a:spcAft>
                <a:spcPts val="0"/>
              </a:spcAft>
              <a:buClr>
                <a:srgbClr val="000000"/>
              </a:buClr>
              <a:buSzPts val="2800"/>
              <a:buFont typeface="Arial"/>
              <a:buNone/>
              <a:tabLst/>
              <a:defRPr/>
            </a:pPr>
            <a:fld id="{00000000-1234-1234-1234-123412341234}" type="slidenum">
              <a:rPr kumimoji="0" lang="en-US" sz="2800" b="0" i="0" u="none" strike="noStrike" kern="0" cap="none" spc="0" normalizeH="0" baseline="0" noProof="0" smtClean="0">
                <a:ln>
                  <a:noFill/>
                </a:ln>
                <a:solidFill>
                  <a:srgbClr val="415588"/>
                </a:solidFill>
                <a:effectLst/>
                <a:uLnTx/>
                <a:uFillTx/>
                <a:latin typeface="Century Gothic"/>
                <a:sym typeface="Century Gothic"/>
              </a:rPr>
              <a:pPr marL="0" marR="0" lvl="0" indent="0" algn="r" defTabSz="914400" rtl="0" eaLnBrk="1" fontAlgn="auto" latinLnBrk="0" hangingPunct="1">
                <a:lnSpc>
                  <a:spcPct val="100000"/>
                </a:lnSpc>
                <a:spcBef>
                  <a:spcPts val="0"/>
                </a:spcBef>
                <a:spcAft>
                  <a:spcPts val="0"/>
                </a:spcAft>
                <a:buClr>
                  <a:srgbClr val="000000"/>
                </a:buClr>
                <a:buSzPts val="2800"/>
                <a:buFont typeface="Arial"/>
                <a:buNone/>
                <a:tabLst/>
                <a:defRPr/>
              </a:pPr>
              <a:t>46</a:t>
            </a:fld>
            <a:endParaRPr kumimoji="0" lang="en-US" sz="2800" b="0" i="0" u="none" strike="noStrike" kern="0" cap="none" spc="0" normalizeH="0" baseline="0" noProof="0" dirty="0">
              <a:ln>
                <a:noFill/>
              </a:ln>
              <a:solidFill>
                <a:srgbClr val="415588"/>
              </a:solidFill>
              <a:effectLst/>
              <a:uLnTx/>
              <a:uFillTx/>
              <a:latin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1808">
                                            <p:txEl>
                                              <p:pRg st="0" end="0"/>
                                            </p:txEl>
                                          </p:spTgt>
                                        </p:tgtEl>
                                        <p:attrNameLst>
                                          <p:attrName>style.visibility</p:attrName>
                                        </p:attrNameLst>
                                      </p:cBhvr>
                                      <p:to>
                                        <p:strVal val="visible"/>
                                      </p:to>
                                    </p:set>
                                    <p:animEffect transition="in" filter="fade">
                                      <p:cBhvr>
                                        <p:cTn id="7" dur="700"/>
                                        <p:tgtEl>
                                          <p:spTgt spid="1808">
                                            <p:txEl>
                                              <p:pRg st="0" end="0"/>
                                            </p:txEl>
                                          </p:spTgt>
                                        </p:tgtEl>
                                      </p:cBhvr>
                                    </p:animEffect>
                                  </p:childTnLst>
                                </p:cTn>
                              </p:par>
                              <p:par>
                                <p:cTn id="8" presetID="10" presetClass="entr" presetSubtype="0" fill="hold" nodeType="withEffect">
                                  <p:stCondLst>
                                    <p:cond delay="1000"/>
                                  </p:stCondLst>
                                  <p:childTnLst>
                                    <p:set>
                                      <p:cBhvr>
                                        <p:cTn id="9" dur="1" fill="hold">
                                          <p:stCondLst>
                                            <p:cond delay="0"/>
                                          </p:stCondLst>
                                        </p:cTn>
                                        <p:tgtEl>
                                          <p:spTgt spid="1807"/>
                                        </p:tgtEl>
                                        <p:attrNameLst>
                                          <p:attrName>style.visibility</p:attrName>
                                        </p:attrNameLst>
                                      </p:cBhvr>
                                      <p:to>
                                        <p:strVal val="visible"/>
                                      </p:to>
                                    </p:set>
                                    <p:animEffect transition="in" filter="fade">
                                      <p:cBhvr>
                                        <p:cTn id="10" dur="700"/>
                                        <p:tgtEl>
                                          <p:spTgt spid="1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654"/>
        <p:cNvGrpSpPr/>
        <p:nvPr/>
      </p:nvGrpSpPr>
      <p:grpSpPr>
        <a:xfrm>
          <a:off x="0" y="0"/>
          <a:ext cx="0" cy="0"/>
          <a:chOff x="0" y="0"/>
          <a:chExt cx="0" cy="0"/>
        </a:xfrm>
      </p:grpSpPr>
      <p:sp>
        <p:nvSpPr>
          <p:cNvPr id="1655" name="Google Shape;1655;p108"/>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656" name="Google Shape;1656;p108"/>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7" name="Google Shape;1657;p108"/>
          <p:cNvSpPr/>
          <p:nvPr/>
        </p:nvSpPr>
        <p:spPr>
          <a:xfrm>
            <a:off x="8129873"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658" name="Google Shape;1658;p108"/>
          <p:cNvSpPr txBox="1">
            <a:spLocks noGrp="1"/>
          </p:cNvSpPr>
          <p:nvPr>
            <p:ph type="title"/>
          </p:nvPr>
        </p:nvSpPr>
        <p:spPr>
          <a:xfrm>
            <a:off x="8614504" y="1240076"/>
            <a:ext cx="2727813"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a:solidFill>
                  <a:srgbClr val="FFFFFF"/>
                </a:solidFill>
              </a:rPr>
              <a:t>Right to Notice: RC 2930.12</a:t>
            </a:r>
            <a:endParaRPr/>
          </a:p>
        </p:txBody>
      </p:sp>
      <p:sp>
        <p:nvSpPr>
          <p:cNvPr id="1659" name="Google Shape;1659;p108"/>
          <p:cNvSpPr txBox="1">
            <a:spLocks noGrp="1"/>
          </p:cNvSpPr>
          <p:nvPr>
            <p:ph type="body" idx="1"/>
          </p:nvPr>
        </p:nvSpPr>
        <p:spPr>
          <a:xfrm>
            <a:off x="1451579" y="1240077"/>
            <a:ext cx="6034827" cy="4916465"/>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20000"/>
              </a:lnSpc>
              <a:spcBef>
                <a:spcPts val="0"/>
              </a:spcBef>
              <a:spcAft>
                <a:spcPts val="0"/>
              </a:spcAft>
              <a:buSzPts val="2000"/>
              <a:buNone/>
            </a:pPr>
            <a:r>
              <a:rPr lang="en-US" dirty="0"/>
              <a:t>Within seven days, victims must be notified of:</a:t>
            </a:r>
            <a:endParaRPr dirty="0"/>
          </a:p>
          <a:p>
            <a:pPr marL="685800" lvl="1" indent="-228600" algn="l" rtl="0">
              <a:lnSpc>
                <a:spcPct val="120000"/>
              </a:lnSpc>
              <a:spcBef>
                <a:spcPts val="500"/>
              </a:spcBef>
              <a:spcAft>
                <a:spcPts val="0"/>
              </a:spcAft>
              <a:buSzPts val="2000"/>
              <a:buChar char="•"/>
            </a:pPr>
            <a:r>
              <a:rPr lang="en-US" sz="2000" dirty="0"/>
              <a:t>Acquittal or conviction for each offense</a:t>
            </a:r>
          </a:p>
          <a:p>
            <a:pPr marL="685800" lvl="1" indent="-228600" algn="l" rtl="0">
              <a:lnSpc>
                <a:spcPct val="120000"/>
              </a:lnSpc>
              <a:spcBef>
                <a:spcPts val="500"/>
              </a:spcBef>
              <a:spcAft>
                <a:spcPts val="0"/>
              </a:spcAft>
              <a:buSzPts val="2000"/>
              <a:buChar char="•"/>
            </a:pPr>
            <a:r>
              <a:rPr lang="en-US" sz="2000" dirty="0"/>
              <a:t>Purpose of </a:t>
            </a:r>
            <a:r>
              <a:rPr lang="en-US" sz="1800" dirty="0"/>
              <a:t>pre-sentence investigation (PSI) and right to view PSI</a:t>
            </a:r>
            <a:endParaRPr dirty="0"/>
          </a:p>
          <a:p>
            <a:pPr marL="685800" lvl="1" indent="-228600" algn="l" rtl="0">
              <a:lnSpc>
                <a:spcPct val="120000"/>
              </a:lnSpc>
              <a:spcBef>
                <a:spcPts val="500"/>
              </a:spcBef>
              <a:spcAft>
                <a:spcPts val="0"/>
              </a:spcAft>
              <a:buSzPts val="2000"/>
              <a:buChar char="•"/>
            </a:pPr>
            <a:r>
              <a:rPr lang="en-US" sz="2000" dirty="0"/>
              <a:t>Contact info for probation officer conducting PSI</a:t>
            </a:r>
            <a:endParaRPr dirty="0"/>
          </a:p>
          <a:p>
            <a:pPr marL="685800" lvl="1" indent="-228600" algn="l" rtl="0">
              <a:lnSpc>
                <a:spcPct val="120000"/>
              </a:lnSpc>
              <a:spcBef>
                <a:spcPts val="500"/>
              </a:spcBef>
              <a:spcAft>
                <a:spcPts val="0"/>
              </a:spcAft>
              <a:buSzPts val="2000"/>
              <a:buChar char="•"/>
            </a:pPr>
            <a:r>
              <a:rPr lang="en-US" sz="2000" dirty="0"/>
              <a:t>Sentence imposed and subsequent modifications</a:t>
            </a:r>
          </a:p>
          <a:p>
            <a:pPr marL="1143000" lvl="2" indent="-228600">
              <a:buSzPts val="2000"/>
            </a:pPr>
            <a:r>
              <a:rPr lang="en-US" dirty="0"/>
              <a:t>Including right to file restitution lien, if applicable</a:t>
            </a:r>
            <a:endParaRPr dirty="0"/>
          </a:p>
          <a:p>
            <a:pPr marL="685800" lvl="1" indent="-228600" algn="l" rtl="0">
              <a:lnSpc>
                <a:spcPct val="120000"/>
              </a:lnSpc>
              <a:spcBef>
                <a:spcPts val="500"/>
              </a:spcBef>
              <a:spcAft>
                <a:spcPts val="0"/>
              </a:spcAft>
              <a:buSzPts val="2000"/>
              <a:buChar char="•"/>
            </a:pPr>
            <a:r>
              <a:rPr lang="en-US" sz="2000" dirty="0"/>
              <a:t>Right to make victim impact statement (VIS)</a:t>
            </a:r>
            <a:endParaRPr dirty="0"/>
          </a:p>
          <a:p>
            <a:pPr marL="1143000" lvl="2" indent="-228600" algn="l" rtl="0">
              <a:lnSpc>
                <a:spcPct val="120000"/>
              </a:lnSpc>
              <a:spcBef>
                <a:spcPts val="500"/>
              </a:spcBef>
              <a:spcAft>
                <a:spcPts val="0"/>
              </a:spcAft>
              <a:buSzPts val="2000"/>
              <a:buChar char="•"/>
            </a:pPr>
            <a:r>
              <a:rPr lang="en-US" sz="2000" dirty="0"/>
              <a:t>VIS may be disclosed to defendant</a:t>
            </a:r>
            <a:endParaRPr dirty="0"/>
          </a:p>
          <a:p>
            <a:pPr marL="228600" lvl="0" indent="-114300" algn="l" rtl="0">
              <a:lnSpc>
                <a:spcPct val="120000"/>
              </a:lnSpc>
              <a:spcBef>
                <a:spcPts val="1000"/>
              </a:spcBef>
              <a:spcAft>
                <a:spcPts val="0"/>
              </a:spcAft>
              <a:buSzPts val="1800"/>
              <a:buNone/>
            </a:pPr>
            <a:endParaRPr sz="1800" dirty="0"/>
          </a:p>
        </p:txBody>
      </p:sp>
      <p:pic>
        <p:nvPicPr>
          <p:cNvPr id="1660" name="Google Shape;1660;p108"/>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D4A000A2-84F8-049D-1388-1E6FB5856FF0}"/>
              </a:ext>
            </a:extLst>
          </p:cNvPr>
          <p:cNvSpPr>
            <a:spLocks noGrp="1"/>
          </p:cNvSpPr>
          <p:nvPr>
            <p:ph type="sldNum" idx="12"/>
          </p:nvPr>
        </p:nvSpPr>
        <p:spPr>
          <a:solidFill>
            <a:schemeClr val="bg1"/>
          </a:solidFill>
        </p:spPr>
        <p:txBody>
          <a:bodyPr/>
          <a:lstStyle/>
          <a:p>
            <a:pPr marL="0" lvl="0" indent="0" algn="r" rtl="0">
              <a:spcBef>
                <a:spcPts val="0"/>
              </a:spcBef>
              <a:spcAft>
                <a:spcPts val="0"/>
              </a:spcAft>
              <a:buNone/>
            </a:pPr>
            <a:fld id="{00000000-1234-1234-1234-123412341234}" type="slidenum">
              <a:rPr lang="en-US" smtClean="0"/>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sp>
        <p:nvSpPr>
          <p:cNvPr id="1043" name="Google Shape;1043;p65"/>
          <p:cNvSpPr/>
          <p:nvPr/>
        </p:nvSpPr>
        <p:spPr>
          <a:xfrm>
            <a:off x="305"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044" name="Google Shape;1044;p65"/>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45" name="Google Shape;1045;p65"/>
          <p:cNvSpPr txBox="1">
            <a:spLocks noGrp="1"/>
          </p:cNvSpPr>
          <p:nvPr>
            <p:ph type="title"/>
          </p:nvPr>
        </p:nvSpPr>
        <p:spPr>
          <a:xfrm>
            <a:off x="731520" y="1268898"/>
            <a:ext cx="3572626" cy="43616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entury Gothic"/>
              <a:buNone/>
            </a:pPr>
            <a:r>
              <a:rPr lang="en-US" dirty="0"/>
              <a:t>VRR Form Process Cont’d</a:t>
            </a:r>
            <a:endParaRPr dirty="0"/>
          </a:p>
        </p:txBody>
      </p:sp>
      <p:sp>
        <p:nvSpPr>
          <p:cNvPr id="1046" name="Google Shape;1046;p65"/>
          <p:cNvSpPr/>
          <p:nvPr/>
        </p:nvSpPr>
        <p:spPr>
          <a:xfrm>
            <a:off x="4603005" y="676656"/>
            <a:ext cx="6945528" cy="5546173"/>
          </a:xfrm>
          <a:prstGeom prst="rect">
            <a:avLst/>
          </a:prstGeom>
          <a:gradFill>
            <a:gsLst>
              <a:gs pos="0">
                <a:srgbClr val="262626"/>
              </a:gs>
              <a:gs pos="100000">
                <a:srgbClr val="0C0C0C"/>
              </a:gs>
            </a:gsLst>
            <a:lin ang="5400000" scaled="0"/>
          </a:gradFill>
          <a:ln>
            <a:noFill/>
          </a:ln>
          <a:effectLst>
            <a:outerShdw blurRad="127000" dist="2286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047" name="Google Shape;1047;p65"/>
          <p:cNvSpPr/>
          <p:nvPr/>
        </p:nvSpPr>
        <p:spPr>
          <a:xfrm>
            <a:off x="4822710" y="941037"/>
            <a:ext cx="6506118" cy="5017411"/>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048" name="Google Shape;1048;p65"/>
          <p:cNvSpPr/>
          <p:nvPr/>
        </p:nvSpPr>
        <p:spPr>
          <a:xfrm>
            <a:off x="4985097" y="1104306"/>
            <a:ext cx="6181344" cy="4690872"/>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049" name="Google Shape;1049;p65"/>
          <p:cNvSpPr txBox="1">
            <a:spLocks noGrp="1"/>
          </p:cNvSpPr>
          <p:nvPr>
            <p:ph type="body" idx="1"/>
          </p:nvPr>
        </p:nvSpPr>
        <p:spPr>
          <a:xfrm>
            <a:off x="5149689" y="1268898"/>
            <a:ext cx="5852160" cy="4361688"/>
          </a:xfrm>
          <a:prstGeom prst="rect">
            <a:avLst/>
          </a:prstGeom>
          <a:noFill/>
          <a:ln>
            <a:noFill/>
          </a:ln>
        </p:spPr>
        <p:txBody>
          <a:bodyPr spcFirstLastPara="1" wrap="square" lIns="91425" tIns="45700" rIns="91425" bIns="45700" anchor="ctr" anchorCtr="0">
            <a:normAutofit/>
          </a:bodyPr>
          <a:lstStyle/>
          <a:p>
            <a:pPr marL="228600" lvl="0" indent="-228600">
              <a:spcBef>
                <a:spcPts val="0"/>
              </a:spcBef>
              <a:buSzPts val="2000"/>
            </a:pPr>
            <a:r>
              <a:rPr lang="en-US" dirty="0">
                <a:solidFill>
                  <a:schemeClr val="lt1"/>
                </a:solidFill>
              </a:rPr>
              <a:t>If a defendant is convicted and sentenced to incarceration, the court must ask the victim if the victim wishes to update the </a:t>
            </a:r>
            <a:r>
              <a:rPr lang="en-US">
                <a:solidFill>
                  <a:schemeClr val="lt1"/>
                </a:solidFill>
              </a:rPr>
              <a:t>VRR form.</a:t>
            </a:r>
            <a:endParaRPr dirty="0">
              <a:solidFill>
                <a:schemeClr val="lt1"/>
              </a:solidFill>
            </a:endParaRPr>
          </a:p>
        </p:txBody>
      </p:sp>
      <p:pic>
        <p:nvPicPr>
          <p:cNvPr id="1050" name="Google Shape;1050;p65"/>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C96E3CC2-7C50-6BAB-A839-8F17DB343C4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2800"/>
              <a:buFont typeface="Arial"/>
              <a:buNone/>
              <a:tabLst/>
              <a:defRPr/>
            </a:pPr>
            <a:fld id="{00000000-1234-1234-1234-123412341234}" type="slidenum">
              <a:rPr kumimoji="0" lang="en-US" sz="2800" b="0" i="0" u="none" strike="noStrike" kern="0" cap="none" spc="0" normalizeH="0" baseline="0" noProof="0" smtClean="0">
                <a:ln>
                  <a:noFill/>
                </a:ln>
                <a:solidFill>
                  <a:srgbClr val="415588"/>
                </a:solidFill>
                <a:effectLst/>
                <a:uLnTx/>
                <a:uFillTx/>
                <a:latin typeface="Century Gothic"/>
                <a:sym typeface="Century Gothic"/>
              </a:rPr>
              <a:pPr marL="0" marR="0" lvl="0" indent="0" algn="r" defTabSz="914400" rtl="0" eaLnBrk="1" fontAlgn="auto" latinLnBrk="0" hangingPunct="1">
                <a:lnSpc>
                  <a:spcPct val="100000"/>
                </a:lnSpc>
                <a:spcBef>
                  <a:spcPts val="0"/>
                </a:spcBef>
                <a:spcAft>
                  <a:spcPts val="0"/>
                </a:spcAft>
                <a:buClr>
                  <a:srgbClr val="000000"/>
                </a:buClr>
                <a:buSzPts val="2800"/>
                <a:buFont typeface="Arial"/>
                <a:buNone/>
                <a:tabLst/>
                <a:defRPr/>
              </a:pPr>
              <a:t>48</a:t>
            </a:fld>
            <a:endParaRPr kumimoji="0" lang="en-US" sz="2800" b="0" i="0" u="none" strike="noStrike" kern="0" cap="none" spc="0" normalizeH="0" baseline="0" noProof="0">
              <a:ln>
                <a:noFill/>
              </a:ln>
              <a:solidFill>
                <a:srgbClr val="415588"/>
              </a:solidFill>
              <a:effectLst/>
              <a:uLnTx/>
              <a:uFillTx/>
              <a:latin typeface="Century Gothic"/>
              <a:sym typeface="Century Gothic"/>
            </a:endParaRPr>
          </a:p>
        </p:txBody>
      </p:sp>
    </p:spTree>
    <p:extLst>
      <p:ext uri="{BB962C8B-B14F-4D97-AF65-F5344CB8AC3E}">
        <p14:creationId xmlns:p14="http://schemas.microsoft.com/office/powerpoint/2010/main" val="11822857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8F8F8"/>
            </a:gs>
          </a:gsLst>
          <a:path path="circle">
            <a:fillToRect l="50000" t="50000" r="50000" b="50000"/>
          </a:path>
          <a:tileRect/>
        </a:gradFill>
        <a:effectLst/>
      </p:bgPr>
    </p:bg>
    <p:spTree>
      <p:nvGrpSpPr>
        <p:cNvPr id="1" name="Shape 1664"/>
        <p:cNvGrpSpPr/>
        <p:nvPr/>
      </p:nvGrpSpPr>
      <p:grpSpPr>
        <a:xfrm>
          <a:off x="0" y="0"/>
          <a:ext cx="0" cy="0"/>
          <a:chOff x="0" y="0"/>
          <a:chExt cx="0" cy="0"/>
        </a:xfrm>
      </p:grpSpPr>
      <p:sp>
        <p:nvSpPr>
          <p:cNvPr id="1665" name="Google Shape;1665;p109"/>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666" name="Google Shape;1666;p109"/>
          <p:cNvSpPr/>
          <p:nvPr/>
        </p:nvSpPr>
        <p:spPr>
          <a:xfrm>
            <a:off x="0" y="2019476"/>
            <a:ext cx="12192000" cy="4105941"/>
          </a:xfrm>
          <a:prstGeom prst="rect">
            <a:avLst/>
          </a:prstGeom>
          <a:gradFill>
            <a:gsLst>
              <a:gs pos="0">
                <a:srgbClr val="DCDCE0">
                  <a:alpha val="0"/>
                </a:srgbClr>
              </a:gs>
              <a:gs pos="100000">
                <a:schemeClr val="lt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667" name="Google Shape;1667;p109"/>
          <p:cNvSpPr txBox="1">
            <a:spLocks noGrp="1"/>
          </p:cNvSpPr>
          <p:nvPr>
            <p:ph type="title"/>
          </p:nvPr>
        </p:nvSpPr>
        <p:spPr>
          <a:xfrm>
            <a:off x="1451579" y="2303047"/>
            <a:ext cx="3272093" cy="267419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Century Gothic"/>
              <a:buNone/>
            </a:pPr>
            <a:r>
              <a:rPr lang="en-US" dirty="0"/>
              <a:t>Right to View PSI: RC 2930.131</a:t>
            </a:r>
            <a:endParaRPr dirty="0"/>
          </a:p>
        </p:txBody>
      </p:sp>
      <p:cxnSp>
        <p:nvCxnSpPr>
          <p:cNvPr id="1668" name="Google Shape;1668;p109"/>
          <p:cNvCxnSpPr/>
          <p:nvPr/>
        </p:nvCxnSpPr>
        <p:spPr>
          <a:xfrm>
            <a:off x="1451579" y="2146542"/>
            <a:ext cx="3272094" cy="0"/>
          </a:xfrm>
          <a:prstGeom prst="straightConnector1">
            <a:avLst/>
          </a:prstGeom>
          <a:noFill/>
          <a:ln w="31750" cap="flat" cmpd="sng">
            <a:solidFill>
              <a:schemeClr val="accent1"/>
            </a:solidFill>
            <a:prstDash val="solid"/>
            <a:round/>
            <a:headEnd type="none" w="sm" len="sm"/>
            <a:tailEnd type="none" w="sm" len="sm"/>
          </a:ln>
        </p:spPr>
      </p:cxnSp>
      <p:sp>
        <p:nvSpPr>
          <p:cNvPr id="1669" name="Google Shape;1669;p109"/>
          <p:cNvSpPr txBox="1"/>
          <p:nvPr/>
        </p:nvSpPr>
        <p:spPr>
          <a:xfrm>
            <a:off x="1402635" y="2868132"/>
            <a:ext cx="3530157" cy="104923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3200"/>
              <a:buFont typeface="Century Gothic"/>
              <a:buNone/>
            </a:pPr>
            <a:endParaRPr sz="3200" b="0" i="0" u="none" strike="noStrike" cap="none" dirty="0">
              <a:solidFill>
                <a:schemeClr val="dk1"/>
              </a:solidFill>
              <a:latin typeface="Century Gothic"/>
              <a:ea typeface="Century Gothic"/>
              <a:cs typeface="Century Gothic"/>
              <a:sym typeface="Century Gothic"/>
            </a:endParaRPr>
          </a:p>
        </p:txBody>
      </p:sp>
      <p:cxnSp>
        <p:nvCxnSpPr>
          <p:cNvPr id="1670" name="Google Shape;1670;p109"/>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1671" name="Google Shape;1671;p109"/>
          <p:cNvPicPr preferRelativeResize="0"/>
          <p:nvPr/>
        </p:nvPicPr>
        <p:blipFill rotWithShape="1">
          <a:blip r:embed="rId3">
            <a:alphaModFix/>
          </a:blip>
          <a:srcRect t="1538" b="-1538"/>
          <a:stretch/>
        </p:blipFill>
        <p:spPr>
          <a:xfrm>
            <a:off x="0" y="6119336"/>
            <a:ext cx="12192000" cy="742950"/>
          </a:xfrm>
          <a:prstGeom prst="rect">
            <a:avLst/>
          </a:prstGeom>
          <a:noFill/>
          <a:ln>
            <a:noFill/>
          </a:ln>
        </p:spPr>
      </p:pic>
      <p:grpSp>
        <p:nvGrpSpPr>
          <p:cNvPr id="1672" name="Google Shape;1672;p109"/>
          <p:cNvGrpSpPr/>
          <p:nvPr/>
        </p:nvGrpSpPr>
        <p:grpSpPr>
          <a:xfrm>
            <a:off x="5141913" y="1118058"/>
            <a:ext cx="5913437" cy="4007521"/>
            <a:chOff x="0" y="314783"/>
            <a:chExt cx="5913437" cy="4007521"/>
          </a:xfrm>
        </p:grpSpPr>
        <p:sp>
          <p:nvSpPr>
            <p:cNvPr id="1673" name="Google Shape;1673;p109"/>
            <p:cNvSpPr/>
            <p:nvPr/>
          </p:nvSpPr>
          <p:spPr>
            <a:xfrm>
              <a:off x="0" y="314783"/>
              <a:ext cx="5913437" cy="1291680"/>
            </a:xfrm>
            <a:prstGeom prst="roundRect">
              <a:avLst>
                <a:gd name="adj" fmla="val 16667"/>
              </a:avLst>
            </a:prstGeom>
            <a:gradFill>
              <a:gsLst>
                <a:gs pos="0">
                  <a:srgbClr val="4B9DBF"/>
                </a:gs>
                <a:gs pos="69000">
                  <a:srgbClr val="2686AC"/>
                </a:gs>
                <a:gs pos="100000">
                  <a:srgbClr val="247EA2"/>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4" name="Google Shape;1674;p109"/>
            <p:cNvSpPr txBox="1"/>
            <p:nvPr/>
          </p:nvSpPr>
          <p:spPr>
            <a:xfrm>
              <a:off x="63055" y="377838"/>
              <a:ext cx="5787327" cy="1165570"/>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Century Gothic"/>
                <a:buNone/>
              </a:pPr>
              <a:r>
                <a:rPr lang="en-US" sz="2300" b="0" i="0" u="none" strike="noStrike" cap="none" dirty="0">
                  <a:solidFill>
                    <a:schemeClr val="lt1"/>
                  </a:solidFill>
                  <a:latin typeface="Century Gothic"/>
                  <a:ea typeface="Century Gothic"/>
                  <a:cs typeface="Century Gothic"/>
                  <a:sym typeface="Century Gothic"/>
                </a:rPr>
                <a:t>If a PSI is avai</a:t>
              </a:r>
              <a:r>
                <a:rPr lang="en-US" sz="2300" dirty="0">
                  <a:solidFill>
                    <a:schemeClr val="lt1"/>
                  </a:solidFill>
                  <a:latin typeface="Century Gothic"/>
                  <a:ea typeface="Century Gothic"/>
                  <a:cs typeface="Century Gothic"/>
                  <a:sym typeface="Century Gothic"/>
                </a:rPr>
                <a:t>lable to the defense, the prosecutor must also be given a copy.</a:t>
              </a:r>
              <a:endParaRPr sz="1400" b="0" i="0" u="none" strike="noStrike" cap="none" dirty="0">
                <a:solidFill>
                  <a:srgbClr val="000000"/>
                </a:solidFill>
                <a:latin typeface="Arial"/>
                <a:ea typeface="Arial"/>
                <a:cs typeface="Arial"/>
                <a:sym typeface="Arial"/>
              </a:endParaRPr>
            </a:p>
          </p:txBody>
        </p:sp>
        <p:sp>
          <p:nvSpPr>
            <p:cNvPr id="1675" name="Google Shape;1675;p109"/>
            <p:cNvSpPr/>
            <p:nvPr/>
          </p:nvSpPr>
          <p:spPr>
            <a:xfrm>
              <a:off x="0" y="1672703"/>
              <a:ext cx="5913437" cy="1291680"/>
            </a:xfrm>
            <a:prstGeom prst="roundRect">
              <a:avLst>
                <a:gd name="adj" fmla="val 16667"/>
              </a:avLst>
            </a:prstGeom>
            <a:gradFill>
              <a:gsLst>
                <a:gs pos="0">
                  <a:srgbClr val="2D97AC"/>
                </a:gs>
                <a:gs pos="69000">
                  <a:srgbClr val="078599"/>
                </a:gs>
                <a:gs pos="100000">
                  <a:srgbClr val="067E9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6" name="Google Shape;1676;p109"/>
            <p:cNvSpPr txBox="1"/>
            <p:nvPr/>
          </p:nvSpPr>
          <p:spPr>
            <a:xfrm>
              <a:off x="63055" y="1735758"/>
              <a:ext cx="5787327" cy="1165570"/>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Century Gothic"/>
                <a:buNone/>
              </a:pPr>
              <a:r>
                <a:rPr lang="en-US" sz="2300" b="0" i="0" u="none" strike="noStrike" cap="none" dirty="0">
                  <a:solidFill>
                    <a:schemeClr val="lt1"/>
                  </a:solidFill>
                  <a:latin typeface="Century Gothic"/>
                  <a:ea typeface="Century Gothic"/>
                  <a:cs typeface="Century Gothic"/>
                  <a:sym typeface="Century Gothic"/>
                </a:rPr>
                <a:t>The prosecutor must forward a copy to the victim and representative.</a:t>
              </a:r>
              <a:endParaRPr sz="1400" b="0" i="0" u="none" strike="noStrike" cap="none" dirty="0">
                <a:solidFill>
                  <a:srgbClr val="000000"/>
                </a:solidFill>
                <a:latin typeface="Arial"/>
                <a:ea typeface="Arial"/>
                <a:cs typeface="Arial"/>
                <a:sym typeface="Arial"/>
              </a:endParaRPr>
            </a:p>
          </p:txBody>
        </p:sp>
        <p:sp>
          <p:nvSpPr>
            <p:cNvPr id="1677" name="Google Shape;1677;p109"/>
            <p:cNvSpPr/>
            <p:nvPr/>
          </p:nvSpPr>
          <p:spPr>
            <a:xfrm>
              <a:off x="0" y="3030624"/>
              <a:ext cx="5913437" cy="1291680"/>
            </a:xfrm>
            <a:prstGeom prst="roundRect">
              <a:avLst>
                <a:gd name="adj" fmla="val 16667"/>
              </a:avLst>
            </a:prstGeom>
            <a:gradFill>
              <a:gsLst>
                <a:gs pos="0">
                  <a:srgbClr val="278887"/>
                </a:gs>
                <a:gs pos="69000">
                  <a:srgbClr val="007978"/>
                </a:gs>
                <a:gs pos="100000">
                  <a:srgbClr val="00727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8" name="Google Shape;1678;p109"/>
            <p:cNvSpPr txBox="1"/>
            <p:nvPr/>
          </p:nvSpPr>
          <p:spPr>
            <a:xfrm>
              <a:off x="63055" y="3093679"/>
              <a:ext cx="5787327" cy="1165570"/>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Century Gothic"/>
                <a:buNone/>
              </a:pPr>
              <a:r>
                <a:rPr lang="en-US" sz="2300" b="0" i="0" u="none" strike="noStrike" cap="none" dirty="0">
                  <a:solidFill>
                    <a:schemeClr val="lt1"/>
                  </a:solidFill>
                  <a:latin typeface="Century Gothic"/>
                  <a:ea typeface="Century Gothic"/>
                  <a:cs typeface="Century Gothic"/>
                  <a:sym typeface="Century Gothic"/>
                </a:rPr>
                <a:t>If any portion of the PSI is redacted, the court must explain this on the record. </a:t>
              </a:r>
              <a:endParaRPr sz="1400" b="0" i="0" u="none" strike="noStrike" cap="none" dirty="0">
                <a:solidFill>
                  <a:srgbClr val="000000"/>
                </a:solidFill>
                <a:latin typeface="Arial"/>
                <a:ea typeface="Arial"/>
                <a:cs typeface="Arial"/>
                <a:sym typeface="Arial"/>
              </a:endParaRPr>
            </a:p>
          </p:txBody>
        </p:sp>
      </p:grpSp>
      <p:pic>
        <p:nvPicPr>
          <p:cNvPr id="1679" name="Google Shape;1679;p109"/>
          <p:cNvPicPr preferRelativeResize="0"/>
          <p:nvPr/>
        </p:nvPicPr>
        <p:blipFill rotWithShape="1">
          <a:blip r:embed="rId4">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33E5CFC4-8525-CE38-8191-E6991523E7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49</a:t>
            </a:fld>
            <a:endParaRPr lang="en-US"/>
          </a:p>
        </p:txBody>
      </p:sp>
    </p:spTree>
    <p:extLst>
      <p:ext uri="{BB962C8B-B14F-4D97-AF65-F5344CB8AC3E}">
        <p14:creationId xmlns:p14="http://schemas.microsoft.com/office/powerpoint/2010/main" val="507872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17"/>
          <p:cNvPicPr preferRelativeResize="0"/>
          <p:nvPr/>
        </p:nvPicPr>
        <p:blipFill rotWithShape="1">
          <a:blip r:embed="rId3">
            <a:alphaModFix/>
          </a:blip>
          <a:srcRect t="1538" b="-1538"/>
          <a:stretch/>
        </p:blipFill>
        <p:spPr>
          <a:xfrm>
            <a:off x="0" y="6119336"/>
            <a:ext cx="12192000" cy="742950"/>
          </a:xfrm>
          <a:prstGeom prst="rect">
            <a:avLst/>
          </a:prstGeom>
          <a:noFill/>
          <a:ln>
            <a:noFill/>
          </a:ln>
        </p:spPr>
      </p:pic>
      <p:sp>
        <p:nvSpPr>
          <p:cNvPr id="361" name="Google Shape;361;p17"/>
          <p:cNvSpPr/>
          <p:nvPr/>
        </p:nvSpPr>
        <p:spPr>
          <a:xfrm>
            <a:off x="0" y="468769"/>
            <a:ext cx="12192000" cy="5647024"/>
          </a:xfrm>
          <a:prstGeom prst="rect">
            <a:avLst/>
          </a:prstGeom>
          <a:gradFill>
            <a:gsLst>
              <a:gs pos="0">
                <a:srgbClr val="454545">
                  <a:alpha val="0"/>
                </a:srgbClr>
              </a:gs>
              <a:gs pos="100000">
                <a:srgbClr val="4D4D4D"/>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62" name="Google Shape;362;p17"/>
          <p:cNvCxnSpPr/>
          <p:nvPr/>
        </p:nvCxnSpPr>
        <p:spPr>
          <a:xfrm>
            <a:off x="0" y="6121269"/>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363" name="Google Shape;363;p17"/>
          <p:cNvPicPr preferRelativeResize="0"/>
          <p:nvPr/>
        </p:nvPicPr>
        <p:blipFill rotWithShape="1">
          <a:blip r:embed="rId4">
            <a:alphaModFix/>
          </a:blip>
          <a:srcRect l="-115" r="15827" b="36435"/>
          <a:stretch/>
        </p:blipFill>
        <p:spPr>
          <a:xfrm>
            <a:off x="1125460" y="643464"/>
            <a:ext cx="9610344" cy="155448"/>
          </a:xfrm>
          <a:prstGeom prst="rect">
            <a:avLst/>
          </a:prstGeom>
          <a:noFill/>
          <a:ln>
            <a:noFill/>
          </a:ln>
        </p:spPr>
      </p:pic>
      <p:sp>
        <p:nvSpPr>
          <p:cNvPr id="364" name="Google Shape;364;p17"/>
          <p:cNvSpPr/>
          <p:nvPr/>
        </p:nvSpPr>
        <p:spPr>
          <a:xfrm>
            <a:off x="0" y="638508"/>
            <a:ext cx="12191695" cy="6858000"/>
          </a:xfrm>
          <a:prstGeom prst="rect">
            <a:avLst/>
          </a:prstGeom>
          <a:gradFill>
            <a:gsLst>
              <a:gs pos="0">
                <a:srgbClr val="646464"/>
              </a:gs>
              <a:gs pos="100000">
                <a:srgbClr val="424242"/>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65" name="Google Shape;365;p17"/>
          <p:cNvSpPr/>
          <p:nvPr/>
        </p:nvSpPr>
        <p:spPr>
          <a:xfrm>
            <a:off x="0" y="2019476"/>
            <a:ext cx="12192000" cy="4105941"/>
          </a:xfrm>
          <a:prstGeom prst="rect">
            <a:avLst/>
          </a:prstGeom>
          <a:gradFill>
            <a:gsLst>
              <a:gs pos="0">
                <a:srgbClr val="454545">
                  <a:alpha val="0"/>
                </a:srgbClr>
              </a:gs>
              <a:gs pos="100000">
                <a:schemeClr val="dk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66" name="Google Shape;366;p17"/>
          <p:cNvSpPr/>
          <p:nvPr/>
        </p:nvSpPr>
        <p:spPr>
          <a:xfrm>
            <a:off x="643180" y="638508"/>
            <a:ext cx="10905339" cy="4843439"/>
          </a:xfrm>
          <a:prstGeom prst="rect">
            <a:avLst/>
          </a:prstGeom>
          <a:gradFill>
            <a:gsLst>
              <a:gs pos="0">
                <a:srgbClr val="000000"/>
              </a:gs>
              <a:gs pos="100000">
                <a:srgbClr val="000000"/>
              </a:gs>
            </a:gsLst>
            <a:lin ang="5400000" scaled="0"/>
          </a:gradFill>
          <a:ln>
            <a:noFill/>
          </a:ln>
          <a:effectLst>
            <a:outerShdw blurRad="127000" dist="2286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367" name="Google Shape;367;p17"/>
          <p:cNvSpPr/>
          <p:nvPr/>
        </p:nvSpPr>
        <p:spPr>
          <a:xfrm>
            <a:off x="870204" y="865667"/>
            <a:ext cx="10451592" cy="4389120"/>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368" name="Google Shape;368;p17"/>
          <p:cNvSpPr/>
          <p:nvPr/>
        </p:nvSpPr>
        <p:spPr>
          <a:xfrm>
            <a:off x="1034645" y="1030259"/>
            <a:ext cx="10122408" cy="4059936"/>
          </a:xfrm>
          <a:prstGeom prst="rect">
            <a:avLst/>
          </a:prstGeom>
          <a:solidFill>
            <a:srgbClr val="FFFFFE"/>
          </a:solidFill>
          <a:ln w="9525" cap="flat" cmpd="sng">
            <a:solidFill>
              <a:srgbClr val="DCDCE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369" name="Google Shape;369;p17"/>
          <p:cNvSpPr txBox="1">
            <a:spLocks noGrp="1"/>
          </p:cNvSpPr>
          <p:nvPr>
            <p:ph type="title"/>
          </p:nvPr>
        </p:nvSpPr>
        <p:spPr>
          <a:xfrm>
            <a:off x="1546222" y="1584552"/>
            <a:ext cx="9099255" cy="2537251"/>
          </a:xfrm>
          <a:prstGeom prst="rect">
            <a:avLst/>
          </a:prstGeom>
          <a:noFill/>
          <a:ln>
            <a:noFill/>
          </a:ln>
        </p:spPr>
        <p:txBody>
          <a:bodyPr spcFirstLastPara="1" wrap="square" lIns="91425" tIns="45700" rIns="91425" bIns="0" anchor="ctr" anchorCtr="0">
            <a:normAutofit/>
          </a:bodyPr>
          <a:lstStyle/>
          <a:p>
            <a:pPr marL="0" lvl="0" indent="0" algn="ctr" rtl="0">
              <a:lnSpc>
                <a:spcPct val="90000"/>
              </a:lnSpc>
              <a:spcBef>
                <a:spcPts val="0"/>
              </a:spcBef>
              <a:spcAft>
                <a:spcPts val="0"/>
              </a:spcAft>
              <a:buClr>
                <a:srgbClr val="454545"/>
              </a:buClr>
              <a:buSzPts val="8000"/>
              <a:buFont typeface="Century Gothic"/>
              <a:buNone/>
            </a:pPr>
            <a:r>
              <a:rPr lang="en-US" sz="8000">
                <a:solidFill>
                  <a:srgbClr val="454545"/>
                </a:solidFill>
              </a:rPr>
              <a:t>Who is a victim?</a:t>
            </a:r>
            <a:endParaRPr/>
          </a:p>
        </p:txBody>
      </p:sp>
      <p:sp>
        <p:nvSpPr>
          <p:cNvPr id="370" name="Google Shape;370;p17"/>
          <p:cNvSpPr txBox="1">
            <a:spLocks noGrp="1"/>
          </p:cNvSpPr>
          <p:nvPr>
            <p:ph type="body" idx="1"/>
          </p:nvPr>
        </p:nvSpPr>
        <p:spPr>
          <a:xfrm>
            <a:off x="1535372" y="4133234"/>
            <a:ext cx="9120954" cy="744373"/>
          </a:xfrm>
          <a:prstGeom prst="rect">
            <a:avLst/>
          </a:prstGeom>
          <a:noFill/>
          <a:ln>
            <a:noFill/>
          </a:ln>
        </p:spPr>
        <p:txBody>
          <a:bodyPr spcFirstLastPara="1" wrap="square" lIns="91425" tIns="91425" rIns="91425" bIns="91425" anchor="t" anchorCtr="0">
            <a:normAutofit/>
          </a:bodyPr>
          <a:lstStyle/>
          <a:p>
            <a:pPr marL="0" lvl="0" indent="0" algn="ctr" rtl="0">
              <a:lnSpc>
                <a:spcPct val="120000"/>
              </a:lnSpc>
              <a:spcBef>
                <a:spcPts val="0"/>
              </a:spcBef>
              <a:spcAft>
                <a:spcPts val="0"/>
              </a:spcAft>
              <a:buSzPts val="1800"/>
              <a:buNone/>
            </a:pPr>
            <a:endParaRPr dirty="0"/>
          </a:p>
        </p:txBody>
      </p:sp>
      <p:cxnSp>
        <p:nvCxnSpPr>
          <p:cNvPr id="371" name="Google Shape;371;p17"/>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372" name="Google Shape;372;p17"/>
          <p:cNvPicPr preferRelativeResize="0"/>
          <p:nvPr/>
        </p:nvPicPr>
        <p:blipFill rotWithShape="1">
          <a:blip r:embed="rId3">
            <a:alphaModFix/>
          </a:blip>
          <a:srcRect t="1538" b="-1538"/>
          <a:stretch/>
        </p:blipFill>
        <p:spPr>
          <a:xfrm>
            <a:off x="0" y="6119336"/>
            <a:ext cx="12192000" cy="742950"/>
          </a:xfrm>
          <a:prstGeom prst="rect">
            <a:avLst/>
          </a:prstGeom>
          <a:noFill/>
          <a:ln>
            <a:noFill/>
          </a:ln>
        </p:spPr>
      </p:pic>
      <p:pic>
        <p:nvPicPr>
          <p:cNvPr id="373" name="Google Shape;373;p17"/>
          <p:cNvPicPr preferRelativeResize="0"/>
          <p:nvPr/>
        </p:nvPicPr>
        <p:blipFill rotWithShape="1">
          <a:blip r:embed="rId5">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DACB5DD3-8D49-4842-4AF8-0B5133FD99CC}"/>
              </a:ext>
            </a:extLst>
          </p:cNvPr>
          <p:cNvSpPr>
            <a:spLocks noGrp="1"/>
          </p:cNvSpPr>
          <p:nvPr>
            <p:ph type="sldNum" idx="12"/>
          </p:nvPr>
        </p:nvSpPr>
        <p:spPr>
          <a:solidFill>
            <a:schemeClr val="bg1"/>
          </a:solidFill>
        </p:spPr>
        <p:txBody>
          <a:bodyPr/>
          <a:lstStyle/>
          <a:p>
            <a:pPr marL="0" lvl="0" indent="0" algn="r" rtl="0">
              <a:spcBef>
                <a:spcPts val="0"/>
              </a:spcBef>
              <a:spcAft>
                <a:spcPts val="0"/>
              </a:spcAft>
              <a:buNone/>
            </a:pPr>
            <a:fld id="{00000000-1234-1234-1234-123412341234}" type="slidenum">
              <a:rPr lang="en-US" smtClean="0"/>
              <a:t>5</a:t>
            </a:fld>
            <a:endParaRPr lang="en-US" dirty="0"/>
          </a:p>
        </p:txBody>
      </p:sp>
    </p:spTree>
    <p:extLst>
      <p:ext uri="{BB962C8B-B14F-4D97-AF65-F5344CB8AC3E}">
        <p14:creationId xmlns:p14="http://schemas.microsoft.com/office/powerpoint/2010/main" val="65236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69"/>
                                        </p:tgtEl>
                                        <p:attrNameLst>
                                          <p:attrName>style.visibility</p:attrName>
                                        </p:attrNameLst>
                                      </p:cBhvr>
                                      <p:to>
                                        <p:strVal val="visible"/>
                                      </p:to>
                                    </p:set>
                                    <p:animEffect transition="in" filter="fade">
                                      <p:cBhvr>
                                        <p:cTn id="7" dur="1000"/>
                                        <p:tgtEl>
                                          <p:spTgt spid="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654">
          <a:extLst>
            <a:ext uri="{FF2B5EF4-FFF2-40B4-BE49-F238E27FC236}">
              <a16:creationId xmlns:a16="http://schemas.microsoft.com/office/drawing/2014/main" id="{D6217F28-772E-579A-898F-14A536CED5FD}"/>
            </a:ext>
          </a:extLst>
        </p:cNvPr>
        <p:cNvGrpSpPr/>
        <p:nvPr/>
      </p:nvGrpSpPr>
      <p:grpSpPr>
        <a:xfrm>
          <a:off x="0" y="0"/>
          <a:ext cx="0" cy="0"/>
          <a:chOff x="0" y="0"/>
          <a:chExt cx="0" cy="0"/>
        </a:xfrm>
      </p:grpSpPr>
      <p:sp>
        <p:nvSpPr>
          <p:cNvPr id="1655" name="Google Shape;1655;p108">
            <a:extLst>
              <a:ext uri="{FF2B5EF4-FFF2-40B4-BE49-F238E27FC236}">
                <a16:creationId xmlns:a16="http://schemas.microsoft.com/office/drawing/2014/main" id="{A848495C-06AB-7A24-A1DE-60952A06D900}"/>
              </a:ext>
            </a:extLst>
          </p:cNvPr>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656" name="Google Shape;1656;p108">
            <a:extLst>
              <a:ext uri="{FF2B5EF4-FFF2-40B4-BE49-F238E27FC236}">
                <a16:creationId xmlns:a16="http://schemas.microsoft.com/office/drawing/2014/main" id="{075917B6-427D-F541-F8F2-3925BECEF490}"/>
              </a:ext>
            </a:extLst>
          </p:cNvPr>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7" name="Google Shape;1657;p108">
            <a:extLst>
              <a:ext uri="{FF2B5EF4-FFF2-40B4-BE49-F238E27FC236}">
                <a16:creationId xmlns:a16="http://schemas.microsoft.com/office/drawing/2014/main" id="{8609D60F-0F01-C39A-D280-70E60EB2C731}"/>
              </a:ext>
            </a:extLst>
          </p:cNvPr>
          <p:cNvSpPr/>
          <p:nvPr/>
        </p:nvSpPr>
        <p:spPr>
          <a:xfrm>
            <a:off x="8129873"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658" name="Google Shape;1658;p108">
            <a:extLst>
              <a:ext uri="{FF2B5EF4-FFF2-40B4-BE49-F238E27FC236}">
                <a16:creationId xmlns:a16="http://schemas.microsoft.com/office/drawing/2014/main" id="{7C60BB9F-8A47-B708-43DA-B83979D0E772}"/>
              </a:ext>
            </a:extLst>
          </p:cNvPr>
          <p:cNvSpPr txBox="1">
            <a:spLocks noGrp="1"/>
          </p:cNvSpPr>
          <p:nvPr>
            <p:ph type="title"/>
          </p:nvPr>
        </p:nvSpPr>
        <p:spPr>
          <a:xfrm>
            <a:off x="8614504" y="1240076"/>
            <a:ext cx="2727813"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dirty="0">
                <a:solidFill>
                  <a:srgbClr val="FFFFFF"/>
                </a:solidFill>
              </a:rPr>
              <a:t>PSIs</a:t>
            </a:r>
            <a:endParaRPr dirty="0"/>
          </a:p>
        </p:txBody>
      </p:sp>
      <p:sp>
        <p:nvSpPr>
          <p:cNvPr id="1659" name="Google Shape;1659;p108">
            <a:extLst>
              <a:ext uri="{FF2B5EF4-FFF2-40B4-BE49-F238E27FC236}">
                <a16:creationId xmlns:a16="http://schemas.microsoft.com/office/drawing/2014/main" id="{B0FC3C2C-DE8E-3DF5-5582-C66EB439E2EB}"/>
              </a:ext>
            </a:extLst>
          </p:cNvPr>
          <p:cNvSpPr txBox="1">
            <a:spLocks noGrp="1"/>
          </p:cNvSpPr>
          <p:nvPr>
            <p:ph type="body" idx="1"/>
          </p:nvPr>
        </p:nvSpPr>
        <p:spPr>
          <a:xfrm>
            <a:off x="1451579" y="1240077"/>
            <a:ext cx="6034827" cy="4916465"/>
          </a:xfrm>
          <a:prstGeom prst="rect">
            <a:avLst/>
          </a:prstGeom>
          <a:noFill/>
          <a:ln>
            <a:noFill/>
          </a:ln>
        </p:spPr>
        <p:txBody>
          <a:bodyPr spcFirstLastPara="1" wrap="square" lIns="91425" tIns="45700" rIns="91425" bIns="45700" anchor="t" anchorCtr="0">
            <a:normAutofit/>
          </a:bodyPr>
          <a:lstStyle/>
          <a:p>
            <a:pPr marL="342900">
              <a:spcBef>
                <a:spcPts val="0"/>
              </a:spcBef>
              <a:buSzPts val="2000"/>
            </a:pPr>
            <a:r>
              <a:rPr lang="en-US" i="1" dirty="0"/>
              <a:t>State v. Evans</a:t>
            </a:r>
            <a:r>
              <a:rPr lang="en-US" dirty="0"/>
              <a:t>, 2024-Ohio-5996 (10th Dist.)</a:t>
            </a:r>
          </a:p>
          <a:p>
            <a:pPr marL="800100" lvl="1">
              <a:spcBef>
                <a:spcPts val="0"/>
              </a:spcBef>
              <a:buSzPts val="2000"/>
            </a:pPr>
            <a:r>
              <a:rPr lang="en-US" dirty="0"/>
              <a:t>Victim’s failure to object to failure to provide PSI during sentencing hearing waived victim’s right to access.</a:t>
            </a:r>
            <a:endParaRPr dirty="0"/>
          </a:p>
          <a:p>
            <a:pPr marL="228600" lvl="0" indent="-114300" algn="l" rtl="0">
              <a:lnSpc>
                <a:spcPct val="120000"/>
              </a:lnSpc>
              <a:spcBef>
                <a:spcPts val="1000"/>
              </a:spcBef>
              <a:spcAft>
                <a:spcPts val="0"/>
              </a:spcAft>
              <a:buSzPts val="1800"/>
              <a:buNone/>
            </a:pPr>
            <a:endParaRPr sz="1800" dirty="0"/>
          </a:p>
        </p:txBody>
      </p:sp>
      <p:pic>
        <p:nvPicPr>
          <p:cNvPr id="1660" name="Google Shape;1660;p108">
            <a:extLst>
              <a:ext uri="{FF2B5EF4-FFF2-40B4-BE49-F238E27FC236}">
                <a16:creationId xmlns:a16="http://schemas.microsoft.com/office/drawing/2014/main" id="{1C42B1DE-8066-A6DB-D2BD-8D4C755C84EF}"/>
              </a:ext>
            </a:extLst>
          </p:cNvPr>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6999B9C8-F41B-0F0A-1259-A19A655E6059}"/>
              </a:ext>
            </a:extLst>
          </p:cNvPr>
          <p:cNvSpPr>
            <a:spLocks noGrp="1"/>
          </p:cNvSpPr>
          <p:nvPr>
            <p:ph type="sldNum" idx="12"/>
          </p:nvPr>
        </p:nvSpPr>
        <p:spPr>
          <a:solidFill>
            <a:schemeClr val="bg1"/>
          </a:solidFill>
        </p:spPr>
        <p:txBody>
          <a:bodyPr/>
          <a:lstStyle/>
          <a:p>
            <a:pPr marL="0" lvl="0" indent="0" algn="r" rtl="0">
              <a:spcBef>
                <a:spcPts val="0"/>
              </a:spcBef>
              <a:spcAft>
                <a:spcPts val="0"/>
              </a:spcAft>
              <a:buNone/>
            </a:pPr>
            <a:fld id="{00000000-1234-1234-1234-123412341234}" type="slidenum">
              <a:rPr lang="en-US" smtClean="0"/>
              <a:t>50</a:t>
            </a:fld>
            <a:endParaRPr lang="en-US" dirty="0"/>
          </a:p>
        </p:txBody>
      </p:sp>
    </p:spTree>
    <p:extLst>
      <p:ext uri="{BB962C8B-B14F-4D97-AF65-F5344CB8AC3E}">
        <p14:creationId xmlns:p14="http://schemas.microsoft.com/office/powerpoint/2010/main" val="36994296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8F8F8"/>
            </a:gs>
          </a:gsLst>
          <a:path path="circle">
            <a:fillToRect l="50000" t="50000" r="50000" b="50000"/>
          </a:path>
          <a:tileRect/>
        </a:gradFill>
        <a:effectLst/>
      </p:bgPr>
    </p:bg>
    <p:spTree>
      <p:nvGrpSpPr>
        <p:cNvPr id="1" name="Shape 1683"/>
        <p:cNvGrpSpPr/>
        <p:nvPr/>
      </p:nvGrpSpPr>
      <p:grpSpPr>
        <a:xfrm>
          <a:off x="0" y="0"/>
          <a:ext cx="0" cy="0"/>
          <a:chOff x="0" y="0"/>
          <a:chExt cx="0" cy="0"/>
        </a:xfrm>
      </p:grpSpPr>
      <p:sp>
        <p:nvSpPr>
          <p:cNvPr id="1684" name="Google Shape;1684;p110"/>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685" name="Google Shape;1685;p110"/>
          <p:cNvSpPr/>
          <p:nvPr/>
        </p:nvSpPr>
        <p:spPr>
          <a:xfrm>
            <a:off x="0" y="2019476"/>
            <a:ext cx="12192000" cy="4105941"/>
          </a:xfrm>
          <a:prstGeom prst="rect">
            <a:avLst/>
          </a:prstGeom>
          <a:gradFill>
            <a:gsLst>
              <a:gs pos="0">
                <a:srgbClr val="DCDCE0">
                  <a:alpha val="0"/>
                </a:srgbClr>
              </a:gs>
              <a:gs pos="100000">
                <a:schemeClr val="lt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686" name="Google Shape;1686;p110"/>
          <p:cNvSpPr txBox="1">
            <a:spLocks noGrp="1"/>
          </p:cNvSpPr>
          <p:nvPr>
            <p:ph type="title"/>
          </p:nvPr>
        </p:nvSpPr>
        <p:spPr>
          <a:xfrm>
            <a:off x="1451579" y="2303047"/>
            <a:ext cx="3272093" cy="267419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000"/>
              <a:buFont typeface="Century Gothic"/>
              <a:buNone/>
            </a:pPr>
            <a:r>
              <a:rPr lang="en-US" sz="3000"/>
              <a:t>Right to be Heard: Ohio Constitution, Article I, Section 10a(A)(3) &amp; RC 2930.14</a:t>
            </a:r>
            <a:endParaRPr/>
          </a:p>
        </p:txBody>
      </p:sp>
      <p:cxnSp>
        <p:nvCxnSpPr>
          <p:cNvPr id="1687" name="Google Shape;1687;p110"/>
          <p:cNvCxnSpPr/>
          <p:nvPr/>
        </p:nvCxnSpPr>
        <p:spPr>
          <a:xfrm>
            <a:off x="1451579" y="2146542"/>
            <a:ext cx="3272094" cy="0"/>
          </a:xfrm>
          <a:prstGeom prst="straightConnector1">
            <a:avLst/>
          </a:prstGeom>
          <a:noFill/>
          <a:ln w="31750" cap="flat" cmpd="sng">
            <a:solidFill>
              <a:schemeClr val="accent1"/>
            </a:solidFill>
            <a:prstDash val="solid"/>
            <a:round/>
            <a:headEnd type="none" w="sm" len="sm"/>
            <a:tailEnd type="none" w="sm" len="sm"/>
          </a:ln>
        </p:spPr>
      </p:cxnSp>
      <p:sp>
        <p:nvSpPr>
          <p:cNvPr id="1688" name="Google Shape;1688;p110"/>
          <p:cNvSpPr txBox="1"/>
          <p:nvPr/>
        </p:nvSpPr>
        <p:spPr>
          <a:xfrm>
            <a:off x="1451580" y="3122496"/>
            <a:ext cx="3530157" cy="104923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3200"/>
              <a:buFont typeface="Century Gothic"/>
              <a:buNone/>
            </a:pPr>
            <a:endParaRPr sz="3200" b="0" i="0" u="none" strike="noStrike" cap="none">
              <a:solidFill>
                <a:schemeClr val="dk1"/>
              </a:solidFill>
              <a:latin typeface="Century Gothic"/>
              <a:ea typeface="Century Gothic"/>
              <a:cs typeface="Century Gothic"/>
              <a:sym typeface="Century Gothic"/>
            </a:endParaRPr>
          </a:p>
        </p:txBody>
      </p:sp>
      <p:cxnSp>
        <p:nvCxnSpPr>
          <p:cNvPr id="1689" name="Google Shape;1689;p110"/>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1690" name="Google Shape;1690;p110"/>
          <p:cNvPicPr preferRelativeResize="0"/>
          <p:nvPr/>
        </p:nvPicPr>
        <p:blipFill rotWithShape="1">
          <a:blip r:embed="rId3">
            <a:alphaModFix/>
          </a:blip>
          <a:srcRect t="1538" b="-1538"/>
          <a:stretch/>
        </p:blipFill>
        <p:spPr>
          <a:xfrm>
            <a:off x="0" y="6119336"/>
            <a:ext cx="12192000" cy="742950"/>
          </a:xfrm>
          <a:prstGeom prst="rect">
            <a:avLst/>
          </a:prstGeom>
          <a:noFill/>
          <a:ln>
            <a:noFill/>
          </a:ln>
        </p:spPr>
      </p:pic>
      <p:grpSp>
        <p:nvGrpSpPr>
          <p:cNvPr id="1691" name="Google Shape;1691;p110"/>
          <p:cNvGrpSpPr/>
          <p:nvPr/>
        </p:nvGrpSpPr>
        <p:grpSpPr>
          <a:xfrm>
            <a:off x="5142634" y="1291916"/>
            <a:ext cx="5911993" cy="3659804"/>
            <a:chOff x="721" y="488641"/>
            <a:chExt cx="5911993" cy="3659804"/>
          </a:xfrm>
        </p:grpSpPr>
        <p:sp>
          <p:nvSpPr>
            <p:cNvPr id="1692" name="Google Shape;1692;p110"/>
            <p:cNvSpPr/>
            <p:nvPr/>
          </p:nvSpPr>
          <p:spPr>
            <a:xfrm>
              <a:off x="721" y="488641"/>
              <a:ext cx="2815234" cy="1689140"/>
            </a:xfrm>
            <a:prstGeom prst="rect">
              <a:avLst/>
            </a:prstGeom>
            <a:gradFill>
              <a:gsLst>
                <a:gs pos="0">
                  <a:srgbClr val="4B9DBF"/>
                </a:gs>
                <a:gs pos="69000">
                  <a:srgbClr val="2686AC"/>
                </a:gs>
                <a:gs pos="100000">
                  <a:srgbClr val="247EA2"/>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3" name="Google Shape;1693;p110"/>
            <p:cNvSpPr txBox="1"/>
            <p:nvPr/>
          </p:nvSpPr>
          <p:spPr>
            <a:xfrm>
              <a:off x="721" y="488641"/>
              <a:ext cx="2815234" cy="168914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0" i="0" u="none" strike="noStrike" cap="none">
                  <a:solidFill>
                    <a:schemeClr val="lt1"/>
                  </a:solidFill>
                  <a:latin typeface="Century Gothic"/>
                  <a:ea typeface="Century Gothic"/>
                  <a:cs typeface="Century Gothic"/>
                  <a:sym typeface="Century Gothic"/>
                </a:rPr>
                <a:t>Victims have the right to make an oral or written (or both)  impact statement prior to sentencing.</a:t>
              </a:r>
              <a:endParaRPr sz="1400" b="0" i="0" u="none" strike="noStrike" cap="none">
                <a:solidFill>
                  <a:srgbClr val="000000"/>
                </a:solidFill>
                <a:latin typeface="Arial"/>
                <a:ea typeface="Arial"/>
                <a:cs typeface="Arial"/>
                <a:sym typeface="Arial"/>
              </a:endParaRPr>
            </a:p>
          </p:txBody>
        </p:sp>
        <p:sp>
          <p:nvSpPr>
            <p:cNvPr id="1694" name="Google Shape;1694;p110"/>
            <p:cNvSpPr/>
            <p:nvPr/>
          </p:nvSpPr>
          <p:spPr>
            <a:xfrm>
              <a:off x="3097480" y="488641"/>
              <a:ext cx="2815234" cy="1689140"/>
            </a:xfrm>
            <a:prstGeom prst="rect">
              <a:avLst/>
            </a:prstGeom>
            <a:gradFill>
              <a:gsLst>
                <a:gs pos="0">
                  <a:srgbClr val="3599B4"/>
                </a:gs>
                <a:gs pos="69000">
                  <a:srgbClr val="1083A1"/>
                </a:gs>
                <a:gs pos="100000">
                  <a:srgbClr val="0F7D98"/>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5" name="Google Shape;1695;p110"/>
            <p:cNvSpPr txBox="1"/>
            <p:nvPr/>
          </p:nvSpPr>
          <p:spPr>
            <a:xfrm>
              <a:off x="3097480" y="488641"/>
              <a:ext cx="2815234" cy="168914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0" i="0" u="none" strike="noStrike" cap="none">
                  <a:solidFill>
                    <a:schemeClr val="lt1"/>
                  </a:solidFill>
                  <a:latin typeface="Century Gothic"/>
                  <a:ea typeface="Century Gothic"/>
                  <a:cs typeface="Century Gothic"/>
                  <a:sym typeface="Century Gothic"/>
                </a:rPr>
                <a:t>VIS are confidential, but defendants can view copies of written VIS.</a:t>
              </a:r>
              <a:endParaRPr sz="1400" b="0" i="0" u="none" strike="noStrike" cap="none">
                <a:solidFill>
                  <a:srgbClr val="000000"/>
                </a:solidFill>
                <a:latin typeface="Arial"/>
                <a:ea typeface="Arial"/>
                <a:cs typeface="Arial"/>
                <a:sym typeface="Arial"/>
              </a:endParaRPr>
            </a:p>
          </p:txBody>
        </p:sp>
        <p:sp>
          <p:nvSpPr>
            <p:cNvPr id="1696" name="Google Shape;1696;p110"/>
            <p:cNvSpPr/>
            <p:nvPr/>
          </p:nvSpPr>
          <p:spPr>
            <a:xfrm>
              <a:off x="721" y="2459305"/>
              <a:ext cx="2815234" cy="1689140"/>
            </a:xfrm>
            <a:prstGeom prst="rect">
              <a:avLst/>
            </a:prstGeom>
            <a:gradFill>
              <a:gsLst>
                <a:gs pos="0">
                  <a:srgbClr val="2A95A2"/>
                </a:gs>
                <a:gs pos="69000">
                  <a:srgbClr val="008290"/>
                </a:gs>
                <a:gs pos="100000">
                  <a:srgbClr val="007B8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7" name="Google Shape;1697;p110"/>
            <p:cNvSpPr txBox="1"/>
            <p:nvPr/>
          </p:nvSpPr>
          <p:spPr>
            <a:xfrm>
              <a:off x="721" y="2459305"/>
              <a:ext cx="2815234" cy="168914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0" i="0" u="none" strike="noStrike" cap="none">
                  <a:solidFill>
                    <a:schemeClr val="lt1"/>
                  </a:solidFill>
                  <a:latin typeface="Century Gothic"/>
                  <a:ea typeface="Century Gothic"/>
                  <a:cs typeface="Century Gothic"/>
                  <a:sym typeface="Century Gothic"/>
                </a:rPr>
                <a:t>If a victim raises new material info, the court must continue the hearing to give the defendant the chance to respond.</a:t>
              </a:r>
              <a:endParaRPr sz="1400" b="0" i="0" u="none" strike="noStrike" cap="none">
                <a:solidFill>
                  <a:srgbClr val="000000"/>
                </a:solidFill>
                <a:latin typeface="Arial"/>
                <a:ea typeface="Arial"/>
                <a:cs typeface="Arial"/>
                <a:sym typeface="Arial"/>
              </a:endParaRPr>
            </a:p>
          </p:txBody>
        </p:sp>
        <p:sp>
          <p:nvSpPr>
            <p:cNvPr id="1698" name="Google Shape;1698;p110"/>
            <p:cNvSpPr/>
            <p:nvPr/>
          </p:nvSpPr>
          <p:spPr>
            <a:xfrm>
              <a:off x="3097480" y="2459305"/>
              <a:ext cx="2815234" cy="1689140"/>
            </a:xfrm>
            <a:prstGeom prst="rect">
              <a:avLst/>
            </a:prstGeom>
            <a:gradFill>
              <a:gsLst>
                <a:gs pos="0">
                  <a:srgbClr val="278887"/>
                </a:gs>
                <a:gs pos="69000">
                  <a:srgbClr val="007978"/>
                </a:gs>
                <a:gs pos="100000">
                  <a:srgbClr val="00727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9" name="Google Shape;1699;p110"/>
            <p:cNvSpPr txBox="1"/>
            <p:nvPr/>
          </p:nvSpPr>
          <p:spPr>
            <a:xfrm>
              <a:off x="3097480" y="2459305"/>
              <a:ext cx="2815234" cy="168914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0" i="0" u="none" strike="noStrike" cap="none" dirty="0">
                  <a:solidFill>
                    <a:schemeClr val="lt1"/>
                  </a:solidFill>
                  <a:latin typeface="Century Gothic"/>
                  <a:ea typeface="Century Gothic"/>
                  <a:cs typeface="Century Gothic"/>
                  <a:sym typeface="Century Gothic"/>
                </a:rPr>
                <a:t>Victim impact statements ARE NOT subject to cross examination.</a:t>
              </a:r>
              <a:endParaRPr sz="1400" b="0" i="0" u="none" strike="noStrike" cap="none" dirty="0">
                <a:solidFill>
                  <a:srgbClr val="000000"/>
                </a:solidFill>
                <a:latin typeface="Arial"/>
                <a:ea typeface="Arial"/>
                <a:cs typeface="Arial"/>
                <a:sym typeface="Arial"/>
              </a:endParaRPr>
            </a:p>
          </p:txBody>
        </p:sp>
      </p:grpSp>
      <p:pic>
        <p:nvPicPr>
          <p:cNvPr id="1700" name="Google Shape;1700;p110"/>
          <p:cNvPicPr preferRelativeResize="0"/>
          <p:nvPr/>
        </p:nvPicPr>
        <p:blipFill rotWithShape="1">
          <a:blip r:embed="rId4">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C9B2E57F-9ABF-DF98-9DFF-6756F4FFC7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60623-BAF8-4196-B285-967B8848E4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61FF97-8ED1-E829-20E5-41177FBE2863}"/>
              </a:ext>
            </a:extLst>
          </p:cNvPr>
          <p:cNvSpPr>
            <a:spLocks noGrp="1"/>
          </p:cNvSpPr>
          <p:nvPr>
            <p:ph type="title"/>
          </p:nvPr>
        </p:nvSpPr>
        <p:spPr/>
        <p:txBody>
          <a:bodyPr/>
          <a:lstStyle/>
          <a:p>
            <a:r>
              <a:rPr lang="en-US" dirty="0"/>
              <a:t>Case law</a:t>
            </a:r>
          </a:p>
        </p:txBody>
      </p:sp>
      <p:sp>
        <p:nvSpPr>
          <p:cNvPr id="3" name="Text Placeholder 2">
            <a:extLst>
              <a:ext uri="{FF2B5EF4-FFF2-40B4-BE49-F238E27FC236}">
                <a16:creationId xmlns:a16="http://schemas.microsoft.com/office/drawing/2014/main" id="{8E1FAE5B-9339-9B25-79D1-B9898DD47B9C}"/>
              </a:ext>
            </a:extLst>
          </p:cNvPr>
          <p:cNvSpPr>
            <a:spLocks noGrp="1"/>
          </p:cNvSpPr>
          <p:nvPr>
            <p:ph type="body" idx="1"/>
          </p:nvPr>
        </p:nvSpPr>
        <p:spPr/>
        <p:txBody>
          <a:bodyPr>
            <a:normAutofit/>
          </a:bodyPr>
          <a:lstStyle/>
          <a:p>
            <a:endParaRPr lang="en-US" dirty="0"/>
          </a:p>
          <a:p>
            <a:r>
              <a:rPr lang="en-US" i="1" dirty="0"/>
              <a:t>State v. Wilt</a:t>
            </a:r>
            <a:r>
              <a:rPr lang="en-US" dirty="0"/>
              <a:t>, 2021-Ohio-3590 (7th Dist.). </a:t>
            </a:r>
          </a:p>
          <a:p>
            <a:pPr lvl="1"/>
            <a:r>
              <a:rPr lang="en-US" dirty="0"/>
              <a:t>Holding that the trial court did not err or violate the Confrontation Clause when it permitted the victim to testify during the sentencing hearing because it reasoned that (1) Marsy’s Law permits victims to testify at sentencing hearings, (2) the defendant was able to speak after the victim, and (3) the Confrontation Clause does not apply to a sentencing.</a:t>
            </a:r>
          </a:p>
          <a:p>
            <a:endParaRPr lang="en-US" dirty="0"/>
          </a:p>
          <a:p>
            <a:endParaRPr lang="en-US" dirty="0"/>
          </a:p>
        </p:txBody>
      </p:sp>
      <p:sp>
        <p:nvSpPr>
          <p:cNvPr id="4" name="Slide Number Placeholder 3">
            <a:extLst>
              <a:ext uri="{FF2B5EF4-FFF2-40B4-BE49-F238E27FC236}">
                <a16:creationId xmlns:a16="http://schemas.microsoft.com/office/drawing/2014/main" id="{A12025DF-965D-5B50-9D86-1DD2B002925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52</a:t>
            </a:fld>
            <a:endParaRPr lang="en-US"/>
          </a:p>
        </p:txBody>
      </p:sp>
      <p:pic>
        <p:nvPicPr>
          <p:cNvPr id="5" name="Google Shape;1713;p111">
            <a:extLst>
              <a:ext uri="{FF2B5EF4-FFF2-40B4-BE49-F238E27FC236}">
                <a16:creationId xmlns:a16="http://schemas.microsoft.com/office/drawing/2014/main" id="{88F9193B-3AA3-3B3D-A2E5-8325BB00E5E7}"/>
              </a:ext>
            </a:extLst>
          </p:cNvPr>
          <p:cNvPicPr preferRelativeResize="0"/>
          <p:nvPr/>
        </p:nvPicPr>
        <p:blipFill rotWithShape="1">
          <a:blip r:embed="rId2">
            <a:alphaModFix/>
          </a:blip>
          <a:srcRect/>
          <a:stretch/>
        </p:blipFill>
        <p:spPr>
          <a:xfrm>
            <a:off x="9066029" y="6183021"/>
            <a:ext cx="3020377" cy="607650"/>
          </a:xfrm>
          <a:prstGeom prst="rect">
            <a:avLst/>
          </a:prstGeom>
          <a:noFill/>
          <a:ln>
            <a:noFill/>
          </a:ln>
        </p:spPr>
      </p:pic>
    </p:spTree>
    <p:extLst>
      <p:ext uri="{BB962C8B-B14F-4D97-AF65-F5344CB8AC3E}">
        <p14:creationId xmlns:p14="http://schemas.microsoft.com/office/powerpoint/2010/main" val="22523523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104">
          <a:extLst>
            <a:ext uri="{FF2B5EF4-FFF2-40B4-BE49-F238E27FC236}">
              <a16:creationId xmlns:a16="http://schemas.microsoft.com/office/drawing/2014/main" id="{CA2C1441-DEBD-4A47-BD92-E5C63BD68805}"/>
            </a:ext>
          </a:extLst>
        </p:cNvPr>
        <p:cNvGrpSpPr/>
        <p:nvPr/>
      </p:nvGrpSpPr>
      <p:grpSpPr>
        <a:xfrm>
          <a:off x="0" y="0"/>
          <a:ext cx="0" cy="0"/>
          <a:chOff x="0" y="0"/>
          <a:chExt cx="0" cy="0"/>
        </a:xfrm>
      </p:grpSpPr>
      <p:sp>
        <p:nvSpPr>
          <p:cNvPr id="1105" name="Google Shape;1105;p70">
            <a:extLst>
              <a:ext uri="{FF2B5EF4-FFF2-40B4-BE49-F238E27FC236}">
                <a16:creationId xmlns:a16="http://schemas.microsoft.com/office/drawing/2014/main" id="{B4E8E2CD-1321-C3E4-9BE7-477E1FC0A17B}"/>
              </a:ext>
            </a:extLst>
          </p:cNvPr>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106" name="Google Shape;1106;p70">
            <a:extLst>
              <a:ext uri="{FF2B5EF4-FFF2-40B4-BE49-F238E27FC236}">
                <a16:creationId xmlns:a16="http://schemas.microsoft.com/office/drawing/2014/main" id="{F03EBB73-52A8-3E3D-7A61-72FBFFE69886}"/>
              </a:ext>
            </a:extLst>
          </p:cNvPr>
          <p:cNvSpPr txBox="1">
            <a:spLocks noGrp="1"/>
          </p:cNvSpPr>
          <p:nvPr>
            <p:ph type="title"/>
          </p:nvPr>
        </p:nvSpPr>
        <p:spPr>
          <a:xfrm>
            <a:off x="1130270" y="953324"/>
            <a:ext cx="9603275" cy="104923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Font typeface="Century Gothic"/>
              <a:buNone/>
            </a:pPr>
            <a:r>
              <a:rPr lang="en-US" dirty="0"/>
              <a:t>Right to Restitution</a:t>
            </a:r>
            <a:endParaRPr dirty="0"/>
          </a:p>
        </p:txBody>
      </p:sp>
      <p:cxnSp>
        <p:nvCxnSpPr>
          <p:cNvPr id="1107" name="Google Shape;1107;p70">
            <a:extLst>
              <a:ext uri="{FF2B5EF4-FFF2-40B4-BE49-F238E27FC236}">
                <a16:creationId xmlns:a16="http://schemas.microsoft.com/office/drawing/2014/main" id="{FA96FF2C-4C40-A04B-5A17-C231E2961F14}"/>
              </a:ext>
            </a:extLst>
          </p:cNvPr>
          <p:cNvCxnSpPr/>
          <p:nvPr/>
        </p:nvCxnSpPr>
        <p:spPr>
          <a:xfrm>
            <a:off x="1130874" y="1996645"/>
            <a:ext cx="9603274" cy="0"/>
          </a:xfrm>
          <a:prstGeom prst="straightConnector1">
            <a:avLst/>
          </a:prstGeom>
          <a:noFill/>
          <a:ln w="31750" cap="flat" cmpd="sng">
            <a:solidFill>
              <a:schemeClr val="accent1"/>
            </a:solidFill>
            <a:prstDash val="solid"/>
            <a:round/>
            <a:headEnd type="none" w="sm" len="sm"/>
            <a:tailEnd type="none" w="sm" len="sm"/>
          </a:ln>
        </p:spPr>
      </p:cxnSp>
      <p:sp>
        <p:nvSpPr>
          <p:cNvPr id="1108" name="Google Shape;1108;p70">
            <a:extLst>
              <a:ext uri="{FF2B5EF4-FFF2-40B4-BE49-F238E27FC236}">
                <a16:creationId xmlns:a16="http://schemas.microsoft.com/office/drawing/2014/main" id="{B031D2FC-E581-49E6-9B92-EC196B0088BC}"/>
              </a:ext>
            </a:extLst>
          </p:cNvPr>
          <p:cNvSpPr/>
          <p:nvPr/>
        </p:nvSpPr>
        <p:spPr>
          <a:xfrm>
            <a:off x="0" y="2019476"/>
            <a:ext cx="12192000" cy="4838524"/>
          </a:xfrm>
          <a:prstGeom prst="rect">
            <a:avLst/>
          </a:prstGeom>
          <a:gradFill>
            <a:gsLst>
              <a:gs pos="0">
                <a:srgbClr val="DCDCE0">
                  <a:alpha val="0"/>
                </a:srgbClr>
              </a:gs>
              <a:gs pos="100000">
                <a:schemeClr val="lt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nvGrpSpPr>
          <p:cNvPr id="1109" name="Google Shape;1109;p70">
            <a:extLst>
              <a:ext uri="{FF2B5EF4-FFF2-40B4-BE49-F238E27FC236}">
                <a16:creationId xmlns:a16="http://schemas.microsoft.com/office/drawing/2014/main" id="{AE788666-DFCE-93A9-DC5B-549DFB0D9C33}"/>
              </a:ext>
            </a:extLst>
          </p:cNvPr>
          <p:cNvGrpSpPr/>
          <p:nvPr/>
        </p:nvGrpSpPr>
        <p:grpSpPr>
          <a:xfrm>
            <a:off x="1130270" y="2792486"/>
            <a:ext cx="9604375" cy="1798334"/>
            <a:chOff x="0" y="290410"/>
            <a:chExt cx="9604375" cy="1798334"/>
          </a:xfrm>
        </p:grpSpPr>
        <p:sp>
          <p:nvSpPr>
            <p:cNvPr id="1110" name="Google Shape;1110;p70">
              <a:extLst>
                <a:ext uri="{FF2B5EF4-FFF2-40B4-BE49-F238E27FC236}">
                  <a16:creationId xmlns:a16="http://schemas.microsoft.com/office/drawing/2014/main" id="{0511B17B-7836-0E36-2222-BFB6ED3A35E9}"/>
                </a:ext>
              </a:extLst>
            </p:cNvPr>
            <p:cNvSpPr/>
            <p:nvPr/>
          </p:nvSpPr>
          <p:spPr>
            <a:xfrm>
              <a:off x="0" y="600370"/>
              <a:ext cx="9604375" cy="1488374"/>
            </a:xfrm>
            <a:prstGeom prst="rect">
              <a:avLst/>
            </a:prstGeom>
            <a:solidFill>
              <a:schemeClr val="lt1">
                <a:alpha val="89411"/>
              </a:schemeClr>
            </a:solidFill>
            <a:ln w="15875" cap="flat" cmpd="sng">
              <a:solidFill>
                <a:srgbClr val="40558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1" name="Google Shape;1111;p70">
              <a:extLst>
                <a:ext uri="{FF2B5EF4-FFF2-40B4-BE49-F238E27FC236}">
                  <a16:creationId xmlns:a16="http://schemas.microsoft.com/office/drawing/2014/main" id="{561A64AD-7E4C-C2CE-12DA-3FBA8A7C56C0}"/>
                </a:ext>
              </a:extLst>
            </p:cNvPr>
            <p:cNvSpPr txBox="1"/>
            <p:nvPr/>
          </p:nvSpPr>
          <p:spPr>
            <a:xfrm>
              <a:off x="0" y="600370"/>
              <a:ext cx="9604375" cy="1488374"/>
            </a:xfrm>
            <a:prstGeom prst="rect">
              <a:avLst/>
            </a:prstGeom>
            <a:noFill/>
            <a:ln>
              <a:noFill/>
            </a:ln>
          </p:spPr>
          <p:txBody>
            <a:bodyPr spcFirstLastPara="1" wrap="square" lIns="745400" tIns="437375" rIns="745400" bIns="149350" anchor="t" anchorCtr="0">
              <a:noAutofit/>
            </a:bodyPr>
            <a:lstStyle/>
            <a:p>
              <a:pPr marL="228600" marR="0" lvl="1" indent="-228600" algn="l" rtl="0">
                <a:lnSpc>
                  <a:spcPct val="90000"/>
                </a:lnSpc>
                <a:spcBef>
                  <a:spcPts val="0"/>
                </a:spcBef>
                <a:spcAft>
                  <a:spcPts val="0"/>
                </a:spcAft>
                <a:buClr>
                  <a:schemeClr val="dk1"/>
                </a:buClr>
                <a:buSzPts val="2100"/>
                <a:buFont typeface="Century Gothic"/>
                <a:buChar char="•"/>
              </a:pPr>
              <a:r>
                <a:rPr lang="en-US" sz="1800" b="0" i="0" u="none" strike="noStrike" cap="none" dirty="0">
                  <a:solidFill>
                    <a:schemeClr val="dk1"/>
                  </a:solidFill>
                  <a:latin typeface="Century Gothic"/>
                  <a:ea typeface="Century Gothic"/>
                  <a:cs typeface="Century Gothic"/>
                  <a:sym typeface="Century Gothic"/>
                </a:rPr>
                <a:t>Full and timely restitution from the person who committed the criminal offense or delinquent act against the victim.</a:t>
              </a:r>
              <a:endParaRPr sz="1800" b="0" i="0" u="none" strike="noStrike" cap="none" dirty="0">
                <a:solidFill>
                  <a:srgbClr val="000000"/>
                </a:solidFill>
                <a:latin typeface="Arial"/>
                <a:ea typeface="Arial"/>
                <a:cs typeface="Arial"/>
                <a:sym typeface="Arial"/>
              </a:endParaRPr>
            </a:p>
          </p:txBody>
        </p:sp>
        <p:sp>
          <p:nvSpPr>
            <p:cNvPr id="1112" name="Google Shape;1112;p70">
              <a:extLst>
                <a:ext uri="{FF2B5EF4-FFF2-40B4-BE49-F238E27FC236}">
                  <a16:creationId xmlns:a16="http://schemas.microsoft.com/office/drawing/2014/main" id="{C5AC9EA3-08B2-A95B-E89B-F20D83F46F40}"/>
                </a:ext>
              </a:extLst>
            </p:cNvPr>
            <p:cNvSpPr/>
            <p:nvPr/>
          </p:nvSpPr>
          <p:spPr>
            <a:xfrm>
              <a:off x="480218" y="290410"/>
              <a:ext cx="6723062" cy="619920"/>
            </a:xfrm>
            <a:prstGeom prst="roundRect">
              <a:avLst>
                <a:gd name="adj" fmla="val 16667"/>
              </a:avLst>
            </a:prstGeom>
            <a:solidFill>
              <a:srgbClr val="405588"/>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3" name="Google Shape;1113;p70">
              <a:extLst>
                <a:ext uri="{FF2B5EF4-FFF2-40B4-BE49-F238E27FC236}">
                  <a16:creationId xmlns:a16="http://schemas.microsoft.com/office/drawing/2014/main" id="{522003AD-2F07-EE00-DCAA-A2B24112376B}"/>
                </a:ext>
              </a:extLst>
            </p:cNvPr>
            <p:cNvSpPr txBox="1"/>
            <p:nvPr/>
          </p:nvSpPr>
          <p:spPr>
            <a:xfrm>
              <a:off x="510480" y="320672"/>
              <a:ext cx="6662538" cy="559396"/>
            </a:xfrm>
            <a:prstGeom prst="rect">
              <a:avLst/>
            </a:prstGeom>
            <a:noFill/>
            <a:ln>
              <a:noFill/>
            </a:ln>
          </p:spPr>
          <p:txBody>
            <a:bodyPr spcFirstLastPara="1" wrap="square" lIns="254100" tIns="0" rIns="254100" bIns="0" anchor="ctr" anchorCtr="0">
              <a:noAutofit/>
            </a:bodyPr>
            <a:lstStyle/>
            <a:p>
              <a:pPr marL="0" marR="0" lvl="0" indent="0" algn="l" rtl="0">
                <a:lnSpc>
                  <a:spcPct val="90000"/>
                </a:lnSpc>
                <a:spcBef>
                  <a:spcPts val="0"/>
                </a:spcBef>
                <a:spcAft>
                  <a:spcPts val="0"/>
                </a:spcAft>
                <a:buClr>
                  <a:schemeClr val="lt1"/>
                </a:buClr>
                <a:buSzPts val="2100"/>
                <a:buFont typeface="Century Gothic"/>
                <a:buNone/>
              </a:pPr>
              <a:r>
                <a:rPr lang="en-US" sz="2100" b="0" i="0" u="none" strike="noStrike" cap="none" dirty="0">
                  <a:solidFill>
                    <a:schemeClr val="lt1"/>
                  </a:solidFill>
                  <a:latin typeface="Century Gothic"/>
                  <a:ea typeface="Century Gothic"/>
                  <a:cs typeface="Century Gothic"/>
                  <a:sym typeface="Century Gothic"/>
                </a:rPr>
                <a:t>Ohio Constitution, Article I, Section 10a(A)(7):</a:t>
              </a:r>
              <a:endParaRPr sz="1400" b="0" i="0" u="none" strike="noStrike" cap="none" dirty="0">
                <a:solidFill>
                  <a:srgbClr val="000000"/>
                </a:solidFill>
                <a:latin typeface="Arial"/>
                <a:ea typeface="Arial"/>
                <a:cs typeface="Arial"/>
                <a:sym typeface="Arial"/>
              </a:endParaRPr>
            </a:p>
          </p:txBody>
        </p:sp>
      </p:grpSp>
      <p:pic>
        <p:nvPicPr>
          <p:cNvPr id="1118" name="Google Shape;1118;p70">
            <a:extLst>
              <a:ext uri="{FF2B5EF4-FFF2-40B4-BE49-F238E27FC236}">
                <a16:creationId xmlns:a16="http://schemas.microsoft.com/office/drawing/2014/main" id="{9E1CC638-6342-600E-065C-9E0D49047C7F}"/>
              </a:ext>
            </a:extLst>
          </p:cNvPr>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9DF84FD9-5AB3-193D-612B-3567AF9F956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53</a:t>
            </a:fld>
            <a:endParaRPr lang="en-US"/>
          </a:p>
        </p:txBody>
      </p:sp>
    </p:spTree>
    <p:extLst>
      <p:ext uri="{BB962C8B-B14F-4D97-AF65-F5344CB8AC3E}">
        <p14:creationId xmlns:p14="http://schemas.microsoft.com/office/powerpoint/2010/main" val="13711374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1A9E0-1A2A-4C5A-1178-E4A5615E96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024938-B3F2-D34C-C032-7157B5FFC8ED}"/>
              </a:ext>
            </a:extLst>
          </p:cNvPr>
          <p:cNvSpPr>
            <a:spLocks noGrp="1"/>
          </p:cNvSpPr>
          <p:nvPr>
            <p:ph type="title"/>
          </p:nvPr>
        </p:nvSpPr>
        <p:spPr/>
        <p:txBody>
          <a:bodyPr/>
          <a:lstStyle/>
          <a:p>
            <a:r>
              <a:rPr lang="en-US" dirty="0"/>
              <a:t>Right to Restitution: RC 2152.20, RC 2152.203, RC 2929.18, RC 2929.28, RC 2929.281</a:t>
            </a:r>
          </a:p>
        </p:txBody>
      </p:sp>
      <p:sp>
        <p:nvSpPr>
          <p:cNvPr id="3" name="Text Placeholder 2">
            <a:extLst>
              <a:ext uri="{FF2B5EF4-FFF2-40B4-BE49-F238E27FC236}">
                <a16:creationId xmlns:a16="http://schemas.microsoft.com/office/drawing/2014/main" id="{A3BB59D4-8175-84DA-0153-C471BAFFED43}"/>
              </a:ext>
            </a:extLst>
          </p:cNvPr>
          <p:cNvSpPr>
            <a:spLocks noGrp="1"/>
          </p:cNvSpPr>
          <p:nvPr>
            <p:ph type="body" idx="1"/>
          </p:nvPr>
        </p:nvSpPr>
        <p:spPr/>
        <p:txBody>
          <a:bodyPr>
            <a:normAutofit fontScale="70000" lnSpcReduction="20000"/>
          </a:bodyPr>
          <a:lstStyle/>
          <a:p>
            <a:r>
              <a:rPr lang="en-US" dirty="0"/>
              <a:t>Examples of compensable losses include, but are not limited to:</a:t>
            </a:r>
          </a:p>
          <a:p>
            <a:pPr lvl="1"/>
            <a:r>
              <a:rPr lang="en-US" dirty="0"/>
              <a:t>Full or partial payment for the value of stolen or damaged property. The value of stolen or damaged property shall be the replacement cost of the property or the actual cost of repairing the property when repair is possible.</a:t>
            </a:r>
          </a:p>
          <a:p>
            <a:pPr lvl="1"/>
            <a:r>
              <a:rPr lang="en-US" dirty="0"/>
              <a:t>Medical expenses;</a:t>
            </a:r>
          </a:p>
          <a:p>
            <a:pPr lvl="1"/>
            <a:r>
              <a:rPr lang="en-US" dirty="0"/>
              <a:t>Mental health counseling expenses;</a:t>
            </a:r>
          </a:p>
          <a:p>
            <a:pPr lvl="1"/>
            <a:r>
              <a:rPr lang="en-US" dirty="0"/>
              <a:t>Wages or profits lost due to injury or harm to the victim as determined by the court. Lost wages include commission income as well as base wages. Commission income shall be established by evidence of commission income during the twelve-month period prior to the date of the delinquent act for which restitution is being ordered, unless good cause for a shorter time period is shown.</a:t>
            </a:r>
          </a:p>
          <a:p>
            <a:pPr lvl="1"/>
            <a:r>
              <a:rPr lang="en-US" dirty="0"/>
              <a:t>Expenses related to making a vehicle or residence accessible to the victim if the victim is partially permanently disabled or totally permanently disabled as a direct result of the delinquent act.</a:t>
            </a:r>
          </a:p>
          <a:p>
            <a:pPr marL="571500" lvl="1" indent="0">
              <a:buNone/>
            </a:pPr>
            <a:endParaRPr lang="en-US" dirty="0"/>
          </a:p>
        </p:txBody>
      </p:sp>
      <p:sp>
        <p:nvSpPr>
          <p:cNvPr id="4" name="Slide Number Placeholder 3">
            <a:extLst>
              <a:ext uri="{FF2B5EF4-FFF2-40B4-BE49-F238E27FC236}">
                <a16:creationId xmlns:a16="http://schemas.microsoft.com/office/drawing/2014/main" id="{A9F15C64-7FC8-A63D-08AD-5D65EB6889C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54</a:t>
            </a:fld>
            <a:endParaRPr lang="en-US"/>
          </a:p>
        </p:txBody>
      </p:sp>
      <p:pic>
        <p:nvPicPr>
          <p:cNvPr id="5" name="Google Shape;1713;p111">
            <a:extLst>
              <a:ext uri="{FF2B5EF4-FFF2-40B4-BE49-F238E27FC236}">
                <a16:creationId xmlns:a16="http://schemas.microsoft.com/office/drawing/2014/main" id="{5DC50541-D49F-107E-2D28-2956236E59B5}"/>
              </a:ext>
            </a:extLst>
          </p:cNvPr>
          <p:cNvPicPr preferRelativeResize="0"/>
          <p:nvPr/>
        </p:nvPicPr>
        <p:blipFill rotWithShape="1">
          <a:blip r:embed="rId3">
            <a:alphaModFix/>
          </a:blip>
          <a:srcRect/>
          <a:stretch/>
        </p:blipFill>
        <p:spPr>
          <a:xfrm>
            <a:off x="9066029" y="6183021"/>
            <a:ext cx="3020377" cy="607650"/>
          </a:xfrm>
          <a:prstGeom prst="rect">
            <a:avLst/>
          </a:prstGeom>
          <a:noFill/>
          <a:ln>
            <a:noFill/>
          </a:ln>
        </p:spPr>
      </p:pic>
    </p:spTree>
    <p:extLst>
      <p:ext uri="{BB962C8B-B14F-4D97-AF65-F5344CB8AC3E}">
        <p14:creationId xmlns:p14="http://schemas.microsoft.com/office/powerpoint/2010/main" val="9807681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68531-1B37-840D-D119-2A0D8EFF19B4}"/>
              </a:ext>
            </a:extLst>
          </p:cNvPr>
          <p:cNvSpPr>
            <a:spLocks noGrp="1"/>
          </p:cNvSpPr>
          <p:nvPr>
            <p:ph type="title"/>
          </p:nvPr>
        </p:nvSpPr>
        <p:spPr/>
        <p:txBody>
          <a:bodyPr/>
          <a:lstStyle/>
          <a:p>
            <a:r>
              <a:rPr lang="en-US" dirty="0"/>
              <a:t>Right to Restitution: RC 2152.20, RC 2152.203, RC 2929.18, RC 2929.28, RC 2929.281</a:t>
            </a:r>
          </a:p>
        </p:txBody>
      </p:sp>
      <p:sp>
        <p:nvSpPr>
          <p:cNvPr id="3" name="Text Placeholder 2">
            <a:extLst>
              <a:ext uri="{FF2B5EF4-FFF2-40B4-BE49-F238E27FC236}">
                <a16:creationId xmlns:a16="http://schemas.microsoft.com/office/drawing/2014/main" id="{290DD813-FCCF-7E31-7602-4BC5A257764F}"/>
              </a:ext>
            </a:extLst>
          </p:cNvPr>
          <p:cNvSpPr>
            <a:spLocks noGrp="1"/>
          </p:cNvSpPr>
          <p:nvPr>
            <p:ph type="body" idx="1"/>
          </p:nvPr>
        </p:nvSpPr>
        <p:spPr/>
        <p:txBody>
          <a:bodyPr>
            <a:normAutofit fontScale="92500" lnSpcReduction="20000"/>
          </a:bodyPr>
          <a:lstStyle/>
          <a:p>
            <a:r>
              <a:rPr lang="en-US" dirty="0"/>
              <a:t>Court must order full restitution that is proven by a preponderance of evidence.</a:t>
            </a:r>
          </a:p>
          <a:p>
            <a:r>
              <a:rPr lang="en-US" dirty="0"/>
              <a:t>An offender’s tax return can be seized to pay restitution.</a:t>
            </a:r>
          </a:p>
          <a:p>
            <a:r>
              <a:rPr lang="en-US" dirty="0"/>
              <a:t>A restitution order does not expire until paid in full. </a:t>
            </a:r>
          </a:p>
          <a:p>
            <a:r>
              <a:rPr lang="en-US" dirty="0"/>
              <a:t>Upon termination of court’s jurisdiction in juvenile court, the restitution order becomes an automatic civil judgment for the victim, at no cost to the victim.</a:t>
            </a:r>
          </a:p>
          <a:p>
            <a:pPr lvl="1"/>
            <a:r>
              <a:rPr lang="en-US" dirty="0"/>
              <a:t>For other courts, victims can obtain the civil certificate of judgment from the clerk of court at no charge. </a:t>
            </a:r>
          </a:p>
        </p:txBody>
      </p:sp>
      <p:sp>
        <p:nvSpPr>
          <p:cNvPr id="4" name="Slide Number Placeholder 3">
            <a:extLst>
              <a:ext uri="{FF2B5EF4-FFF2-40B4-BE49-F238E27FC236}">
                <a16:creationId xmlns:a16="http://schemas.microsoft.com/office/drawing/2014/main" id="{0E6A4C16-AFE9-13E6-72E5-5D80F34D8E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55</a:t>
            </a:fld>
            <a:endParaRPr lang="en-US"/>
          </a:p>
        </p:txBody>
      </p:sp>
      <p:pic>
        <p:nvPicPr>
          <p:cNvPr id="5" name="Google Shape;1713;p111">
            <a:extLst>
              <a:ext uri="{FF2B5EF4-FFF2-40B4-BE49-F238E27FC236}">
                <a16:creationId xmlns:a16="http://schemas.microsoft.com/office/drawing/2014/main" id="{BD6DE9C9-7851-EA6B-B6A8-9CF8A9CF9D46}"/>
              </a:ext>
            </a:extLst>
          </p:cNvPr>
          <p:cNvPicPr preferRelativeResize="0"/>
          <p:nvPr/>
        </p:nvPicPr>
        <p:blipFill rotWithShape="1">
          <a:blip r:embed="rId2">
            <a:alphaModFix/>
          </a:blip>
          <a:srcRect/>
          <a:stretch/>
        </p:blipFill>
        <p:spPr>
          <a:xfrm>
            <a:off x="9066029" y="6183021"/>
            <a:ext cx="3020377" cy="607650"/>
          </a:xfrm>
          <a:prstGeom prst="rect">
            <a:avLst/>
          </a:prstGeom>
          <a:noFill/>
          <a:ln>
            <a:noFill/>
          </a:ln>
        </p:spPr>
      </p:pic>
    </p:spTree>
    <p:extLst>
      <p:ext uri="{BB962C8B-B14F-4D97-AF65-F5344CB8AC3E}">
        <p14:creationId xmlns:p14="http://schemas.microsoft.com/office/powerpoint/2010/main" val="26035184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08">
          <a:extLst>
            <a:ext uri="{FF2B5EF4-FFF2-40B4-BE49-F238E27FC236}">
              <a16:creationId xmlns:a16="http://schemas.microsoft.com/office/drawing/2014/main" id="{7E8861D9-4061-B6BA-BA89-B1AA880A4A0E}"/>
            </a:ext>
          </a:extLst>
        </p:cNvPr>
        <p:cNvGrpSpPr/>
        <p:nvPr/>
      </p:nvGrpSpPr>
      <p:grpSpPr>
        <a:xfrm>
          <a:off x="0" y="0"/>
          <a:ext cx="0" cy="0"/>
          <a:chOff x="0" y="0"/>
          <a:chExt cx="0" cy="0"/>
        </a:xfrm>
      </p:grpSpPr>
      <p:sp>
        <p:nvSpPr>
          <p:cNvPr id="1009" name="Google Shape;1009;p63">
            <a:extLst>
              <a:ext uri="{FF2B5EF4-FFF2-40B4-BE49-F238E27FC236}">
                <a16:creationId xmlns:a16="http://schemas.microsoft.com/office/drawing/2014/main" id="{8500D28E-AD74-85E1-5FAC-21A44AA2AB90}"/>
              </a:ext>
            </a:extLst>
          </p:cNvPr>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0" name="Google Shape;1010;p63">
            <a:extLst>
              <a:ext uri="{FF2B5EF4-FFF2-40B4-BE49-F238E27FC236}">
                <a16:creationId xmlns:a16="http://schemas.microsoft.com/office/drawing/2014/main" id="{23FB2429-D0B5-10FB-94A0-CE809DACCD4C}"/>
              </a:ext>
            </a:extLst>
          </p:cNvPr>
          <p:cNvSpPr/>
          <p:nvPr/>
        </p:nvSpPr>
        <p:spPr>
          <a:xfrm>
            <a:off x="0" y="2019476"/>
            <a:ext cx="12192000" cy="4105941"/>
          </a:xfrm>
          <a:prstGeom prst="rect">
            <a:avLst/>
          </a:prstGeom>
          <a:gradFill>
            <a:gsLst>
              <a:gs pos="0">
                <a:srgbClr val="DCDCE0">
                  <a:alpha val="0"/>
                </a:srgbClr>
              </a:gs>
              <a:gs pos="100000">
                <a:schemeClr val="lt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1" name="Google Shape;1011;p63">
            <a:extLst>
              <a:ext uri="{FF2B5EF4-FFF2-40B4-BE49-F238E27FC236}">
                <a16:creationId xmlns:a16="http://schemas.microsoft.com/office/drawing/2014/main" id="{00CEF930-DC80-F0D8-74B1-A3A3DF455675}"/>
              </a:ext>
            </a:extLst>
          </p:cNvPr>
          <p:cNvSpPr txBox="1">
            <a:spLocks noGrp="1"/>
          </p:cNvSpPr>
          <p:nvPr>
            <p:ph type="title"/>
          </p:nvPr>
        </p:nvSpPr>
        <p:spPr>
          <a:xfrm>
            <a:off x="1451581" y="1138228"/>
            <a:ext cx="3202716" cy="38587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entury Gothic"/>
              <a:buNone/>
            </a:pPr>
            <a:r>
              <a:rPr lang="en-US" sz="3600" dirty="0"/>
              <a:t>Case Law Spotlight</a:t>
            </a:r>
            <a:endParaRPr dirty="0"/>
          </a:p>
        </p:txBody>
      </p:sp>
      <p:grpSp>
        <p:nvGrpSpPr>
          <p:cNvPr id="1012" name="Google Shape;1012;p63">
            <a:extLst>
              <a:ext uri="{FF2B5EF4-FFF2-40B4-BE49-F238E27FC236}">
                <a16:creationId xmlns:a16="http://schemas.microsoft.com/office/drawing/2014/main" id="{E10E5403-E81A-4A1E-9A30-010774CF628E}"/>
              </a:ext>
            </a:extLst>
          </p:cNvPr>
          <p:cNvGrpSpPr/>
          <p:nvPr/>
        </p:nvGrpSpPr>
        <p:grpSpPr>
          <a:xfrm>
            <a:off x="5100021" y="638300"/>
            <a:ext cx="6409605" cy="4858625"/>
            <a:chOff x="7807230" y="2012810"/>
            <a:chExt cx="3251252" cy="3459865"/>
          </a:xfrm>
        </p:grpSpPr>
        <p:sp>
          <p:nvSpPr>
            <p:cNvPr id="1013" name="Google Shape;1013;p63">
              <a:extLst>
                <a:ext uri="{FF2B5EF4-FFF2-40B4-BE49-F238E27FC236}">
                  <a16:creationId xmlns:a16="http://schemas.microsoft.com/office/drawing/2014/main" id="{FC1BAEC1-90C3-F0E0-5D1B-96D443F623E4}"/>
                </a:ext>
              </a:extLst>
            </p:cNvPr>
            <p:cNvSpPr/>
            <p:nvPr/>
          </p:nvSpPr>
          <p:spPr>
            <a:xfrm>
              <a:off x="7807230" y="2012810"/>
              <a:ext cx="3251252" cy="3459865"/>
            </a:xfrm>
            <a:prstGeom prst="rect">
              <a:avLst/>
            </a:prstGeom>
            <a:gradFill>
              <a:gsLst>
                <a:gs pos="0">
                  <a:srgbClr val="000001"/>
                </a:gs>
                <a:gs pos="100000">
                  <a:srgbClr val="191919"/>
                </a:gs>
              </a:gsLst>
              <a:lin ang="5400000" scaled="0"/>
            </a:gradFill>
            <a:ln>
              <a:noFill/>
            </a:ln>
            <a:effectLst>
              <a:outerShdw blurRad="127000" dist="1905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4" name="Google Shape;1014;p63">
              <a:extLst>
                <a:ext uri="{FF2B5EF4-FFF2-40B4-BE49-F238E27FC236}">
                  <a16:creationId xmlns:a16="http://schemas.microsoft.com/office/drawing/2014/main" id="{9E6051B7-3D4A-847D-F038-F12349E751BD}"/>
                </a:ext>
              </a:extLst>
            </p:cNvPr>
            <p:cNvSpPr/>
            <p:nvPr/>
          </p:nvSpPr>
          <p:spPr>
            <a:xfrm>
              <a:off x="7807231" y="2026142"/>
              <a:ext cx="3251250" cy="3440203"/>
            </a:xfrm>
            <a:prstGeom prst="rect">
              <a:avLst/>
            </a:prstGeom>
            <a:gradFill>
              <a:gsLst>
                <a:gs pos="0">
                  <a:srgbClr val="DADADA"/>
                </a:gs>
                <a:gs pos="100000">
                  <a:srgbClr val="FFFFFE"/>
                </a:gs>
              </a:gsLst>
              <a:lin ang="16200000" scaled="0"/>
            </a:gradFill>
            <a:ln w="762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sp>
        <p:nvSpPr>
          <p:cNvPr id="1015" name="Google Shape;1015;p63">
            <a:extLst>
              <a:ext uri="{FF2B5EF4-FFF2-40B4-BE49-F238E27FC236}">
                <a16:creationId xmlns:a16="http://schemas.microsoft.com/office/drawing/2014/main" id="{08B7C60D-3F3F-048A-542A-83B9DE5B4F8C}"/>
              </a:ext>
            </a:extLst>
          </p:cNvPr>
          <p:cNvSpPr/>
          <p:nvPr/>
        </p:nvSpPr>
        <p:spPr>
          <a:xfrm>
            <a:off x="5419891" y="973636"/>
            <a:ext cx="5769864" cy="4187952"/>
          </a:xfrm>
          <a:prstGeom prst="rect">
            <a:avLst/>
          </a:prstGeom>
          <a:solidFill>
            <a:srgbClr val="FFFFFF"/>
          </a:solidFill>
          <a:ln w="9525" cap="flat" cmpd="sng">
            <a:solidFill>
              <a:srgbClr val="DFDB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6" name="Google Shape;1016;p63">
            <a:extLst>
              <a:ext uri="{FF2B5EF4-FFF2-40B4-BE49-F238E27FC236}">
                <a16:creationId xmlns:a16="http://schemas.microsoft.com/office/drawing/2014/main" id="{3C304D91-F99E-172A-07D3-F68D55A12DA1}"/>
              </a:ext>
            </a:extLst>
          </p:cNvPr>
          <p:cNvSpPr txBox="1">
            <a:spLocks noGrp="1"/>
          </p:cNvSpPr>
          <p:nvPr>
            <p:ph type="body" idx="1"/>
          </p:nvPr>
        </p:nvSpPr>
        <p:spPr>
          <a:xfrm>
            <a:off x="5584483" y="1138228"/>
            <a:ext cx="5440680" cy="3858768"/>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700"/>
              <a:buNone/>
            </a:pPr>
            <a:r>
              <a:rPr lang="en-US" sz="1500" b="1" dirty="0">
                <a:solidFill>
                  <a:srgbClr val="000000"/>
                </a:solidFill>
              </a:rPr>
              <a:t>Victims have a constitutional right to restitution from juvenile offenders, but listing all victims may be required in an appellate matter.</a:t>
            </a:r>
            <a:endParaRPr sz="1500" b="1" dirty="0"/>
          </a:p>
          <a:p>
            <a:pPr marL="304038" lvl="0" indent="-285750" algn="l" rtl="0">
              <a:lnSpc>
                <a:spcPct val="110000"/>
              </a:lnSpc>
              <a:spcBef>
                <a:spcPts val="1000"/>
              </a:spcBef>
              <a:spcAft>
                <a:spcPts val="0"/>
              </a:spcAft>
              <a:buSzPts val="1700"/>
              <a:buChar char="•"/>
            </a:pPr>
            <a:r>
              <a:rPr lang="en-US" sz="1400" dirty="0">
                <a:solidFill>
                  <a:srgbClr val="000000"/>
                </a:solidFill>
              </a:rPr>
              <a:t>The Sixth District Court of Appeals stated the trial court erred in dismissing restitution as a civil matter and reversed and remanded the case for a restitution hearing. </a:t>
            </a:r>
            <a:r>
              <a:rPr lang="en-US" sz="1400" dirty="0"/>
              <a:t>However, the ruling applied only to the minor child because the Sixth District determined the rights of the minor child and the non-appealing parties (parents) are not so interwoven or dependent on each other to require a reversal as to the trial court’s entire judgment. </a:t>
            </a:r>
          </a:p>
          <a:p>
            <a:pPr marL="761238" lvl="1" indent="-285750">
              <a:lnSpc>
                <a:spcPct val="110000"/>
              </a:lnSpc>
              <a:spcBef>
                <a:spcPts val="1000"/>
              </a:spcBef>
              <a:buSzPts val="1700"/>
              <a:buFont typeface="Wingdings" pitchFamily="2" charset="2"/>
              <a:buChar char="v"/>
            </a:pPr>
            <a:r>
              <a:rPr lang="en-US" sz="1000" dirty="0"/>
              <a:t>The Court noted that the father mentioned his previous mental health concerns and mother brought up how the juvenile offender’s conduct brought up memories of her own childhood abuse. </a:t>
            </a:r>
            <a:endParaRPr sz="1000" dirty="0"/>
          </a:p>
          <a:p>
            <a:pPr marL="685800" lvl="1" indent="-228600">
              <a:lnSpc>
                <a:spcPct val="110000"/>
              </a:lnSpc>
              <a:buSzPts val="1700"/>
            </a:pPr>
            <a:r>
              <a:rPr lang="en-US" sz="1700" i="1" dirty="0">
                <a:solidFill>
                  <a:srgbClr val="000000"/>
                </a:solidFill>
                <a:effectLst/>
                <a:latin typeface="Century Gothic" panose="020B0502020202020204" pitchFamily="34" charset="0"/>
              </a:rPr>
              <a:t>In re C.W.</a:t>
            </a:r>
            <a:r>
              <a:rPr lang="en-US" sz="1700" dirty="0">
                <a:solidFill>
                  <a:srgbClr val="000000"/>
                </a:solidFill>
                <a:effectLst/>
                <a:latin typeface="Century Gothic" panose="020B0502020202020204" pitchFamily="34" charset="0"/>
              </a:rPr>
              <a:t>, 2025-Ohio-262</a:t>
            </a:r>
            <a:r>
              <a:rPr lang="en-US" sz="1700" dirty="0">
                <a:solidFill>
                  <a:srgbClr val="000000"/>
                </a:solidFill>
                <a:latin typeface="Century Gothic" panose="020B0502020202020204" pitchFamily="34" charset="0"/>
              </a:rPr>
              <a:t> (6th</a:t>
            </a:r>
            <a:r>
              <a:rPr lang="en-US" sz="1700" dirty="0">
                <a:solidFill>
                  <a:srgbClr val="000000"/>
                </a:solidFill>
                <a:effectLst/>
                <a:latin typeface="Century Gothic" panose="020B0502020202020204" pitchFamily="34" charset="0"/>
              </a:rPr>
              <a:t> Dist.).</a:t>
            </a:r>
          </a:p>
        </p:txBody>
      </p:sp>
      <p:cxnSp>
        <p:nvCxnSpPr>
          <p:cNvPr id="1017" name="Google Shape;1017;p63">
            <a:extLst>
              <a:ext uri="{FF2B5EF4-FFF2-40B4-BE49-F238E27FC236}">
                <a16:creationId xmlns:a16="http://schemas.microsoft.com/office/drawing/2014/main" id="{D70E66BC-A786-B419-88DF-B34431449E9B}"/>
              </a:ext>
            </a:extLst>
          </p:cNvPr>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1018" name="Google Shape;1018;p63">
            <a:extLst>
              <a:ext uri="{FF2B5EF4-FFF2-40B4-BE49-F238E27FC236}">
                <a16:creationId xmlns:a16="http://schemas.microsoft.com/office/drawing/2014/main" id="{2CADAA86-46C5-F02B-BF92-3F9A99026BF9}"/>
              </a:ext>
            </a:extLst>
          </p:cNvPr>
          <p:cNvPicPr preferRelativeResize="0"/>
          <p:nvPr/>
        </p:nvPicPr>
        <p:blipFill rotWithShape="1">
          <a:blip r:embed="rId3">
            <a:alphaModFix/>
          </a:blip>
          <a:srcRect t="1538" b="-1538"/>
          <a:stretch/>
        </p:blipFill>
        <p:spPr>
          <a:xfrm>
            <a:off x="0" y="6130094"/>
            <a:ext cx="12192000" cy="742950"/>
          </a:xfrm>
          <a:prstGeom prst="rect">
            <a:avLst/>
          </a:prstGeom>
          <a:noFill/>
          <a:ln>
            <a:noFill/>
          </a:ln>
        </p:spPr>
      </p:pic>
      <p:pic>
        <p:nvPicPr>
          <p:cNvPr id="1019" name="Google Shape;1019;p63">
            <a:extLst>
              <a:ext uri="{FF2B5EF4-FFF2-40B4-BE49-F238E27FC236}">
                <a16:creationId xmlns:a16="http://schemas.microsoft.com/office/drawing/2014/main" id="{8F582879-CB47-40FA-6586-CD8630F732CE}"/>
              </a:ext>
            </a:extLst>
          </p:cNvPr>
          <p:cNvPicPr preferRelativeResize="0"/>
          <p:nvPr/>
        </p:nvPicPr>
        <p:blipFill rotWithShape="1">
          <a:blip r:embed="rId4">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2FAFA604-A211-E478-34DA-81F6117D0A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56</a:t>
            </a:fld>
            <a:endParaRPr lang="en-US"/>
          </a:p>
        </p:txBody>
      </p:sp>
    </p:spTree>
    <p:extLst>
      <p:ext uri="{BB962C8B-B14F-4D97-AF65-F5344CB8AC3E}">
        <p14:creationId xmlns:p14="http://schemas.microsoft.com/office/powerpoint/2010/main" val="8653670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494">
          <a:extLst>
            <a:ext uri="{FF2B5EF4-FFF2-40B4-BE49-F238E27FC236}">
              <a16:creationId xmlns:a16="http://schemas.microsoft.com/office/drawing/2014/main" id="{2CA52D25-7CE5-D3AB-0A5C-7363E72CD412}"/>
            </a:ext>
          </a:extLst>
        </p:cNvPr>
        <p:cNvGrpSpPr/>
        <p:nvPr/>
      </p:nvGrpSpPr>
      <p:grpSpPr>
        <a:xfrm>
          <a:off x="0" y="0"/>
          <a:ext cx="0" cy="0"/>
          <a:chOff x="0" y="0"/>
          <a:chExt cx="0" cy="0"/>
        </a:xfrm>
      </p:grpSpPr>
      <p:sp>
        <p:nvSpPr>
          <p:cNvPr id="1495" name="Google Shape;1495;p97">
            <a:extLst>
              <a:ext uri="{FF2B5EF4-FFF2-40B4-BE49-F238E27FC236}">
                <a16:creationId xmlns:a16="http://schemas.microsoft.com/office/drawing/2014/main" id="{39501CBC-A9E0-AF7B-A6CB-896C64A86920}"/>
              </a:ext>
            </a:extLst>
          </p:cNvPr>
          <p:cNvSpPr/>
          <p:nvPr/>
        </p:nvSpPr>
        <p:spPr>
          <a:xfrm>
            <a:off x="303"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96" name="Google Shape;1496;p97">
            <a:extLst>
              <a:ext uri="{FF2B5EF4-FFF2-40B4-BE49-F238E27FC236}">
                <a16:creationId xmlns:a16="http://schemas.microsoft.com/office/drawing/2014/main" id="{40FF3559-6A2C-9B92-5400-0471A6FF05A1}"/>
              </a:ext>
            </a:extLst>
          </p:cNvPr>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7" name="Google Shape;1497;p97">
            <a:extLst>
              <a:ext uri="{FF2B5EF4-FFF2-40B4-BE49-F238E27FC236}">
                <a16:creationId xmlns:a16="http://schemas.microsoft.com/office/drawing/2014/main" id="{57AA7166-236C-C626-0F57-CBDB2EF83407}"/>
              </a:ext>
            </a:extLst>
          </p:cNvPr>
          <p:cNvSpPr/>
          <p:nvPr/>
        </p:nvSpPr>
        <p:spPr>
          <a:xfrm>
            <a:off x="0"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98" name="Google Shape;1498;p97">
            <a:extLst>
              <a:ext uri="{FF2B5EF4-FFF2-40B4-BE49-F238E27FC236}">
                <a16:creationId xmlns:a16="http://schemas.microsoft.com/office/drawing/2014/main" id="{EB0B721A-9942-706C-0FF0-F93FD0617368}"/>
              </a:ext>
            </a:extLst>
          </p:cNvPr>
          <p:cNvSpPr txBox="1">
            <a:spLocks noGrp="1"/>
          </p:cNvSpPr>
          <p:nvPr>
            <p:ph type="title"/>
          </p:nvPr>
        </p:nvSpPr>
        <p:spPr>
          <a:xfrm>
            <a:off x="849683" y="1240076"/>
            <a:ext cx="2777397"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dirty="0">
                <a:solidFill>
                  <a:srgbClr val="FFFFFF"/>
                </a:solidFill>
              </a:rPr>
              <a:t>Case law</a:t>
            </a:r>
            <a:endParaRPr b="1" dirty="0"/>
          </a:p>
        </p:txBody>
      </p:sp>
      <p:sp>
        <p:nvSpPr>
          <p:cNvPr id="1499" name="Google Shape;1499;p97">
            <a:extLst>
              <a:ext uri="{FF2B5EF4-FFF2-40B4-BE49-F238E27FC236}">
                <a16:creationId xmlns:a16="http://schemas.microsoft.com/office/drawing/2014/main" id="{09A5E4C5-E77D-A64A-7DF2-7AA591FEBF3E}"/>
              </a:ext>
            </a:extLst>
          </p:cNvPr>
          <p:cNvSpPr txBox="1">
            <a:spLocks noGrp="1"/>
          </p:cNvSpPr>
          <p:nvPr>
            <p:ph type="body" idx="1"/>
          </p:nvPr>
        </p:nvSpPr>
        <p:spPr>
          <a:xfrm>
            <a:off x="4705594" y="778395"/>
            <a:ext cx="6034827" cy="5378148"/>
          </a:xfrm>
          <a:prstGeom prst="rect">
            <a:avLst/>
          </a:prstGeom>
          <a:noFill/>
          <a:ln>
            <a:noFill/>
          </a:ln>
        </p:spPr>
        <p:txBody>
          <a:bodyPr spcFirstLastPara="1" wrap="square" lIns="91425" tIns="45700" rIns="91425" bIns="45700" anchor="t" anchorCtr="0">
            <a:normAutofit/>
          </a:bodyPr>
          <a:lstStyle/>
          <a:p>
            <a:endParaRPr lang="en-US" dirty="0">
              <a:effectLst/>
              <a:latin typeface="Century Gothic" panose="020B0502020202020204" pitchFamily="34" charset="0"/>
            </a:endParaRPr>
          </a:p>
          <a:p>
            <a:pPr marL="0" lvl="0" indent="0" algn="l" rtl="0">
              <a:lnSpc>
                <a:spcPct val="110000"/>
              </a:lnSpc>
              <a:spcBef>
                <a:spcPts val="0"/>
              </a:spcBef>
              <a:spcAft>
                <a:spcPts val="0"/>
              </a:spcAft>
              <a:buSzPct val="100000"/>
              <a:buNone/>
            </a:pPr>
            <a:r>
              <a:rPr lang="en-US" sz="2000" dirty="0">
                <a:solidFill>
                  <a:srgbClr val="000000"/>
                </a:solidFill>
              </a:rPr>
              <a:t>Are attorney fees an improper basis for a restitution order? </a:t>
            </a:r>
            <a:r>
              <a:rPr lang="en-US" dirty="0">
                <a:solidFill>
                  <a:srgbClr val="000000"/>
                </a:solidFill>
              </a:rPr>
              <a:t>It depends.</a:t>
            </a:r>
            <a:endParaRPr lang="en-US" sz="2400" dirty="0"/>
          </a:p>
          <a:p>
            <a:pPr marL="228600" lvl="0" indent="-228600" algn="l" rtl="0">
              <a:lnSpc>
                <a:spcPct val="110000"/>
              </a:lnSpc>
              <a:spcBef>
                <a:spcPts val="1000"/>
              </a:spcBef>
              <a:spcAft>
                <a:spcPts val="0"/>
              </a:spcAft>
              <a:buSzPct val="100000"/>
              <a:buChar char="•"/>
            </a:pPr>
            <a:r>
              <a:rPr lang="en-US" sz="1600" dirty="0">
                <a:solidFill>
                  <a:srgbClr val="000000"/>
                </a:solidFill>
              </a:rPr>
              <a:t>The First District Court of Appeals reversed the trial court’s restitution order that included attorney fees. </a:t>
            </a:r>
            <a:r>
              <a:rPr lang="en-US" sz="1600" dirty="0"/>
              <a:t>The First District held that the economic loss suffered by the victim is not a direct and proximate result of the commission of the offense, but rather a consequential cost incurred subsequent to the offense </a:t>
            </a:r>
          </a:p>
          <a:p>
            <a:pPr marL="685800" lvl="1" indent="-228600">
              <a:lnSpc>
                <a:spcPct val="110000"/>
              </a:lnSpc>
              <a:buSzPts val="1700"/>
            </a:pPr>
            <a:r>
              <a:rPr lang="en-US" sz="1600" i="1" dirty="0">
                <a:solidFill>
                  <a:srgbClr val="000000"/>
                </a:solidFill>
                <a:effectLst/>
                <a:latin typeface="Century Gothic" panose="020B0502020202020204" pitchFamily="34" charset="0"/>
              </a:rPr>
              <a:t>State v. </a:t>
            </a:r>
            <a:r>
              <a:rPr lang="en-US" sz="1600" i="1" dirty="0">
                <a:solidFill>
                  <a:srgbClr val="000000"/>
                </a:solidFill>
                <a:latin typeface="Century Gothic" panose="020B0502020202020204" pitchFamily="34" charset="0"/>
              </a:rPr>
              <a:t>Nelson</a:t>
            </a:r>
            <a:r>
              <a:rPr lang="en-US" sz="1600" dirty="0">
                <a:solidFill>
                  <a:srgbClr val="000000"/>
                </a:solidFill>
                <a:effectLst/>
                <a:latin typeface="Century Gothic" panose="020B0502020202020204" pitchFamily="34" charset="0"/>
              </a:rPr>
              <a:t>, 2024-Ohio-1773</a:t>
            </a:r>
            <a:r>
              <a:rPr lang="en-US" sz="1600" dirty="0">
                <a:solidFill>
                  <a:srgbClr val="000000"/>
                </a:solidFill>
                <a:latin typeface="Century Gothic" panose="020B0502020202020204" pitchFamily="34" charset="0"/>
              </a:rPr>
              <a:t> (1st</a:t>
            </a:r>
            <a:r>
              <a:rPr lang="en-US" sz="1600" dirty="0">
                <a:solidFill>
                  <a:srgbClr val="000000"/>
                </a:solidFill>
                <a:effectLst/>
                <a:latin typeface="Century Gothic" panose="020B0502020202020204" pitchFamily="34" charset="0"/>
              </a:rPr>
              <a:t> Dist.).</a:t>
            </a:r>
          </a:p>
          <a:p>
            <a:pPr marL="228600" indent="-228600">
              <a:spcBef>
                <a:spcPts val="0"/>
              </a:spcBef>
              <a:buSzPts val="2000"/>
            </a:pPr>
            <a:r>
              <a:rPr lang="en-US" sz="1600" dirty="0"/>
              <a:t>The Eleventh District Court of Appeals affirmed the trial’s court order of restitution for legal services. The Eleventh District held “the victim’s expenses were not incurred to advance her claim, but to ameliorate the effects of Appellant’s conduct. </a:t>
            </a:r>
          </a:p>
          <a:p>
            <a:pPr marL="685800" lvl="1" indent="-228600">
              <a:spcBef>
                <a:spcPts val="0"/>
              </a:spcBef>
              <a:buSzPts val="2000"/>
            </a:pPr>
            <a:r>
              <a:rPr lang="en-US" sz="1600" i="1" dirty="0">
                <a:solidFill>
                  <a:srgbClr val="000000"/>
                </a:solidFill>
                <a:effectLst/>
                <a:latin typeface="Century Gothic" panose="020B0502020202020204" pitchFamily="34" charset="0"/>
              </a:rPr>
              <a:t>State v. Smith</a:t>
            </a:r>
            <a:r>
              <a:rPr lang="en-US" sz="1600" dirty="0">
                <a:solidFill>
                  <a:srgbClr val="000000"/>
                </a:solidFill>
                <a:effectLst/>
                <a:latin typeface="Century Gothic" panose="020B0502020202020204" pitchFamily="34" charset="0"/>
              </a:rPr>
              <a:t>, 2023-Ohio-126, ¶ 31</a:t>
            </a:r>
            <a:r>
              <a:rPr lang="en-US" sz="1600" dirty="0">
                <a:solidFill>
                  <a:srgbClr val="000000"/>
                </a:solidFill>
                <a:latin typeface="Century Gothic" panose="020B0502020202020204" pitchFamily="34" charset="0"/>
              </a:rPr>
              <a:t> (11th</a:t>
            </a:r>
            <a:r>
              <a:rPr lang="en-US" sz="1600" dirty="0">
                <a:solidFill>
                  <a:srgbClr val="000000"/>
                </a:solidFill>
                <a:effectLst/>
                <a:latin typeface="Century Gothic" panose="020B0502020202020204" pitchFamily="34" charset="0"/>
              </a:rPr>
              <a:t> Dist.).</a:t>
            </a:r>
          </a:p>
          <a:p>
            <a:pPr marL="685800" lvl="1" indent="-228600">
              <a:spcBef>
                <a:spcPts val="0"/>
              </a:spcBef>
              <a:buSzPts val="2000"/>
            </a:pPr>
            <a:endParaRPr lang="en-US" sz="1400" dirty="0"/>
          </a:p>
          <a:p>
            <a:pPr marL="228600" indent="-228600">
              <a:spcBef>
                <a:spcPts val="0"/>
              </a:spcBef>
              <a:buSzPts val="2000"/>
            </a:pPr>
            <a:endParaRPr sz="1600" dirty="0"/>
          </a:p>
        </p:txBody>
      </p:sp>
      <p:pic>
        <p:nvPicPr>
          <p:cNvPr id="1500" name="Google Shape;1500;p97">
            <a:extLst>
              <a:ext uri="{FF2B5EF4-FFF2-40B4-BE49-F238E27FC236}">
                <a16:creationId xmlns:a16="http://schemas.microsoft.com/office/drawing/2014/main" id="{F9BB2C55-6605-6D7E-18CF-AB0648C79471}"/>
              </a:ext>
            </a:extLst>
          </p:cNvPr>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AD888617-2794-425C-0981-C9DB7BD3996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57</a:t>
            </a:fld>
            <a:endParaRPr lang="en-US"/>
          </a:p>
        </p:txBody>
      </p:sp>
    </p:spTree>
    <p:extLst>
      <p:ext uri="{BB962C8B-B14F-4D97-AF65-F5344CB8AC3E}">
        <p14:creationId xmlns:p14="http://schemas.microsoft.com/office/powerpoint/2010/main" val="39876178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08">
          <a:extLst>
            <a:ext uri="{FF2B5EF4-FFF2-40B4-BE49-F238E27FC236}">
              <a16:creationId xmlns:a16="http://schemas.microsoft.com/office/drawing/2014/main" id="{C8BAFA7D-0B63-C40D-F37E-F6C62DD12154}"/>
            </a:ext>
          </a:extLst>
        </p:cNvPr>
        <p:cNvGrpSpPr/>
        <p:nvPr/>
      </p:nvGrpSpPr>
      <p:grpSpPr>
        <a:xfrm>
          <a:off x="0" y="0"/>
          <a:ext cx="0" cy="0"/>
          <a:chOff x="0" y="0"/>
          <a:chExt cx="0" cy="0"/>
        </a:xfrm>
      </p:grpSpPr>
      <p:sp>
        <p:nvSpPr>
          <p:cNvPr id="1009" name="Google Shape;1009;p63">
            <a:extLst>
              <a:ext uri="{FF2B5EF4-FFF2-40B4-BE49-F238E27FC236}">
                <a16:creationId xmlns:a16="http://schemas.microsoft.com/office/drawing/2014/main" id="{575C7CE3-5ECA-DC07-EEE5-A95BC12790CB}"/>
              </a:ext>
            </a:extLst>
          </p:cNvPr>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0" name="Google Shape;1010;p63">
            <a:extLst>
              <a:ext uri="{FF2B5EF4-FFF2-40B4-BE49-F238E27FC236}">
                <a16:creationId xmlns:a16="http://schemas.microsoft.com/office/drawing/2014/main" id="{F9B67151-BFC0-BC22-125B-1D20CFE45894}"/>
              </a:ext>
            </a:extLst>
          </p:cNvPr>
          <p:cNvSpPr/>
          <p:nvPr/>
        </p:nvSpPr>
        <p:spPr>
          <a:xfrm>
            <a:off x="0" y="2019476"/>
            <a:ext cx="12192000" cy="4105941"/>
          </a:xfrm>
          <a:prstGeom prst="rect">
            <a:avLst/>
          </a:prstGeom>
          <a:gradFill>
            <a:gsLst>
              <a:gs pos="0">
                <a:srgbClr val="DCDCE0">
                  <a:alpha val="0"/>
                </a:srgbClr>
              </a:gs>
              <a:gs pos="100000">
                <a:schemeClr val="lt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1" name="Google Shape;1011;p63">
            <a:extLst>
              <a:ext uri="{FF2B5EF4-FFF2-40B4-BE49-F238E27FC236}">
                <a16:creationId xmlns:a16="http://schemas.microsoft.com/office/drawing/2014/main" id="{30AAC700-12E1-0166-09AF-3ED4D78BC28E}"/>
              </a:ext>
            </a:extLst>
          </p:cNvPr>
          <p:cNvSpPr txBox="1">
            <a:spLocks noGrp="1"/>
          </p:cNvSpPr>
          <p:nvPr>
            <p:ph type="title"/>
          </p:nvPr>
        </p:nvSpPr>
        <p:spPr>
          <a:xfrm>
            <a:off x="1451581" y="1138228"/>
            <a:ext cx="3202716" cy="38587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entury Gothic"/>
              <a:buNone/>
            </a:pPr>
            <a:r>
              <a:rPr lang="en-US" sz="3600" dirty="0"/>
              <a:t>Case Law Spotlight</a:t>
            </a:r>
            <a:endParaRPr dirty="0"/>
          </a:p>
        </p:txBody>
      </p:sp>
      <p:grpSp>
        <p:nvGrpSpPr>
          <p:cNvPr id="1012" name="Google Shape;1012;p63">
            <a:extLst>
              <a:ext uri="{FF2B5EF4-FFF2-40B4-BE49-F238E27FC236}">
                <a16:creationId xmlns:a16="http://schemas.microsoft.com/office/drawing/2014/main" id="{545C2679-C6E6-B255-8006-F63435E26CC7}"/>
              </a:ext>
            </a:extLst>
          </p:cNvPr>
          <p:cNvGrpSpPr/>
          <p:nvPr/>
        </p:nvGrpSpPr>
        <p:grpSpPr>
          <a:xfrm>
            <a:off x="5100021" y="638300"/>
            <a:ext cx="6409605" cy="4858625"/>
            <a:chOff x="7807230" y="2012810"/>
            <a:chExt cx="3251252" cy="3459865"/>
          </a:xfrm>
        </p:grpSpPr>
        <p:sp>
          <p:nvSpPr>
            <p:cNvPr id="1013" name="Google Shape;1013;p63">
              <a:extLst>
                <a:ext uri="{FF2B5EF4-FFF2-40B4-BE49-F238E27FC236}">
                  <a16:creationId xmlns:a16="http://schemas.microsoft.com/office/drawing/2014/main" id="{C89FA1CB-A6D2-CE1E-D69A-DB00A83EE233}"/>
                </a:ext>
              </a:extLst>
            </p:cNvPr>
            <p:cNvSpPr/>
            <p:nvPr/>
          </p:nvSpPr>
          <p:spPr>
            <a:xfrm>
              <a:off x="7807230" y="2012810"/>
              <a:ext cx="3251252" cy="3459865"/>
            </a:xfrm>
            <a:prstGeom prst="rect">
              <a:avLst/>
            </a:prstGeom>
            <a:gradFill>
              <a:gsLst>
                <a:gs pos="0">
                  <a:srgbClr val="000001"/>
                </a:gs>
                <a:gs pos="100000">
                  <a:srgbClr val="191919"/>
                </a:gs>
              </a:gsLst>
              <a:lin ang="5400000" scaled="0"/>
            </a:gradFill>
            <a:ln>
              <a:noFill/>
            </a:ln>
            <a:effectLst>
              <a:outerShdw blurRad="127000" dist="1905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4" name="Google Shape;1014;p63">
              <a:extLst>
                <a:ext uri="{FF2B5EF4-FFF2-40B4-BE49-F238E27FC236}">
                  <a16:creationId xmlns:a16="http://schemas.microsoft.com/office/drawing/2014/main" id="{D1D65E02-AF03-F43F-843A-E1EDCE639F13}"/>
                </a:ext>
              </a:extLst>
            </p:cNvPr>
            <p:cNvSpPr/>
            <p:nvPr/>
          </p:nvSpPr>
          <p:spPr>
            <a:xfrm>
              <a:off x="7807231" y="2026142"/>
              <a:ext cx="3251250" cy="3440203"/>
            </a:xfrm>
            <a:prstGeom prst="rect">
              <a:avLst/>
            </a:prstGeom>
            <a:gradFill>
              <a:gsLst>
                <a:gs pos="0">
                  <a:srgbClr val="DADADA"/>
                </a:gs>
                <a:gs pos="100000">
                  <a:srgbClr val="FFFFFE"/>
                </a:gs>
              </a:gsLst>
              <a:lin ang="16200000" scaled="0"/>
            </a:gradFill>
            <a:ln w="762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sp>
        <p:nvSpPr>
          <p:cNvPr id="1015" name="Google Shape;1015;p63">
            <a:extLst>
              <a:ext uri="{FF2B5EF4-FFF2-40B4-BE49-F238E27FC236}">
                <a16:creationId xmlns:a16="http://schemas.microsoft.com/office/drawing/2014/main" id="{C3298E48-E7D2-7AEC-5A63-E16934BD4253}"/>
              </a:ext>
            </a:extLst>
          </p:cNvPr>
          <p:cNvSpPr/>
          <p:nvPr/>
        </p:nvSpPr>
        <p:spPr>
          <a:xfrm>
            <a:off x="5419891" y="973636"/>
            <a:ext cx="5769864" cy="4187952"/>
          </a:xfrm>
          <a:prstGeom prst="rect">
            <a:avLst/>
          </a:prstGeom>
          <a:solidFill>
            <a:srgbClr val="FFFFFF"/>
          </a:solidFill>
          <a:ln w="9525" cap="flat" cmpd="sng">
            <a:solidFill>
              <a:srgbClr val="DFDB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6" name="Google Shape;1016;p63">
            <a:extLst>
              <a:ext uri="{FF2B5EF4-FFF2-40B4-BE49-F238E27FC236}">
                <a16:creationId xmlns:a16="http://schemas.microsoft.com/office/drawing/2014/main" id="{ABF79623-5CF1-4500-CF7C-FC83F61CDE4C}"/>
              </a:ext>
            </a:extLst>
          </p:cNvPr>
          <p:cNvSpPr txBox="1">
            <a:spLocks noGrp="1"/>
          </p:cNvSpPr>
          <p:nvPr>
            <p:ph type="body" idx="1"/>
          </p:nvPr>
        </p:nvSpPr>
        <p:spPr>
          <a:xfrm>
            <a:off x="5584483" y="1138228"/>
            <a:ext cx="5440680" cy="3858768"/>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110000"/>
              </a:lnSpc>
              <a:spcBef>
                <a:spcPts val="0"/>
              </a:spcBef>
              <a:spcAft>
                <a:spcPts val="0"/>
              </a:spcAft>
              <a:buSzPts val="1700"/>
              <a:buNone/>
            </a:pPr>
            <a:r>
              <a:rPr lang="en-US" sz="1500" b="1" dirty="0">
                <a:solidFill>
                  <a:srgbClr val="000000"/>
                </a:solidFill>
              </a:rPr>
              <a:t>A tattoo to cover a scar from an assault is a reasonable option.</a:t>
            </a:r>
            <a:endParaRPr sz="1500" b="1" dirty="0"/>
          </a:p>
          <a:p>
            <a:pPr marL="304038" lvl="0" indent="-285750" algn="l" rtl="0">
              <a:lnSpc>
                <a:spcPct val="110000"/>
              </a:lnSpc>
              <a:spcBef>
                <a:spcPts val="1000"/>
              </a:spcBef>
              <a:spcAft>
                <a:spcPts val="0"/>
              </a:spcAft>
              <a:buSzPts val="1700"/>
              <a:buChar char="•"/>
            </a:pPr>
            <a:r>
              <a:rPr lang="en-US" sz="1700" dirty="0">
                <a:solidFill>
                  <a:srgbClr val="000000"/>
                </a:solidFill>
              </a:rPr>
              <a:t>The Eighth District Court of Appeals affirmed the trial court’s restitution order that included a $500 estimate from a tattoo artist. </a:t>
            </a:r>
            <a:r>
              <a:rPr lang="en-US" sz="1700" dirty="0"/>
              <a:t>The Eighth District held that the victim electing a tattoo over the recommended skin-graft procedure does not require a different result. It is evident from the record that appellant caused the victim to suffer an economic loss or detriment, which was a foreseeable consequence of the assault offense. </a:t>
            </a:r>
            <a:endParaRPr sz="1700" dirty="0"/>
          </a:p>
          <a:p>
            <a:pPr marL="685800" lvl="1" indent="-228600">
              <a:lnSpc>
                <a:spcPct val="110000"/>
              </a:lnSpc>
              <a:buSzPts val="1700"/>
            </a:pPr>
            <a:r>
              <a:rPr lang="en-US" sz="1700" i="1" dirty="0">
                <a:solidFill>
                  <a:srgbClr val="000000"/>
                </a:solidFill>
                <a:effectLst/>
                <a:latin typeface="Century Gothic" panose="020B0502020202020204" pitchFamily="34" charset="0"/>
              </a:rPr>
              <a:t>State v. Mitchell</a:t>
            </a:r>
            <a:r>
              <a:rPr lang="en-US" sz="1700" dirty="0">
                <a:solidFill>
                  <a:srgbClr val="000000"/>
                </a:solidFill>
                <a:effectLst/>
                <a:latin typeface="Century Gothic" panose="020B0502020202020204" pitchFamily="34" charset="0"/>
              </a:rPr>
              <a:t>, 2023-Ohio-4648</a:t>
            </a:r>
            <a:r>
              <a:rPr lang="en-US" sz="1700" dirty="0">
                <a:solidFill>
                  <a:srgbClr val="000000"/>
                </a:solidFill>
                <a:latin typeface="Century Gothic" panose="020B0502020202020204" pitchFamily="34" charset="0"/>
              </a:rPr>
              <a:t> (8th</a:t>
            </a:r>
            <a:r>
              <a:rPr lang="en-US" sz="1700" dirty="0">
                <a:solidFill>
                  <a:srgbClr val="000000"/>
                </a:solidFill>
                <a:effectLst/>
                <a:latin typeface="Century Gothic" panose="020B0502020202020204" pitchFamily="34" charset="0"/>
              </a:rPr>
              <a:t> Dist.).</a:t>
            </a:r>
          </a:p>
        </p:txBody>
      </p:sp>
      <p:cxnSp>
        <p:nvCxnSpPr>
          <p:cNvPr id="1017" name="Google Shape;1017;p63">
            <a:extLst>
              <a:ext uri="{FF2B5EF4-FFF2-40B4-BE49-F238E27FC236}">
                <a16:creationId xmlns:a16="http://schemas.microsoft.com/office/drawing/2014/main" id="{2EF0D87E-AB10-DFC8-B33E-192A45055357}"/>
              </a:ext>
            </a:extLst>
          </p:cNvPr>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1018" name="Google Shape;1018;p63">
            <a:extLst>
              <a:ext uri="{FF2B5EF4-FFF2-40B4-BE49-F238E27FC236}">
                <a16:creationId xmlns:a16="http://schemas.microsoft.com/office/drawing/2014/main" id="{A38C85FB-22C0-4CC4-DB01-DFCEC9CFE6F0}"/>
              </a:ext>
            </a:extLst>
          </p:cNvPr>
          <p:cNvPicPr preferRelativeResize="0"/>
          <p:nvPr/>
        </p:nvPicPr>
        <p:blipFill rotWithShape="1">
          <a:blip r:embed="rId3">
            <a:alphaModFix/>
          </a:blip>
          <a:srcRect t="1538" b="-1538"/>
          <a:stretch/>
        </p:blipFill>
        <p:spPr>
          <a:xfrm>
            <a:off x="0" y="6130094"/>
            <a:ext cx="12192000" cy="742950"/>
          </a:xfrm>
          <a:prstGeom prst="rect">
            <a:avLst/>
          </a:prstGeom>
          <a:noFill/>
          <a:ln>
            <a:noFill/>
          </a:ln>
        </p:spPr>
      </p:pic>
      <p:pic>
        <p:nvPicPr>
          <p:cNvPr id="1019" name="Google Shape;1019;p63">
            <a:extLst>
              <a:ext uri="{FF2B5EF4-FFF2-40B4-BE49-F238E27FC236}">
                <a16:creationId xmlns:a16="http://schemas.microsoft.com/office/drawing/2014/main" id="{215EC322-ACB3-B6B8-46AC-3A2EFE1AE1C0}"/>
              </a:ext>
            </a:extLst>
          </p:cNvPr>
          <p:cNvPicPr preferRelativeResize="0"/>
          <p:nvPr/>
        </p:nvPicPr>
        <p:blipFill rotWithShape="1">
          <a:blip r:embed="rId4">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8319ACBA-5E86-907A-A810-289D116802B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58</a:t>
            </a:fld>
            <a:endParaRPr lang="en-US"/>
          </a:p>
        </p:txBody>
      </p:sp>
    </p:spTree>
    <p:extLst>
      <p:ext uri="{BB962C8B-B14F-4D97-AF65-F5344CB8AC3E}">
        <p14:creationId xmlns:p14="http://schemas.microsoft.com/office/powerpoint/2010/main" val="9480223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494">
          <a:extLst>
            <a:ext uri="{FF2B5EF4-FFF2-40B4-BE49-F238E27FC236}">
              <a16:creationId xmlns:a16="http://schemas.microsoft.com/office/drawing/2014/main" id="{FB33D5B2-ED56-780B-F738-1CDE0E76847A}"/>
            </a:ext>
          </a:extLst>
        </p:cNvPr>
        <p:cNvGrpSpPr/>
        <p:nvPr/>
      </p:nvGrpSpPr>
      <p:grpSpPr>
        <a:xfrm>
          <a:off x="0" y="0"/>
          <a:ext cx="0" cy="0"/>
          <a:chOff x="0" y="0"/>
          <a:chExt cx="0" cy="0"/>
        </a:xfrm>
      </p:grpSpPr>
      <p:sp>
        <p:nvSpPr>
          <p:cNvPr id="1495" name="Google Shape;1495;p97">
            <a:extLst>
              <a:ext uri="{FF2B5EF4-FFF2-40B4-BE49-F238E27FC236}">
                <a16:creationId xmlns:a16="http://schemas.microsoft.com/office/drawing/2014/main" id="{15302E87-0940-52A4-E896-FAD86A31E9EC}"/>
              </a:ext>
            </a:extLst>
          </p:cNvPr>
          <p:cNvSpPr/>
          <p:nvPr/>
        </p:nvSpPr>
        <p:spPr>
          <a:xfrm>
            <a:off x="303"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96" name="Google Shape;1496;p97">
            <a:extLst>
              <a:ext uri="{FF2B5EF4-FFF2-40B4-BE49-F238E27FC236}">
                <a16:creationId xmlns:a16="http://schemas.microsoft.com/office/drawing/2014/main" id="{AC8067A0-B150-A6EE-9C9B-6C0E10D3F399}"/>
              </a:ext>
            </a:extLst>
          </p:cNvPr>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7" name="Google Shape;1497;p97">
            <a:extLst>
              <a:ext uri="{FF2B5EF4-FFF2-40B4-BE49-F238E27FC236}">
                <a16:creationId xmlns:a16="http://schemas.microsoft.com/office/drawing/2014/main" id="{B25B53FB-8CD7-B41A-B348-E662EBE22CAB}"/>
              </a:ext>
            </a:extLst>
          </p:cNvPr>
          <p:cNvSpPr/>
          <p:nvPr/>
        </p:nvSpPr>
        <p:spPr>
          <a:xfrm>
            <a:off x="0"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98" name="Google Shape;1498;p97">
            <a:extLst>
              <a:ext uri="{FF2B5EF4-FFF2-40B4-BE49-F238E27FC236}">
                <a16:creationId xmlns:a16="http://schemas.microsoft.com/office/drawing/2014/main" id="{DDD385DC-C25C-BA1D-58A3-E2DBDFBFE858}"/>
              </a:ext>
            </a:extLst>
          </p:cNvPr>
          <p:cNvSpPr txBox="1">
            <a:spLocks noGrp="1"/>
          </p:cNvSpPr>
          <p:nvPr>
            <p:ph type="title"/>
          </p:nvPr>
        </p:nvSpPr>
        <p:spPr>
          <a:xfrm>
            <a:off x="849683" y="1240076"/>
            <a:ext cx="2777397"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dirty="0">
                <a:solidFill>
                  <a:srgbClr val="FFFFFF"/>
                </a:solidFill>
              </a:rPr>
              <a:t>Case law</a:t>
            </a:r>
            <a:endParaRPr b="1" dirty="0"/>
          </a:p>
        </p:txBody>
      </p:sp>
      <p:sp>
        <p:nvSpPr>
          <p:cNvPr id="1499" name="Google Shape;1499;p97">
            <a:extLst>
              <a:ext uri="{FF2B5EF4-FFF2-40B4-BE49-F238E27FC236}">
                <a16:creationId xmlns:a16="http://schemas.microsoft.com/office/drawing/2014/main" id="{90E4BE0C-4DD2-8E35-9EC7-6F67FB0002F6}"/>
              </a:ext>
            </a:extLst>
          </p:cNvPr>
          <p:cNvSpPr txBox="1">
            <a:spLocks noGrp="1"/>
          </p:cNvSpPr>
          <p:nvPr>
            <p:ph type="body" idx="1"/>
          </p:nvPr>
        </p:nvSpPr>
        <p:spPr>
          <a:xfrm>
            <a:off x="4705594" y="1240077"/>
            <a:ext cx="6034827" cy="4916465"/>
          </a:xfrm>
          <a:prstGeom prst="rect">
            <a:avLst/>
          </a:prstGeom>
          <a:noFill/>
          <a:ln>
            <a:noFill/>
          </a:ln>
        </p:spPr>
        <p:txBody>
          <a:bodyPr spcFirstLastPara="1" wrap="square" lIns="91425" tIns="45700" rIns="91425" bIns="45700" anchor="t" anchorCtr="0">
            <a:normAutofit/>
          </a:bodyPr>
          <a:lstStyle/>
          <a:p>
            <a:endParaRPr lang="en-US" dirty="0">
              <a:effectLst/>
              <a:latin typeface="Century Gothic" panose="020B0502020202020204" pitchFamily="34" charset="0"/>
            </a:endParaRPr>
          </a:p>
          <a:p>
            <a:pPr marL="0" lvl="0" indent="0" algn="l" rtl="0">
              <a:lnSpc>
                <a:spcPct val="110000"/>
              </a:lnSpc>
              <a:spcBef>
                <a:spcPts val="0"/>
              </a:spcBef>
              <a:spcAft>
                <a:spcPts val="0"/>
              </a:spcAft>
              <a:buSzPct val="100000"/>
              <a:buNone/>
            </a:pPr>
            <a:r>
              <a:rPr lang="en-US" sz="2000" dirty="0">
                <a:solidFill>
                  <a:srgbClr val="000000"/>
                </a:solidFill>
              </a:rPr>
              <a:t>Is a defendant’s inability to pay relevant when it comes to restitution?</a:t>
            </a:r>
            <a:endParaRPr lang="en-US" sz="2400" dirty="0"/>
          </a:p>
          <a:p>
            <a:pPr marL="228600" lvl="0" indent="-228600" algn="l" rtl="0">
              <a:lnSpc>
                <a:spcPct val="110000"/>
              </a:lnSpc>
              <a:spcBef>
                <a:spcPts val="1000"/>
              </a:spcBef>
              <a:spcAft>
                <a:spcPts val="0"/>
              </a:spcAft>
              <a:buSzPct val="100000"/>
              <a:buChar char="•"/>
            </a:pPr>
            <a:r>
              <a:rPr lang="en-US" sz="2000" dirty="0">
                <a:solidFill>
                  <a:srgbClr val="000000"/>
                </a:solidFill>
              </a:rPr>
              <a:t>Ohio appeals courts have held that under Marsy’s Law, the trial court is not required to consider the defendant’s inability to pay before ordering restitution.</a:t>
            </a:r>
          </a:p>
          <a:p>
            <a:pPr marL="685800" lvl="1" indent="-228600">
              <a:lnSpc>
                <a:spcPct val="110000"/>
              </a:lnSpc>
              <a:spcBef>
                <a:spcPts val="1000"/>
              </a:spcBef>
              <a:buSzPct val="100000"/>
            </a:pPr>
            <a:r>
              <a:rPr lang="en-US" i="1" kern="100" dirty="0">
                <a:effectLst/>
                <a:latin typeface="Century Gothic" panose="020B0502020202020204" pitchFamily="34" charset="0"/>
                <a:ea typeface="Aptos" panose="020B0004020202020204" pitchFamily="34" charset="0"/>
                <a:cs typeface="Times New Roman" panose="02020603050405020304" pitchFamily="18" charset="0"/>
              </a:rPr>
              <a:t>State v. </a:t>
            </a:r>
            <a:r>
              <a:rPr lang="en-US" i="1" kern="100" dirty="0" err="1">
                <a:effectLst/>
                <a:latin typeface="Century Gothic" panose="020B0502020202020204" pitchFamily="34" charset="0"/>
                <a:ea typeface="Aptos" panose="020B0004020202020204" pitchFamily="34" charset="0"/>
                <a:cs typeface="Times New Roman" panose="02020603050405020304" pitchFamily="18" charset="0"/>
              </a:rPr>
              <a:t>Radabaugh</a:t>
            </a:r>
            <a:r>
              <a:rPr lang="en-US" kern="100" dirty="0">
                <a:effectLst/>
                <a:latin typeface="Century Gothic" panose="020B0502020202020204" pitchFamily="34" charset="0"/>
                <a:ea typeface="Aptos" panose="020B0004020202020204" pitchFamily="34" charset="0"/>
                <a:cs typeface="Times New Roman" panose="02020603050405020304" pitchFamily="18" charset="0"/>
              </a:rPr>
              <a:t>, 2024-Ohio-5640 (3d Dist.).</a:t>
            </a:r>
          </a:p>
          <a:p>
            <a:pPr marL="685800" lvl="1" indent="-228600">
              <a:lnSpc>
                <a:spcPct val="110000"/>
              </a:lnSpc>
              <a:spcBef>
                <a:spcPts val="1000"/>
              </a:spcBef>
              <a:buSzPct val="100000"/>
            </a:pPr>
            <a:r>
              <a:rPr lang="en-US" i="1" kern="0" dirty="0">
                <a:effectLst/>
                <a:latin typeface="Century Gothic" panose="020B0502020202020204" pitchFamily="34" charset="0"/>
                <a:ea typeface="Times New Roman" panose="02020603050405020304" pitchFamily="18" charset="0"/>
                <a:cs typeface="Times New Roman" panose="02020603050405020304" pitchFamily="18" charset="0"/>
              </a:rPr>
              <a:t>State v. Penty</a:t>
            </a:r>
            <a:r>
              <a:rPr lang="en-US" kern="0" dirty="0">
                <a:effectLst/>
                <a:latin typeface="Century Gothic" panose="020B0502020202020204" pitchFamily="34" charset="0"/>
                <a:ea typeface="Times New Roman" panose="02020603050405020304" pitchFamily="18" charset="0"/>
                <a:cs typeface="Times New Roman" panose="02020603050405020304" pitchFamily="18" charset="0"/>
              </a:rPr>
              <a:t>, 2024-Ohio-5397 (10th Dist.).</a:t>
            </a:r>
          </a:p>
          <a:p>
            <a:pPr marL="685800" lvl="1" indent="-228600">
              <a:lnSpc>
                <a:spcPct val="110000"/>
              </a:lnSpc>
              <a:spcBef>
                <a:spcPts val="1000"/>
              </a:spcBef>
              <a:buSzPct val="100000"/>
            </a:pPr>
            <a:r>
              <a:rPr lang="en-US" i="1" kern="0" dirty="0">
                <a:effectLst/>
                <a:latin typeface="Century Gothic" panose="020B0502020202020204" pitchFamily="34" charset="0"/>
                <a:ea typeface="Times New Roman" panose="02020603050405020304" pitchFamily="18" charset="0"/>
                <a:cs typeface="Times New Roman" panose="02020603050405020304" pitchFamily="18" charset="0"/>
              </a:rPr>
              <a:t>State v. Williams</a:t>
            </a:r>
            <a:r>
              <a:rPr lang="en-US" kern="0" dirty="0">
                <a:effectLst/>
                <a:latin typeface="Century Gothic" panose="020B0502020202020204" pitchFamily="34" charset="0"/>
                <a:ea typeface="Times New Roman" panose="02020603050405020304" pitchFamily="18" charset="0"/>
                <a:cs typeface="Times New Roman" panose="02020603050405020304" pitchFamily="18" charset="0"/>
              </a:rPr>
              <a:t>, 2024-Ohio-5092 (8th Dist.).</a:t>
            </a:r>
          </a:p>
          <a:p>
            <a:pPr marL="685800" lvl="1" indent="-228600">
              <a:lnSpc>
                <a:spcPct val="110000"/>
              </a:lnSpc>
              <a:spcBef>
                <a:spcPts val="1000"/>
              </a:spcBef>
              <a:buSzPct val="100000"/>
            </a:pPr>
            <a:r>
              <a:rPr lang="en-US" i="1" dirty="0">
                <a:latin typeface="Century Gothic" panose="020B0502020202020204" pitchFamily="34" charset="0"/>
                <a:ea typeface="Aptos" panose="020B0004020202020204" pitchFamily="34" charset="0"/>
                <a:cs typeface="Times New Roman" panose="02020603050405020304" pitchFamily="18" charset="0"/>
              </a:rPr>
              <a:t>State v. Oliver</a:t>
            </a:r>
            <a:r>
              <a:rPr lang="en-US" dirty="0">
                <a:latin typeface="Century Gothic" panose="020B0502020202020204" pitchFamily="34" charset="0"/>
                <a:ea typeface="Aptos" panose="020B0004020202020204" pitchFamily="34" charset="0"/>
                <a:cs typeface="Times New Roman" panose="02020603050405020304" pitchFamily="18" charset="0"/>
              </a:rPr>
              <a:t>, 2021-Ohio-2543 (12th Dist.). </a:t>
            </a:r>
            <a:endParaRPr lang="en-US"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228600" indent="-228600">
              <a:spcBef>
                <a:spcPts val="0"/>
              </a:spcBef>
              <a:buSzPts val="2000"/>
            </a:pPr>
            <a:endParaRPr dirty="0"/>
          </a:p>
        </p:txBody>
      </p:sp>
      <p:pic>
        <p:nvPicPr>
          <p:cNvPr id="1500" name="Google Shape;1500;p97">
            <a:extLst>
              <a:ext uri="{FF2B5EF4-FFF2-40B4-BE49-F238E27FC236}">
                <a16:creationId xmlns:a16="http://schemas.microsoft.com/office/drawing/2014/main" id="{0C8BBA7E-672A-D2C3-30A2-0DD17CE136BA}"/>
              </a:ext>
            </a:extLst>
          </p:cNvPr>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DED3DCBD-5B23-7DB9-636D-088DB0A87E5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59</a:t>
            </a:fld>
            <a:endParaRPr lang="en-US"/>
          </a:p>
        </p:txBody>
      </p:sp>
    </p:spTree>
    <p:extLst>
      <p:ext uri="{BB962C8B-B14F-4D97-AF65-F5344CB8AC3E}">
        <p14:creationId xmlns:p14="http://schemas.microsoft.com/office/powerpoint/2010/main" val="2643394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9"/>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99" name="Google Shape;399;p19"/>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19"/>
          <p:cNvSpPr/>
          <p:nvPr/>
        </p:nvSpPr>
        <p:spPr>
          <a:xfrm>
            <a:off x="8129873"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01" name="Google Shape;401;p19"/>
          <p:cNvSpPr txBox="1">
            <a:spLocks noGrp="1"/>
          </p:cNvSpPr>
          <p:nvPr>
            <p:ph type="title"/>
          </p:nvPr>
        </p:nvSpPr>
        <p:spPr>
          <a:xfrm>
            <a:off x="8614504" y="1240076"/>
            <a:ext cx="2727813"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a:solidFill>
                  <a:srgbClr val="FFFFFF"/>
                </a:solidFill>
              </a:rPr>
              <a:t>Ohio Constitution, Article I, Section 10a(D)</a:t>
            </a:r>
            <a:endParaRPr/>
          </a:p>
        </p:txBody>
      </p:sp>
      <p:sp>
        <p:nvSpPr>
          <p:cNvPr id="402" name="Google Shape;402;p19"/>
          <p:cNvSpPr txBox="1">
            <a:spLocks noGrp="1"/>
          </p:cNvSpPr>
          <p:nvPr>
            <p:ph type="body" idx="1"/>
          </p:nvPr>
        </p:nvSpPr>
        <p:spPr>
          <a:xfrm>
            <a:off x="1451579" y="1240077"/>
            <a:ext cx="6034827" cy="4916465"/>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1800"/>
              <a:buNone/>
            </a:pPr>
            <a:r>
              <a:rPr lang="en-US" sz="1800" dirty="0"/>
              <a:t>Marsy’s Law and R.C. 2930.01 expand the legal definition of victim to protect the person against whom the criminal offense or delinquent act was committed and/or the person directly and proximately harmed by the criminal offense or delinquent act. </a:t>
            </a:r>
            <a:endParaRPr dirty="0"/>
          </a:p>
          <a:p>
            <a:pPr marL="228600" lvl="0" indent="-114300" algn="l" rtl="0">
              <a:lnSpc>
                <a:spcPct val="120000"/>
              </a:lnSpc>
              <a:spcBef>
                <a:spcPts val="1000"/>
              </a:spcBef>
              <a:spcAft>
                <a:spcPts val="0"/>
              </a:spcAft>
              <a:buSzPts val="1800"/>
              <a:buNone/>
            </a:pPr>
            <a:endParaRPr sz="1800" dirty="0"/>
          </a:p>
        </p:txBody>
      </p:sp>
      <p:pic>
        <p:nvPicPr>
          <p:cNvPr id="403" name="Google Shape;403;p19"/>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5E89E77B-F452-137F-DC0B-F26E8F8EBBCF}"/>
              </a:ext>
            </a:extLst>
          </p:cNvPr>
          <p:cNvSpPr>
            <a:spLocks noGrp="1"/>
          </p:cNvSpPr>
          <p:nvPr>
            <p:ph type="sldNum" idx="12"/>
          </p:nvPr>
        </p:nvSpPr>
        <p:spPr>
          <a:solidFill>
            <a:schemeClr val="bg1"/>
          </a:solidFill>
        </p:spPr>
        <p:txBody>
          <a:bodyPr/>
          <a:lstStyle/>
          <a:p>
            <a:pPr marL="0" lvl="0" indent="0" algn="r" rtl="0">
              <a:spcBef>
                <a:spcPts val="0"/>
              </a:spcBef>
              <a:spcAft>
                <a:spcPts val="0"/>
              </a:spcAft>
              <a:buNone/>
            </a:pPr>
            <a:fld id="{00000000-1234-1234-1234-123412341234}" type="slidenum">
              <a:rPr lang="en-US" smtClean="0"/>
              <a:t>6</a:t>
            </a:fld>
            <a:endParaRPr lang="en-US" dirty="0"/>
          </a:p>
        </p:txBody>
      </p:sp>
    </p:spTree>
    <p:extLst>
      <p:ext uri="{BB962C8B-B14F-4D97-AF65-F5344CB8AC3E}">
        <p14:creationId xmlns:p14="http://schemas.microsoft.com/office/powerpoint/2010/main" val="37338592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08">
          <a:extLst>
            <a:ext uri="{FF2B5EF4-FFF2-40B4-BE49-F238E27FC236}">
              <a16:creationId xmlns:a16="http://schemas.microsoft.com/office/drawing/2014/main" id="{BC273CB1-22E5-872E-424B-DEB9FEBC2BC6}"/>
            </a:ext>
          </a:extLst>
        </p:cNvPr>
        <p:cNvGrpSpPr/>
        <p:nvPr/>
      </p:nvGrpSpPr>
      <p:grpSpPr>
        <a:xfrm>
          <a:off x="0" y="0"/>
          <a:ext cx="0" cy="0"/>
          <a:chOff x="0" y="0"/>
          <a:chExt cx="0" cy="0"/>
        </a:xfrm>
      </p:grpSpPr>
      <p:sp>
        <p:nvSpPr>
          <p:cNvPr id="1009" name="Google Shape;1009;p63">
            <a:extLst>
              <a:ext uri="{FF2B5EF4-FFF2-40B4-BE49-F238E27FC236}">
                <a16:creationId xmlns:a16="http://schemas.microsoft.com/office/drawing/2014/main" id="{45CF16F8-43CC-93CC-71AC-FFC41338BD3C}"/>
              </a:ext>
            </a:extLst>
          </p:cNvPr>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0" name="Google Shape;1010;p63">
            <a:extLst>
              <a:ext uri="{FF2B5EF4-FFF2-40B4-BE49-F238E27FC236}">
                <a16:creationId xmlns:a16="http://schemas.microsoft.com/office/drawing/2014/main" id="{E5B48141-EED5-2D02-80B2-9C861B88428A}"/>
              </a:ext>
            </a:extLst>
          </p:cNvPr>
          <p:cNvSpPr/>
          <p:nvPr/>
        </p:nvSpPr>
        <p:spPr>
          <a:xfrm>
            <a:off x="0" y="2019476"/>
            <a:ext cx="12192000" cy="4105941"/>
          </a:xfrm>
          <a:prstGeom prst="rect">
            <a:avLst/>
          </a:prstGeom>
          <a:gradFill>
            <a:gsLst>
              <a:gs pos="0">
                <a:srgbClr val="DCDCE0">
                  <a:alpha val="0"/>
                </a:srgbClr>
              </a:gs>
              <a:gs pos="100000">
                <a:schemeClr val="lt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1" name="Google Shape;1011;p63">
            <a:extLst>
              <a:ext uri="{FF2B5EF4-FFF2-40B4-BE49-F238E27FC236}">
                <a16:creationId xmlns:a16="http://schemas.microsoft.com/office/drawing/2014/main" id="{634D59CA-8357-E184-D7ED-D80095E68C8A}"/>
              </a:ext>
            </a:extLst>
          </p:cNvPr>
          <p:cNvSpPr txBox="1">
            <a:spLocks noGrp="1"/>
          </p:cNvSpPr>
          <p:nvPr>
            <p:ph type="title"/>
          </p:nvPr>
        </p:nvSpPr>
        <p:spPr>
          <a:xfrm>
            <a:off x="1451581" y="1138228"/>
            <a:ext cx="3202716" cy="38587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entury Gothic"/>
              <a:buNone/>
            </a:pPr>
            <a:r>
              <a:rPr lang="en-US" sz="3600" dirty="0"/>
              <a:t>Case Law Spotlight</a:t>
            </a:r>
            <a:endParaRPr dirty="0"/>
          </a:p>
        </p:txBody>
      </p:sp>
      <p:grpSp>
        <p:nvGrpSpPr>
          <p:cNvPr id="1012" name="Google Shape;1012;p63">
            <a:extLst>
              <a:ext uri="{FF2B5EF4-FFF2-40B4-BE49-F238E27FC236}">
                <a16:creationId xmlns:a16="http://schemas.microsoft.com/office/drawing/2014/main" id="{B96ED3E6-B4E0-8061-61CC-7E8C506DED03}"/>
              </a:ext>
            </a:extLst>
          </p:cNvPr>
          <p:cNvGrpSpPr/>
          <p:nvPr/>
        </p:nvGrpSpPr>
        <p:grpSpPr>
          <a:xfrm>
            <a:off x="5100021" y="638300"/>
            <a:ext cx="6409605" cy="4858625"/>
            <a:chOff x="7807230" y="2012810"/>
            <a:chExt cx="3251252" cy="3459865"/>
          </a:xfrm>
        </p:grpSpPr>
        <p:sp>
          <p:nvSpPr>
            <p:cNvPr id="1013" name="Google Shape;1013;p63">
              <a:extLst>
                <a:ext uri="{FF2B5EF4-FFF2-40B4-BE49-F238E27FC236}">
                  <a16:creationId xmlns:a16="http://schemas.microsoft.com/office/drawing/2014/main" id="{5318BA9A-9022-E9A6-E444-1A4D0E1D1E30}"/>
                </a:ext>
              </a:extLst>
            </p:cNvPr>
            <p:cNvSpPr/>
            <p:nvPr/>
          </p:nvSpPr>
          <p:spPr>
            <a:xfrm>
              <a:off x="7807230" y="2012810"/>
              <a:ext cx="3251252" cy="3459865"/>
            </a:xfrm>
            <a:prstGeom prst="rect">
              <a:avLst/>
            </a:prstGeom>
            <a:gradFill>
              <a:gsLst>
                <a:gs pos="0">
                  <a:srgbClr val="000001"/>
                </a:gs>
                <a:gs pos="100000">
                  <a:srgbClr val="191919"/>
                </a:gs>
              </a:gsLst>
              <a:lin ang="5400000" scaled="0"/>
            </a:gradFill>
            <a:ln>
              <a:noFill/>
            </a:ln>
            <a:effectLst>
              <a:outerShdw blurRad="127000" dist="1905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4" name="Google Shape;1014;p63">
              <a:extLst>
                <a:ext uri="{FF2B5EF4-FFF2-40B4-BE49-F238E27FC236}">
                  <a16:creationId xmlns:a16="http://schemas.microsoft.com/office/drawing/2014/main" id="{EC710B58-11E0-A49A-4ADE-3FD4DC2A5179}"/>
                </a:ext>
              </a:extLst>
            </p:cNvPr>
            <p:cNvSpPr/>
            <p:nvPr/>
          </p:nvSpPr>
          <p:spPr>
            <a:xfrm>
              <a:off x="7807231" y="2026142"/>
              <a:ext cx="3251250" cy="3440203"/>
            </a:xfrm>
            <a:prstGeom prst="rect">
              <a:avLst/>
            </a:prstGeom>
            <a:gradFill>
              <a:gsLst>
                <a:gs pos="0">
                  <a:srgbClr val="DADADA"/>
                </a:gs>
                <a:gs pos="100000">
                  <a:srgbClr val="FFFFFE"/>
                </a:gs>
              </a:gsLst>
              <a:lin ang="16200000" scaled="0"/>
            </a:gradFill>
            <a:ln w="762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sp>
        <p:nvSpPr>
          <p:cNvPr id="1015" name="Google Shape;1015;p63">
            <a:extLst>
              <a:ext uri="{FF2B5EF4-FFF2-40B4-BE49-F238E27FC236}">
                <a16:creationId xmlns:a16="http://schemas.microsoft.com/office/drawing/2014/main" id="{6155FAEA-07D1-5D89-153A-0F17C35D5131}"/>
              </a:ext>
            </a:extLst>
          </p:cNvPr>
          <p:cNvSpPr/>
          <p:nvPr/>
        </p:nvSpPr>
        <p:spPr>
          <a:xfrm>
            <a:off x="5419891" y="973636"/>
            <a:ext cx="5769864" cy="4187952"/>
          </a:xfrm>
          <a:prstGeom prst="rect">
            <a:avLst/>
          </a:prstGeom>
          <a:solidFill>
            <a:srgbClr val="FFFFFF"/>
          </a:solidFill>
          <a:ln w="9525" cap="flat" cmpd="sng">
            <a:solidFill>
              <a:srgbClr val="DFDB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6" name="Google Shape;1016;p63">
            <a:extLst>
              <a:ext uri="{FF2B5EF4-FFF2-40B4-BE49-F238E27FC236}">
                <a16:creationId xmlns:a16="http://schemas.microsoft.com/office/drawing/2014/main" id="{047984B1-DAA1-DECD-BD57-14242F186076}"/>
              </a:ext>
            </a:extLst>
          </p:cNvPr>
          <p:cNvSpPr txBox="1">
            <a:spLocks noGrp="1"/>
          </p:cNvSpPr>
          <p:nvPr>
            <p:ph type="body" idx="1"/>
          </p:nvPr>
        </p:nvSpPr>
        <p:spPr>
          <a:xfrm>
            <a:off x="5584483" y="1138228"/>
            <a:ext cx="5440680" cy="3858768"/>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700"/>
              <a:buNone/>
            </a:pPr>
            <a:r>
              <a:rPr lang="en-US" sz="1500" b="1" dirty="0">
                <a:solidFill>
                  <a:srgbClr val="000000"/>
                </a:solidFill>
              </a:rPr>
              <a:t>Full and Timely Restitution</a:t>
            </a:r>
            <a:endParaRPr sz="1500" b="1" dirty="0"/>
          </a:p>
          <a:p>
            <a:pPr marL="285750" indent="-285750"/>
            <a:r>
              <a:rPr lang="en-US" sz="1700" dirty="0">
                <a:solidFill>
                  <a:srgbClr val="000000"/>
                </a:solidFill>
              </a:rPr>
              <a:t>The Ohio Supreme Court has stated </a:t>
            </a:r>
            <a:r>
              <a:rPr lang="en-US" sz="1700" dirty="0">
                <a:solidFill>
                  <a:srgbClr val="000000"/>
                </a:solidFill>
                <a:latin typeface="Century Gothic" panose="020B0502020202020204" pitchFamily="34" charset="0"/>
                <a:cs typeface="Times New Roman" panose="02020603050405020304" pitchFamily="18" charset="0"/>
              </a:rPr>
              <a:t>“ ‘</a:t>
            </a:r>
            <a:r>
              <a:rPr lang="en-US" sz="1700" kern="0" dirty="0">
                <a:effectLst/>
                <a:latin typeface="Century Gothic" panose="020B0502020202020204" pitchFamily="34" charset="0"/>
                <a:ea typeface="Times New Roman" panose="02020603050405020304" pitchFamily="18" charset="0"/>
                <a:cs typeface="Times New Roman" panose="02020603050405020304" pitchFamily="18" charset="0"/>
              </a:rPr>
              <a:t>full and timely restitution’  is still </a:t>
            </a:r>
            <a:r>
              <a:rPr lang="en-US" sz="1700" dirty="0">
                <a:latin typeface="Century Gothic" panose="020B0502020202020204" pitchFamily="34" charset="0"/>
                <a:ea typeface="Times New Roman" panose="02020603050405020304" pitchFamily="18" charset="0"/>
                <a:cs typeface="Times New Roman" panose="02020603050405020304" pitchFamily="18" charset="0"/>
              </a:rPr>
              <a:t>‘</a:t>
            </a:r>
            <a:r>
              <a:rPr lang="en-US" sz="1700" kern="0" dirty="0">
                <a:effectLst/>
                <a:latin typeface="Century Gothic" panose="020B0502020202020204" pitchFamily="34" charset="0"/>
                <a:ea typeface="Times New Roman" panose="02020603050405020304" pitchFamily="18" charset="0"/>
                <a:cs typeface="Times New Roman" panose="02020603050405020304" pitchFamily="18" charset="0"/>
              </a:rPr>
              <a:t>restitution;’ it is simply restitution that is completely accomplished in a prompt manner.”</a:t>
            </a:r>
            <a:endParaRPr lang="en-US" sz="17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685800" lvl="1" indent="-228600">
              <a:lnSpc>
                <a:spcPct val="110000"/>
              </a:lnSpc>
              <a:buSzPts val="1700"/>
            </a:pPr>
            <a:r>
              <a:rPr lang="en-US" sz="1700" i="1" dirty="0">
                <a:solidFill>
                  <a:srgbClr val="000000"/>
                </a:solidFill>
                <a:effectLst/>
                <a:latin typeface="Century Gothic" panose="020B0502020202020204" pitchFamily="34" charset="0"/>
              </a:rPr>
              <a:t>State </a:t>
            </a:r>
            <a:r>
              <a:rPr lang="en-US" sz="1700" i="1" kern="0" dirty="0">
                <a:effectLst/>
                <a:latin typeface="Century Gothic" panose="020B0502020202020204" pitchFamily="34" charset="0"/>
                <a:ea typeface="Times New Roman" panose="02020603050405020304" pitchFamily="18" charset="0"/>
                <a:cs typeface="Times New Roman" panose="02020603050405020304" pitchFamily="18" charset="0"/>
              </a:rPr>
              <a:t>v. </a:t>
            </a:r>
            <a:r>
              <a:rPr lang="en-US" sz="1700" i="1" kern="0" dirty="0" err="1">
                <a:effectLst/>
                <a:latin typeface="Century Gothic" panose="020B0502020202020204" pitchFamily="34" charset="0"/>
                <a:ea typeface="Times New Roman" panose="02020603050405020304" pitchFamily="18" charset="0"/>
                <a:cs typeface="Times New Roman" panose="02020603050405020304" pitchFamily="18" charset="0"/>
              </a:rPr>
              <a:t>Yerkey</a:t>
            </a:r>
            <a:r>
              <a:rPr lang="en-US" sz="1700" kern="0" dirty="0">
                <a:effectLst/>
                <a:latin typeface="Century Gothic" panose="020B0502020202020204" pitchFamily="34" charset="0"/>
                <a:ea typeface="Times New Roman" panose="02020603050405020304" pitchFamily="18" charset="0"/>
                <a:cs typeface="Times New Roman" panose="02020603050405020304" pitchFamily="18" charset="0"/>
              </a:rPr>
              <a:t>, 2022-Ohio-4298, ¶ 14.</a:t>
            </a:r>
            <a:endParaRPr lang="en-US" sz="17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685800" lvl="1" indent="-228600">
              <a:lnSpc>
                <a:spcPct val="110000"/>
              </a:lnSpc>
              <a:buSzPts val="1700"/>
            </a:pPr>
            <a:endParaRPr lang="en-US" sz="1700" dirty="0">
              <a:solidFill>
                <a:srgbClr val="000000"/>
              </a:solidFill>
              <a:effectLst/>
              <a:latin typeface="Century Gothic" panose="020B0502020202020204" pitchFamily="34" charset="0"/>
            </a:endParaRPr>
          </a:p>
        </p:txBody>
      </p:sp>
      <p:cxnSp>
        <p:nvCxnSpPr>
          <p:cNvPr id="1017" name="Google Shape;1017;p63">
            <a:extLst>
              <a:ext uri="{FF2B5EF4-FFF2-40B4-BE49-F238E27FC236}">
                <a16:creationId xmlns:a16="http://schemas.microsoft.com/office/drawing/2014/main" id="{8B35182C-2AA0-68ED-FC77-63873FFED6E1}"/>
              </a:ext>
            </a:extLst>
          </p:cNvPr>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1018" name="Google Shape;1018;p63">
            <a:extLst>
              <a:ext uri="{FF2B5EF4-FFF2-40B4-BE49-F238E27FC236}">
                <a16:creationId xmlns:a16="http://schemas.microsoft.com/office/drawing/2014/main" id="{525F5708-7ADF-FE83-EED3-7E785121837B}"/>
              </a:ext>
            </a:extLst>
          </p:cNvPr>
          <p:cNvPicPr preferRelativeResize="0"/>
          <p:nvPr/>
        </p:nvPicPr>
        <p:blipFill rotWithShape="1">
          <a:blip r:embed="rId3">
            <a:alphaModFix/>
          </a:blip>
          <a:srcRect t="1538" b="-1538"/>
          <a:stretch/>
        </p:blipFill>
        <p:spPr>
          <a:xfrm>
            <a:off x="0" y="6130094"/>
            <a:ext cx="12192000" cy="742950"/>
          </a:xfrm>
          <a:prstGeom prst="rect">
            <a:avLst/>
          </a:prstGeom>
          <a:noFill/>
          <a:ln>
            <a:noFill/>
          </a:ln>
        </p:spPr>
      </p:pic>
      <p:pic>
        <p:nvPicPr>
          <p:cNvPr id="1019" name="Google Shape;1019;p63">
            <a:extLst>
              <a:ext uri="{FF2B5EF4-FFF2-40B4-BE49-F238E27FC236}">
                <a16:creationId xmlns:a16="http://schemas.microsoft.com/office/drawing/2014/main" id="{00DA78D3-97DF-4844-28F0-525726E46196}"/>
              </a:ext>
            </a:extLst>
          </p:cNvPr>
          <p:cNvPicPr preferRelativeResize="0"/>
          <p:nvPr/>
        </p:nvPicPr>
        <p:blipFill rotWithShape="1">
          <a:blip r:embed="rId4">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BC649C61-5FDE-FCC6-A901-5A12BCC707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60</a:t>
            </a:fld>
            <a:endParaRPr lang="en-US"/>
          </a:p>
        </p:txBody>
      </p:sp>
    </p:spTree>
    <p:extLst>
      <p:ext uri="{BB962C8B-B14F-4D97-AF65-F5344CB8AC3E}">
        <p14:creationId xmlns:p14="http://schemas.microsoft.com/office/powerpoint/2010/main" val="12110480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08">
          <a:extLst>
            <a:ext uri="{FF2B5EF4-FFF2-40B4-BE49-F238E27FC236}">
              <a16:creationId xmlns:a16="http://schemas.microsoft.com/office/drawing/2014/main" id="{047D02A6-EAE2-E1C5-A1C3-5C20DE3D086E}"/>
            </a:ext>
          </a:extLst>
        </p:cNvPr>
        <p:cNvGrpSpPr/>
        <p:nvPr/>
      </p:nvGrpSpPr>
      <p:grpSpPr>
        <a:xfrm>
          <a:off x="0" y="0"/>
          <a:ext cx="0" cy="0"/>
          <a:chOff x="0" y="0"/>
          <a:chExt cx="0" cy="0"/>
        </a:xfrm>
      </p:grpSpPr>
      <p:sp>
        <p:nvSpPr>
          <p:cNvPr id="1009" name="Google Shape;1009;p63">
            <a:extLst>
              <a:ext uri="{FF2B5EF4-FFF2-40B4-BE49-F238E27FC236}">
                <a16:creationId xmlns:a16="http://schemas.microsoft.com/office/drawing/2014/main" id="{10D7C9FE-A367-EA36-038B-7E94BAB9C3F8}"/>
              </a:ext>
            </a:extLst>
          </p:cNvPr>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0" name="Google Shape;1010;p63">
            <a:extLst>
              <a:ext uri="{FF2B5EF4-FFF2-40B4-BE49-F238E27FC236}">
                <a16:creationId xmlns:a16="http://schemas.microsoft.com/office/drawing/2014/main" id="{26E65651-4FD8-232E-9E85-EEE3518B853E}"/>
              </a:ext>
            </a:extLst>
          </p:cNvPr>
          <p:cNvSpPr/>
          <p:nvPr/>
        </p:nvSpPr>
        <p:spPr>
          <a:xfrm>
            <a:off x="0" y="2019476"/>
            <a:ext cx="12192000" cy="4105941"/>
          </a:xfrm>
          <a:prstGeom prst="rect">
            <a:avLst/>
          </a:prstGeom>
          <a:gradFill>
            <a:gsLst>
              <a:gs pos="0">
                <a:srgbClr val="DCDCE0">
                  <a:alpha val="0"/>
                </a:srgbClr>
              </a:gs>
              <a:gs pos="100000">
                <a:schemeClr val="lt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1" name="Google Shape;1011;p63">
            <a:extLst>
              <a:ext uri="{FF2B5EF4-FFF2-40B4-BE49-F238E27FC236}">
                <a16:creationId xmlns:a16="http://schemas.microsoft.com/office/drawing/2014/main" id="{7A945CE4-BA34-C37C-AECD-30753B53BE77}"/>
              </a:ext>
            </a:extLst>
          </p:cNvPr>
          <p:cNvSpPr txBox="1">
            <a:spLocks noGrp="1"/>
          </p:cNvSpPr>
          <p:nvPr>
            <p:ph type="title"/>
          </p:nvPr>
        </p:nvSpPr>
        <p:spPr>
          <a:xfrm>
            <a:off x="1451581" y="1138228"/>
            <a:ext cx="3202716" cy="38587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entury Gothic"/>
              <a:buNone/>
            </a:pPr>
            <a:r>
              <a:rPr lang="en-US" sz="3600" dirty="0"/>
              <a:t>Case Law Spotlight</a:t>
            </a:r>
            <a:endParaRPr dirty="0"/>
          </a:p>
        </p:txBody>
      </p:sp>
      <p:grpSp>
        <p:nvGrpSpPr>
          <p:cNvPr id="1012" name="Google Shape;1012;p63">
            <a:extLst>
              <a:ext uri="{FF2B5EF4-FFF2-40B4-BE49-F238E27FC236}">
                <a16:creationId xmlns:a16="http://schemas.microsoft.com/office/drawing/2014/main" id="{48953549-1C1C-2C9B-2053-FDA748CBCBFB}"/>
              </a:ext>
            </a:extLst>
          </p:cNvPr>
          <p:cNvGrpSpPr/>
          <p:nvPr/>
        </p:nvGrpSpPr>
        <p:grpSpPr>
          <a:xfrm>
            <a:off x="5100021" y="638300"/>
            <a:ext cx="6409605" cy="4858625"/>
            <a:chOff x="7807230" y="2012810"/>
            <a:chExt cx="3251252" cy="3459865"/>
          </a:xfrm>
        </p:grpSpPr>
        <p:sp>
          <p:nvSpPr>
            <p:cNvPr id="1013" name="Google Shape;1013;p63">
              <a:extLst>
                <a:ext uri="{FF2B5EF4-FFF2-40B4-BE49-F238E27FC236}">
                  <a16:creationId xmlns:a16="http://schemas.microsoft.com/office/drawing/2014/main" id="{D417DD11-02D1-1836-26A8-AB295DEA5A74}"/>
                </a:ext>
              </a:extLst>
            </p:cNvPr>
            <p:cNvSpPr/>
            <p:nvPr/>
          </p:nvSpPr>
          <p:spPr>
            <a:xfrm>
              <a:off x="7807230" y="2012810"/>
              <a:ext cx="3251252" cy="3459865"/>
            </a:xfrm>
            <a:prstGeom prst="rect">
              <a:avLst/>
            </a:prstGeom>
            <a:gradFill>
              <a:gsLst>
                <a:gs pos="0">
                  <a:srgbClr val="000001"/>
                </a:gs>
                <a:gs pos="100000">
                  <a:srgbClr val="191919"/>
                </a:gs>
              </a:gsLst>
              <a:lin ang="5400000" scaled="0"/>
            </a:gradFill>
            <a:ln>
              <a:noFill/>
            </a:ln>
            <a:effectLst>
              <a:outerShdw blurRad="127000" dist="1905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4" name="Google Shape;1014;p63">
              <a:extLst>
                <a:ext uri="{FF2B5EF4-FFF2-40B4-BE49-F238E27FC236}">
                  <a16:creationId xmlns:a16="http://schemas.microsoft.com/office/drawing/2014/main" id="{2228F399-E695-FF2F-92EF-0A30712CE447}"/>
                </a:ext>
              </a:extLst>
            </p:cNvPr>
            <p:cNvSpPr/>
            <p:nvPr/>
          </p:nvSpPr>
          <p:spPr>
            <a:xfrm>
              <a:off x="7807231" y="2026142"/>
              <a:ext cx="3251250" cy="3440203"/>
            </a:xfrm>
            <a:prstGeom prst="rect">
              <a:avLst/>
            </a:prstGeom>
            <a:gradFill>
              <a:gsLst>
                <a:gs pos="0">
                  <a:srgbClr val="DADADA"/>
                </a:gs>
                <a:gs pos="100000">
                  <a:srgbClr val="FFFFFE"/>
                </a:gs>
              </a:gsLst>
              <a:lin ang="16200000" scaled="0"/>
            </a:gradFill>
            <a:ln w="762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sp>
        <p:nvSpPr>
          <p:cNvPr id="1015" name="Google Shape;1015;p63">
            <a:extLst>
              <a:ext uri="{FF2B5EF4-FFF2-40B4-BE49-F238E27FC236}">
                <a16:creationId xmlns:a16="http://schemas.microsoft.com/office/drawing/2014/main" id="{FB068B19-4F14-F914-AD8C-89E87738F765}"/>
              </a:ext>
            </a:extLst>
          </p:cNvPr>
          <p:cNvSpPr/>
          <p:nvPr/>
        </p:nvSpPr>
        <p:spPr>
          <a:xfrm>
            <a:off x="5419891" y="973636"/>
            <a:ext cx="5769864" cy="4187952"/>
          </a:xfrm>
          <a:prstGeom prst="rect">
            <a:avLst/>
          </a:prstGeom>
          <a:solidFill>
            <a:srgbClr val="FFFFFF"/>
          </a:solidFill>
          <a:ln w="9525" cap="flat" cmpd="sng">
            <a:solidFill>
              <a:srgbClr val="DFDB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6" name="Google Shape;1016;p63">
            <a:extLst>
              <a:ext uri="{FF2B5EF4-FFF2-40B4-BE49-F238E27FC236}">
                <a16:creationId xmlns:a16="http://schemas.microsoft.com/office/drawing/2014/main" id="{B188FA07-F1E7-FCCF-F9DF-E59BF094CEB3}"/>
              </a:ext>
            </a:extLst>
          </p:cNvPr>
          <p:cNvSpPr txBox="1">
            <a:spLocks noGrp="1"/>
          </p:cNvSpPr>
          <p:nvPr>
            <p:ph type="body" idx="1"/>
          </p:nvPr>
        </p:nvSpPr>
        <p:spPr>
          <a:xfrm>
            <a:off x="5584483" y="1138228"/>
            <a:ext cx="5440680" cy="3858768"/>
          </a:xfrm>
          <a:prstGeom prst="rect">
            <a:avLst/>
          </a:prstGeom>
          <a:noFill/>
          <a:ln>
            <a:noFill/>
          </a:ln>
        </p:spPr>
        <p:txBody>
          <a:bodyPr spcFirstLastPara="1" wrap="square" lIns="91425" tIns="45700" rIns="91425" bIns="45700" anchor="ctr" anchorCtr="0">
            <a:normAutofit fontScale="92500" lnSpcReduction="10000"/>
          </a:bodyPr>
          <a:lstStyle/>
          <a:p>
            <a:pPr marL="0" lvl="0" indent="0" algn="l" rtl="0">
              <a:lnSpc>
                <a:spcPct val="110000"/>
              </a:lnSpc>
              <a:spcBef>
                <a:spcPts val="0"/>
              </a:spcBef>
              <a:spcAft>
                <a:spcPts val="0"/>
              </a:spcAft>
              <a:buSzPts val="1700"/>
              <a:buNone/>
            </a:pPr>
            <a:r>
              <a:rPr lang="en-US" sz="1500" b="1" dirty="0">
                <a:solidFill>
                  <a:srgbClr val="000000"/>
                </a:solidFill>
              </a:rPr>
              <a:t>A trial court cannot defer a restitution order until the defendant finishes their prison term.</a:t>
            </a:r>
            <a:endParaRPr sz="1500" b="1" dirty="0"/>
          </a:p>
          <a:p>
            <a:pPr marL="304038" lvl="0" indent="-285750" algn="l" rtl="0">
              <a:lnSpc>
                <a:spcPct val="110000"/>
              </a:lnSpc>
              <a:spcBef>
                <a:spcPts val="1000"/>
              </a:spcBef>
              <a:spcAft>
                <a:spcPts val="0"/>
              </a:spcAft>
              <a:buSzPts val="1700"/>
              <a:buChar char="•"/>
            </a:pPr>
            <a:r>
              <a:rPr lang="en-US" sz="1700" dirty="0">
                <a:solidFill>
                  <a:srgbClr val="000000"/>
                </a:solidFill>
              </a:rPr>
              <a:t>The Tenth District Court of Appeals held </a:t>
            </a:r>
            <a:r>
              <a:rPr lang="en-US" sz="1700" kern="0" dirty="0">
                <a:effectLst/>
                <a:latin typeface="Century Gothic" panose="020B0502020202020204" pitchFamily="34" charset="0"/>
                <a:ea typeface="Times New Roman" panose="02020603050405020304" pitchFamily="18" charset="0"/>
              </a:rPr>
              <a:t>deferring restitution at sentencing due to a defendant's impending incarceration is unconstitutional.</a:t>
            </a:r>
          </a:p>
          <a:p>
            <a:pPr marL="304038" indent="-285750">
              <a:lnSpc>
                <a:spcPct val="110000"/>
              </a:lnSpc>
              <a:buSzPts val="1700"/>
            </a:pPr>
            <a:r>
              <a:rPr lang="en-US" sz="1700" dirty="0">
                <a:latin typeface="Century Gothic" panose="020B0502020202020204" pitchFamily="34" charset="0"/>
              </a:rPr>
              <a:t>Notably, the Tenth said of enforcement of the order: “</a:t>
            </a:r>
            <a:r>
              <a:rPr lang="en-US" sz="1700" kern="0" dirty="0">
                <a:effectLst/>
                <a:latin typeface="Century Gothic" panose="020B0502020202020204" pitchFamily="34" charset="0"/>
                <a:ea typeface="Times New Roman" panose="02020603050405020304" pitchFamily="18" charset="0"/>
                <a:cs typeface="Times New Roman" panose="02020603050405020304" pitchFamily="18" charset="0"/>
              </a:rPr>
              <a:t>As to a victim's method of successfully enforcing his or her right to the timely payment of restitution from an indigent defendant who is incarcerated, we ungrudgingly leave the task of figuring out how Marsy's Law supposes to force blood from a stone, within the confines of the law, for someone else on another day.”</a:t>
            </a:r>
            <a:endParaRPr sz="1700" dirty="0"/>
          </a:p>
          <a:p>
            <a:pPr marL="914400" lvl="2"/>
            <a:r>
              <a:rPr lang="en-US" sz="1700" i="1" kern="0" dirty="0">
                <a:effectLst/>
                <a:latin typeface="Century Gothic" panose="020B0502020202020204" pitchFamily="34" charset="0"/>
                <a:ea typeface="Times New Roman" panose="02020603050405020304" pitchFamily="18" charset="0"/>
                <a:cs typeface="Times New Roman" panose="02020603050405020304" pitchFamily="18" charset="0"/>
              </a:rPr>
              <a:t>State v. Scott</a:t>
            </a:r>
            <a:r>
              <a:rPr lang="en-US" sz="1700" kern="0" dirty="0">
                <a:effectLst/>
                <a:latin typeface="Century Gothic" panose="020B0502020202020204" pitchFamily="34" charset="0"/>
                <a:ea typeface="Times New Roman" panose="02020603050405020304" pitchFamily="18" charset="0"/>
                <a:cs typeface="Times New Roman" panose="02020603050405020304" pitchFamily="18" charset="0"/>
              </a:rPr>
              <a:t>, 2024-Ohio-2274 (10th Dist.).</a:t>
            </a:r>
            <a:endParaRPr lang="en-US" sz="1700" kern="100" dirty="0">
              <a:effectLst/>
              <a:latin typeface="Century Gothic" panose="020B0502020202020204" pitchFamily="34" charset="0"/>
              <a:ea typeface="Aptos" panose="020B0004020202020204" pitchFamily="34" charset="0"/>
              <a:cs typeface="Times New Roman" panose="02020603050405020304" pitchFamily="18" charset="0"/>
            </a:endParaRPr>
          </a:p>
        </p:txBody>
      </p:sp>
      <p:cxnSp>
        <p:nvCxnSpPr>
          <p:cNvPr id="1017" name="Google Shape;1017;p63">
            <a:extLst>
              <a:ext uri="{FF2B5EF4-FFF2-40B4-BE49-F238E27FC236}">
                <a16:creationId xmlns:a16="http://schemas.microsoft.com/office/drawing/2014/main" id="{DAE903D8-AD19-C61D-7D25-E84BC96B2DFE}"/>
              </a:ext>
            </a:extLst>
          </p:cNvPr>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1018" name="Google Shape;1018;p63">
            <a:extLst>
              <a:ext uri="{FF2B5EF4-FFF2-40B4-BE49-F238E27FC236}">
                <a16:creationId xmlns:a16="http://schemas.microsoft.com/office/drawing/2014/main" id="{1633EFD8-55AF-8BDF-2D50-8C2554289926}"/>
              </a:ext>
            </a:extLst>
          </p:cNvPr>
          <p:cNvPicPr preferRelativeResize="0"/>
          <p:nvPr/>
        </p:nvPicPr>
        <p:blipFill rotWithShape="1">
          <a:blip r:embed="rId3">
            <a:alphaModFix/>
          </a:blip>
          <a:srcRect t="1538" b="-1538"/>
          <a:stretch/>
        </p:blipFill>
        <p:spPr>
          <a:xfrm>
            <a:off x="0" y="6130094"/>
            <a:ext cx="12192000" cy="742950"/>
          </a:xfrm>
          <a:prstGeom prst="rect">
            <a:avLst/>
          </a:prstGeom>
          <a:noFill/>
          <a:ln>
            <a:noFill/>
          </a:ln>
        </p:spPr>
      </p:pic>
      <p:pic>
        <p:nvPicPr>
          <p:cNvPr id="1019" name="Google Shape;1019;p63">
            <a:extLst>
              <a:ext uri="{FF2B5EF4-FFF2-40B4-BE49-F238E27FC236}">
                <a16:creationId xmlns:a16="http://schemas.microsoft.com/office/drawing/2014/main" id="{71EB751F-A8C0-9749-C167-59F0C5AEE351}"/>
              </a:ext>
            </a:extLst>
          </p:cNvPr>
          <p:cNvPicPr preferRelativeResize="0"/>
          <p:nvPr/>
        </p:nvPicPr>
        <p:blipFill rotWithShape="1">
          <a:blip r:embed="rId4">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602CFDC3-C37E-AF33-9766-716026DA33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61</a:t>
            </a:fld>
            <a:endParaRPr lang="en-US"/>
          </a:p>
        </p:txBody>
      </p:sp>
    </p:spTree>
    <p:extLst>
      <p:ext uri="{BB962C8B-B14F-4D97-AF65-F5344CB8AC3E}">
        <p14:creationId xmlns:p14="http://schemas.microsoft.com/office/powerpoint/2010/main" val="17058016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08">
          <a:extLst>
            <a:ext uri="{FF2B5EF4-FFF2-40B4-BE49-F238E27FC236}">
              <a16:creationId xmlns:a16="http://schemas.microsoft.com/office/drawing/2014/main" id="{07003586-A3DB-DFEF-87C8-FCF969E6F313}"/>
            </a:ext>
          </a:extLst>
        </p:cNvPr>
        <p:cNvGrpSpPr/>
        <p:nvPr/>
      </p:nvGrpSpPr>
      <p:grpSpPr>
        <a:xfrm>
          <a:off x="0" y="0"/>
          <a:ext cx="0" cy="0"/>
          <a:chOff x="0" y="0"/>
          <a:chExt cx="0" cy="0"/>
        </a:xfrm>
      </p:grpSpPr>
      <p:sp>
        <p:nvSpPr>
          <p:cNvPr id="1009" name="Google Shape;1009;p63">
            <a:extLst>
              <a:ext uri="{FF2B5EF4-FFF2-40B4-BE49-F238E27FC236}">
                <a16:creationId xmlns:a16="http://schemas.microsoft.com/office/drawing/2014/main" id="{371F3344-9FBE-E0F6-4C20-B86B4D93740C}"/>
              </a:ext>
            </a:extLst>
          </p:cNvPr>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0" name="Google Shape;1010;p63">
            <a:extLst>
              <a:ext uri="{FF2B5EF4-FFF2-40B4-BE49-F238E27FC236}">
                <a16:creationId xmlns:a16="http://schemas.microsoft.com/office/drawing/2014/main" id="{7757AC42-14DA-A8F6-3355-E5CD0677B6DB}"/>
              </a:ext>
            </a:extLst>
          </p:cNvPr>
          <p:cNvSpPr/>
          <p:nvPr/>
        </p:nvSpPr>
        <p:spPr>
          <a:xfrm>
            <a:off x="0" y="2019476"/>
            <a:ext cx="12192000" cy="4105941"/>
          </a:xfrm>
          <a:prstGeom prst="rect">
            <a:avLst/>
          </a:prstGeom>
          <a:gradFill>
            <a:gsLst>
              <a:gs pos="0">
                <a:srgbClr val="DCDCE0">
                  <a:alpha val="0"/>
                </a:srgbClr>
              </a:gs>
              <a:gs pos="100000">
                <a:schemeClr val="lt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1" name="Google Shape;1011;p63">
            <a:extLst>
              <a:ext uri="{FF2B5EF4-FFF2-40B4-BE49-F238E27FC236}">
                <a16:creationId xmlns:a16="http://schemas.microsoft.com/office/drawing/2014/main" id="{6F0417A6-ED77-703C-8B11-B3A6D663D052}"/>
              </a:ext>
            </a:extLst>
          </p:cNvPr>
          <p:cNvSpPr txBox="1">
            <a:spLocks noGrp="1"/>
          </p:cNvSpPr>
          <p:nvPr>
            <p:ph type="title"/>
          </p:nvPr>
        </p:nvSpPr>
        <p:spPr>
          <a:xfrm>
            <a:off x="1451581" y="1138228"/>
            <a:ext cx="3202716" cy="38587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entury Gothic"/>
              <a:buNone/>
            </a:pPr>
            <a:r>
              <a:rPr lang="en-US" sz="3600" dirty="0"/>
              <a:t>Case Law Spotlight</a:t>
            </a:r>
            <a:endParaRPr dirty="0"/>
          </a:p>
        </p:txBody>
      </p:sp>
      <p:grpSp>
        <p:nvGrpSpPr>
          <p:cNvPr id="1012" name="Google Shape;1012;p63">
            <a:extLst>
              <a:ext uri="{FF2B5EF4-FFF2-40B4-BE49-F238E27FC236}">
                <a16:creationId xmlns:a16="http://schemas.microsoft.com/office/drawing/2014/main" id="{CF2B7F2F-F2B9-A12A-FB8C-7C95CCC47BE1}"/>
              </a:ext>
            </a:extLst>
          </p:cNvPr>
          <p:cNvGrpSpPr/>
          <p:nvPr/>
        </p:nvGrpSpPr>
        <p:grpSpPr>
          <a:xfrm>
            <a:off x="5100021" y="638300"/>
            <a:ext cx="6409605" cy="4858625"/>
            <a:chOff x="7807230" y="2012810"/>
            <a:chExt cx="3251252" cy="3459865"/>
          </a:xfrm>
        </p:grpSpPr>
        <p:sp>
          <p:nvSpPr>
            <p:cNvPr id="1013" name="Google Shape;1013;p63">
              <a:extLst>
                <a:ext uri="{FF2B5EF4-FFF2-40B4-BE49-F238E27FC236}">
                  <a16:creationId xmlns:a16="http://schemas.microsoft.com/office/drawing/2014/main" id="{63BA358B-2E9D-9E8D-12B4-8871CF20FD1C}"/>
                </a:ext>
              </a:extLst>
            </p:cNvPr>
            <p:cNvSpPr/>
            <p:nvPr/>
          </p:nvSpPr>
          <p:spPr>
            <a:xfrm>
              <a:off x="7807230" y="2012810"/>
              <a:ext cx="3251252" cy="3459865"/>
            </a:xfrm>
            <a:prstGeom prst="rect">
              <a:avLst/>
            </a:prstGeom>
            <a:gradFill>
              <a:gsLst>
                <a:gs pos="0">
                  <a:srgbClr val="000001"/>
                </a:gs>
                <a:gs pos="100000">
                  <a:srgbClr val="191919"/>
                </a:gs>
              </a:gsLst>
              <a:lin ang="5400000" scaled="0"/>
            </a:gradFill>
            <a:ln>
              <a:noFill/>
            </a:ln>
            <a:effectLst>
              <a:outerShdw blurRad="127000" dist="1905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4" name="Google Shape;1014;p63">
              <a:extLst>
                <a:ext uri="{FF2B5EF4-FFF2-40B4-BE49-F238E27FC236}">
                  <a16:creationId xmlns:a16="http://schemas.microsoft.com/office/drawing/2014/main" id="{16D0C4A5-AA21-9C1A-5371-F71AF35BD9DC}"/>
                </a:ext>
              </a:extLst>
            </p:cNvPr>
            <p:cNvSpPr/>
            <p:nvPr/>
          </p:nvSpPr>
          <p:spPr>
            <a:xfrm>
              <a:off x="7807231" y="2026142"/>
              <a:ext cx="3251250" cy="3440203"/>
            </a:xfrm>
            <a:prstGeom prst="rect">
              <a:avLst/>
            </a:prstGeom>
            <a:gradFill>
              <a:gsLst>
                <a:gs pos="0">
                  <a:srgbClr val="DADADA"/>
                </a:gs>
                <a:gs pos="100000">
                  <a:srgbClr val="FFFFFE"/>
                </a:gs>
              </a:gsLst>
              <a:lin ang="16200000" scaled="0"/>
            </a:gradFill>
            <a:ln w="762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sp>
        <p:nvSpPr>
          <p:cNvPr id="1015" name="Google Shape;1015;p63">
            <a:extLst>
              <a:ext uri="{FF2B5EF4-FFF2-40B4-BE49-F238E27FC236}">
                <a16:creationId xmlns:a16="http://schemas.microsoft.com/office/drawing/2014/main" id="{EBE427F6-23FA-63A4-57C8-9F295C637F2C}"/>
              </a:ext>
            </a:extLst>
          </p:cNvPr>
          <p:cNvSpPr/>
          <p:nvPr/>
        </p:nvSpPr>
        <p:spPr>
          <a:xfrm>
            <a:off x="5419891" y="973636"/>
            <a:ext cx="5769864" cy="4187952"/>
          </a:xfrm>
          <a:prstGeom prst="rect">
            <a:avLst/>
          </a:prstGeom>
          <a:solidFill>
            <a:srgbClr val="FFFFFF"/>
          </a:solidFill>
          <a:ln w="9525" cap="flat" cmpd="sng">
            <a:solidFill>
              <a:srgbClr val="DFDB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6" name="Google Shape;1016;p63">
            <a:extLst>
              <a:ext uri="{FF2B5EF4-FFF2-40B4-BE49-F238E27FC236}">
                <a16:creationId xmlns:a16="http://schemas.microsoft.com/office/drawing/2014/main" id="{1BD3B129-4F28-616F-ABFE-5123C0B69C1D}"/>
              </a:ext>
            </a:extLst>
          </p:cNvPr>
          <p:cNvSpPr txBox="1">
            <a:spLocks noGrp="1"/>
          </p:cNvSpPr>
          <p:nvPr>
            <p:ph type="body" idx="1"/>
          </p:nvPr>
        </p:nvSpPr>
        <p:spPr>
          <a:xfrm>
            <a:off x="5584483" y="1138228"/>
            <a:ext cx="5440680" cy="3858768"/>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700"/>
              <a:buNone/>
            </a:pPr>
            <a:r>
              <a:rPr lang="en-US" sz="1500" b="1" dirty="0">
                <a:solidFill>
                  <a:srgbClr val="000000"/>
                </a:solidFill>
              </a:rPr>
              <a:t>A victim is entitled to interest on restitution judgments.</a:t>
            </a:r>
            <a:endParaRPr sz="1500" b="1" dirty="0"/>
          </a:p>
          <a:p>
            <a:pPr marL="285750" indent="-285750"/>
            <a:r>
              <a:rPr lang="en-US" sz="1700" dirty="0">
                <a:solidFill>
                  <a:srgbClr val="000000"/>
                </a:solidFill>
              </a:rPr>
              <a:t>The Fifth District stated </a:t>
            </a:r>
            <a:r>
              <a:rPr lang="en-US" sz="1700" dirty="0">
                <a:solidFill>
                  <a:srgbClr val="000000"/>
                </a:solidFill>
                <a:latin typeface="Century Gothic" panose="020B0502020202020204" pitchFamily="34" charset="0"/>
                <a:cs typeface="Times New Roman" panose="02020603050405020304" pitchFamily="18" charset="0"/>
              </a:rPr>
              <a:t>the statutory provisions allow a victim with a restitution order to obtain a civil certificate of judgment and be allowed to have civil remedies without having to file a separate civil action. Furthermore, the statutory authority and case law does not exempt a restitution judgment creditor from the interest provisions of R.C. 1343.03. </a:t>
            </a:r>
            <a:endParaRPr lang="en-US" sz="17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685800" lvl="1" indent="-228600">
              <a:lnSpc>
                <a:spcPct val="110000"/>
              </a:lnSpc>
              <a:buSzPts val="1700"/>
            </a:pPr>
            <a:r>
              <a:rPr lang="en-US" sz="1700" i="1" dirty="0">
                <a:solidFill>
                  <a:srgbClr val="000000"/>
                </a:solidFill>
                <a:effectLst/>
                <a:latin typeface="Century Gothic" panose="020B0502020202020204" pitchFamily="34" charset="0"/>
              </a:rPr>
              <a:t>State </a:t>
            </a:r>
            <a:r>
              <a:rPr lang="en-US" sz="1700" i="1" kern="0" dirty="0">
                <a:effectLst/>
                <a:latin typeface="Century Gothic" panose="020B0502020202020204" pitchFamily="34" charset="0"/>
                <a:ea typeface="Times New Roman" panose="02020603050405020304" pitchFamily="18" charset="0"/>
                <a:cs typeface="Times New Roman" panose="02020603050405020304" pitchFamily="18" charset="0"/>
              </a:rPr>
              <a:t>v. </a:t>
            </a:r>
            <a:r>
              <a:rPr lang="en-US" sz="1700" i="1" dirty="0">
                <a:latin typeface="Century Gothic" panose="020B0502020202020204" pitchFamily="34" charset="0"/>
                <a:ea typeface="Times New Roman" panose="02020603050405020304" pitchFamily="18" charset="0"/>
                <a:cs typeface="Times New Roman" panose="02020603050405020304" pitchFamily="18" charset="0"/>
              </a:rPr>
              <a:t>Kettering</a:t>
            </a:r>
            <a:r>
              <a:rPr lang="en-US" sz="1700" kern="0" dirty="0">
                <a:effectLst/>
                <a:latin typeface="Century Gothic" panose="020B0502020202020204" pitchFamily="34" charset="0"/>
                <a:ea typeface="Times New Roman" panose="02020603050405020304" pitchFamily="18" charset="0"/>
                <a:cs typeface="Times New Roman" panose="02020603050405020304" pitchFamily="18" charset="0"/>
              </a:rPr>
              <a:t>, 2025-Ohio-54 (5th Dist.).</a:t>
            </a:r>
            <a:endParaRPr lang="en-US" sz="17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685800" lvl="1" indent="-228600">
              <a:lnSpc>
                <a:spcPct val="110000"/>
              </a:lnSpc>
              <a:buSzPts val="1700"/>
            </a:pPr>
            <a:endParaRPr lang="en-US" sz="1700" dirty="0">
              <a:solidFill>
                <a:srgbClr val="000000"/>
              </a:solidFill>
              <a:effectLst/>
              <a:latin typeface="Century Gothic" panose="020B0502020202020204" pitchFamily="34" charset="0"/>
            </a:endParaRPr>
          </a:p>
        </p:txBody>
      </p:sp>
      <p:cxnSp>
        <p:nvCxnSpPr>
          <p:cNvPr id="1017" name="Google Shape;1017;p63">
            <a:extLst>
              <a:ext uri="{FF2B5EF4-FFF2-40B4-BE49-F238E27FC236}">
                <a16:creationId xmlns:a16="http://schemas.microsoft.com/office/drawing/2014/main" id="{AA0ACF5B-A2A3-F012-AE54-CD31A0074723}"/>
              </a:ext>
            </a:extLst>
          </p:cNvPr>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1018" name="Google Shape;1018;p63">
            <a:extLst>
              <a:ext uri="{FF2B5EF4-FFF2-40B4-BE49-F238E27FC236}">
                <a16:creationId xmlns:a16="http://schemas.microsoft.com/office/drawing/2014/main" id="{5402FCA2-7698-09A4-0CE3-F7A17D06D308}"/>
              </a:ext>
            </a:extLst>
          </p:cNvPr>
          <p:cNvPicPr preferRelativeResize="0"/>
          <p:nvPr/>
        </p:nvPicPr>
        <p:blipFill rotWithShape="1">
          <a:blip r:embed="rId3">
            <a:alphaModFix/>
          </a:blip>
          <a:srcRect t="1538" b="-1538"/>
          <a:stretch/>
        </p:blipFill>
        <p:spPr>
          <a:xfrm>
            <a:off x="0" y="6130094"/>
            <a:ext cx="12192000" cy="742950"/>
          </a:xfrm>
          <a:prstGeom prst="rect">
            <a:avLst/>
          </a:prstGeom>
          <a:noFill/>
          <a:ln>
            <a:noFill/>
          </a:ln>
        </p:spPr>
      </p:pic>
      <p:pic>
        <p:nvPicPr>
          <p:cNvPr id="1019" name="Google Shape;1019;p63">
            <a:extLst>
              <a:ext uri="{FF2B5EF4-FFF2-40B4-BE49-F238E27FC236}">
                <a16:creationId xmlns:a16="http://schemas.microsoft.com/office/drawing/2014/main" id="{453FC8CF-4587-E86B-AFE1-35AE970A6686}"/>
              </a:ext>
            </a:extLst>
          </p:cNvPr>
          <p:cNvPicPr preferRelativeResize="0"/>
          <p:nvPr/>
        </p:nvPicPr>
        <p:blipFill rotWithShape="1">
          <a:blip r:embed="rId4">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BF2FE210-7E63-8CC1-7161-F34047E0E85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62</a:t>
            </a:fld>
            <a:endParaRPr lang="en-US"/>
          </a:p>
        </p:txBody>
      </p:sp>
    </p:spTree>
    <p:extLst>
      <p:ext uri="{BB962C8B-B14F-4D97-AF65-F5344CB8AC3E}">
        <p14:creationId xmlns:p14="http://schemas.microsoft.com/office/powerpoint/2010/main" val="37847481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E352B-6F98-F178-A669-0ABFA169FD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7988AF-6425-CF73-18AA-B47EC6934439}"/>
              </a:ext>
            </a:extLst>
          </p:cNvPr>
          <p:cNvSpPr>
            <a:spLocks noGrp="1"/>
          </p:cNvSpPr>
          <p:nvPr>
            <p:ph type="title"/>
          </p:nvPr>
        </p:nvSpPr>
        <p:spPr/>
        <p:txBody>
          <a:bodyPr/>
          <a:lstStyle/>
          <a:p>
            <a:r>
              <a:rPr lang="en-US" dirty="0"/>
              <a:t>More Lessons from Right to Restitution Case Law</a:t>
            </a:r>
          </a:p>
        </p:txBody>
      </p:sp>
      <p:sp>
        <p:nvSpPr>
          <p:cNvPr id="3" name="Text Placeholder 2">
            <a:extLst>
              <a:ext uri="{FF2B5EF4-FFF2-40B4-BE49-F238E27FC236}">
                <a16:creationId xmlns:a16="http://schemas.microsoft.com/office/drawing/2014/main" id="{2E43B4F3-998F-311F-8D60-4FA92B19E3CC}"/>
              </a:ext>
            </a:extLst>
          </p:cNvPr>
          <p:cNvSpPr>
            <a:spLocks noGrp="1"/>
          </p:cNvSpPr>
          <p:nvPr>
            <p:ph type="body" idx="1"/>
          </p:nvPr>
        </p:nvSpPr>
        <p:spPr>
          <a:xfrm>
            <a:off x="1130270" y="2197525"/>
            <a:ext cx="9603275" cy="3985495"/>
          </a:xfrm>
        </p:spPr>
        <p:txBody>
          <a:bodyPr>
            <a:normAutofit fontScale="92500" lnSpcReduction="20000"/>
          </a:bodyPr>
          <a:lstStyle/>
          <a:p>
            <a:r>
              <a:rPr lang="en-US" i="1" dirty="0"/>
              <a:t>State v. Oliver</a:t>
            </a:r>
            <a:r>
              <a:rPr lang="en-US" dirty="0"/>
              <a:t>, 2021-Ohio-2543 (12th Dist.).</a:t>
            </a:r>
          </a:p>
          <a:p>
            <a:pPr lvl="1"/>
            <a:r>
              <a:rPr lang="en-US" dirty="0"/>
              <a:t>Holding that whether a defendant is unable to pay the amount of restitution is irrelevant under Marsy’s Law because it supersedes the offender’s right under R.C. 2929.19(B)(5) to the extent the statute allows the trial court to reduce or otherwise modify the restitution amount owed to a victim.  </a:t>
            </a:r>
          </a:p>
          <a:p>
            <a:pPr lvl="1"/>
            <a:r>
              <a:rPr lang="en-US" dirty="0"/>
              <a:t>Holding that a trial court is permitted to consider the state’s recommendation for a restitution amount, but is not bound by such recommendation and may consider other factors if the restitution amount is not a conduction of any plea agreement. </a:t>
            </a:r>
          </a:p>
          <a:p>
            <a:r>
              <a:rPr lang="en-US" i="1" dirty="0"/>
              <a:t>State v. Langston</a:t>
            </a:r>
            <a:r>
              <a:rPr lang="en-US" dirty="0"/>
              <a:t>, 2024-Ohio-5069 (5th Dist.).</a:t>
            </a:r>
          </a:p>
          <a:p>
            <a:pPr lvl="1"/>
            <a:r>
              <a:rPr lang="en-US" dirty="0"/>
              <a:t>A trial court’s failure to journalize a restitution hearing in the sentencing entry invalidated its order of restitution to the victims.</a:t>
            </a:r>
          </a:p>
          <a:p>
            <a:endParaRPr lang="en-US" dirty="0"/>
          </a:p>
          <a:p>
            <a:pPr lvl="1"/>
            <a:endParaRPr lang="en-US" dirty="0"/>
          </a:p>
          <a:p>
            <a:pPr lvl="1"/>
            <a:endParaRPr lang="en-US" dirty="0"/>
          </a:p>
          <a:p>
            <a:pPr marL="571500" lvl="1" indent="0">
              <a:buNone/>
            </a:pPr>
            <a:endParaRPr lang="en-US" dirty="0"/>
          </a:p>
        </p:txBody>
      </p:sp>
      <p:sp>
        <p:nvSpPr>
          <p:cNvPr id="4" name="Slide Number Placeholder 3">
            <a:extLst>
              <a:ext uri="{FF2B5EF4-FFF2-40B4-BE49-F238E27FC236}">
                <a16:creationId xmlns:a16="http://schemas.microsoft.com/office/drawing/2014/main" id="{B4510C68-DE18-B02F-0511-9DB5012383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63</a:t>
            </a:fld>
            <a:endParaRPr lang="en-US"/>
          </a:p>
        </p:txBody>
      </p:sp>
      <p:pic>
        <p:nvPicPr>
          <p:cNvPr id="5" name="Google Shape;1713;p111">
            <a:extLst>
              <a:ext uri="{FF2B5EF4-FFF2-40B4-BE49-F238E27FC236}">
                <a16:creationId xmlns:a16="http://schemas.microsoft.com/office/drawing/2014/main" id="{A4FBADA2-9D1A-61E7-0321-8057EC760CAF}"/>
              </a:ext>
            </a:extLst>
          </p:cNvPr>
          <p:cNvPicPr preferRelativeResize="0"/>
          <p:nvPr/>
        </p:nvPicPr>
        <p:blipFill rotWithShape="1">
          <a:blip r:embed="rId2">
            <a:alphaModFix/>
          </a:blip>
          <a:srcRect/>
          <a:stretch/>
        </p:blipFill>
        <p:spPr>
          <a:xfrm>
            <a:off x="9066029" y="6183021"/>
            <a:ext cx="3020377" cy="607650"/>
          </a:xfrm>
          <a:prstGeom prst="rect">
            <a:avLst/>
          </a:prstGeom>
          <a:noFill/>
          <a:ln>
            <a:noFill/>
          </a:ln>
        </p:spPr>
      </p:pic>
    </p:spTree>
    <p:extLst>
      <p:ext uri="{BB962C8B-B14F-4D97-AF65-F5344CB8AC3E}">
        <p14:creationId xmlns:p14="http://schemas.microsoft.com/office/powerpoint/2010/main" val="32444336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15EE1-243C-4299-A171-C426B6D928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23A9E5-1B26-A644-4F46-D77FEDAD5A17}"/>
              </a:ext>
            </a:extLst>
          </p:cNvPr>
          <p:cNvSpPr>
            <a:spLocks noGrp="1"/>
          </p:cNvSpPr>
          <p:nvPr>
            <p:ph type="title"/>
          </p:nvPr>
        </p:nvSpPr>
        <p:spPr/>
        <p:txBody>
          <a:bodyPr/>
          <a:lstStyle/>
          <a:p>
            <a:r>
              <a:rPr lang="en-US" dirty="0"/>
              <a:t>More Lessons from Restitution Case Law</a:t>
            </a:r>
          </a:p>
        </p:txBody>
      </p:sp>
      <p:sp>
        <p:nvSpPr>
          <p:cNvPr id="3" name="Text Placeholder 2">
            <a:extLst>
              <a:ext uri="{FF2B5EF4-FFF2-40B4-BE49-F238E27FC236}">
                <a16:creationId xmlns:a16="http://schemas.microsoft.com/office/drawing/2014/main" id="{0A9AB601-3AEB-5EB1-58E7-D4ADAF3DA1C8}"/>
              </a:ext>
            </a:extLst>
          </p:cNvPr>
          <p:cNvSpPr>
            <a:spLocks noGrp="1"/>
          </p:cNvSpPr>
          <p:nvPr>
            <p:ph type="body" idx="1"/>
          </p:nvPr>
        </p:nvSpPr>
        <p:spPr>
          <a:xfrm>
            <a:off x="1130270" y="1687132"/>
            <a:ext cx="9603275" cy="3779213"/>
          </a:xfrm>
        </p:spPr>
        <p:txBody>
          <a:bodyPr>
            <a:normAutofit fontScale="77500" lnSpcReduction="20000"/>
          </a:bodyPr>
          <a:lstStyle/>
          <a:p>
            <a:pPr marL="571500" lvl="1" indent="0">
              <a:buNone/>
            </a:pPr>
            <a:endParaRPr lang="en-US" dirty="0"/>
          </a:p>
          <a:p>
            <a:r>
              <a:rPr lang="en-US" i="1" dirty="0"/>
              <a:t>State v. </a:t>
            </a:r>
            <a:r>
              <a:rPr lang="en-US" i="1" dirty="0" err="1"/>
              <a:t>Yerkey</a:t>
            </a:r>
            <a:r>
              <a:rPr lang="en-US" dirty="0"/>
              <a:t>, 2020-Ohio-4822.</a:t>
            </a:r>
          </a:p>
          <a:p>
            <a:pPr lvl="1"/>
            <a:r>
              <a:rPr lang="en-US" dirty="0"/>
              <a:t>Holding that lost wages due to attendance at court proceedings furthering prosecution of the criminal offense do not “flow as a natural and continuous consequence from the commission of the offense, such that they may be considered economic loss suffered by the victim.” Id. at ¶ 16. </a:t>
            </a:r>
          </a:p>
          <a:p>
            <a:r>
              <a:rPr lang="en-US" i="1" dirty="0"/>
              <a:t>State v. Brandenburg</a:t>
            </a:r>
            <a:r>
              <a:rPr lang="en-US" dirty="0"/>
              <a:t>, 2024-Ohio-5943 (2nd Dist.).</a:t>
            </a:r>
          </a:p>
          <a:p>
            <a:pPr lvl="1"/>
            <a:r>
              <a:rPr lang="en-US" dirty="0"/>
              <a:t>A victim’s failure to specifically request restitution from the trial court waived their right to restitution.</a:t>
            </a:r>
          </a:p>
          <a:p>
            <a:r>
              <a:rPr lang="en-US" i="1" dirty="0"/>
              <a:t>State v. Dixon</a:t>
            </a:r>
            <a:r>
              <a:rPr lang="en-US" dirty="0"/>
              <a:t>, 2025-Ohio-326 (3rd Dist.).</a:t>
            </a:r>
          </a:p>
          <a:p>
            <a:pPr lvl="1"/>
            <a:r>
              <a:rPr lang="en-US" dirty="0"/>
              <a:t>A victim’s right to restitution does not attach until after conviction.</a:t>
            </a:r>
          </a:p>
          <a:p>
            <a:r>
              <a:rPr lang="en-US" i="1" dirty="0"/>
              <a:t>In re C.W.</a:t>
            </a:r>
            <a:r>
              <a:rPr lang="en-US" dirty="0"/>
              <a:t>, 2025-Ohio-262 (6th Dist.).</a:t>
            </a:r>
          </a:p>
          <a:p>
            <a:pPr lvl="1"/>
            <a:r>
              <a:rPr lang="en-US" dirty="0"/>
              <a:t>A trial court erred in stating that restitution is a civil matter and refusing to award restitution to a child victim in a juvenile matter.</a:t>
            </a:r>
          </a:p>
          <a:p>
            <a:endParaRPr lang="en-US" dirty="0"/>
          </a:p>
          <a:p>
            <a:endParaRPr lang="en-US" dirty="0"/>
          </a:p>
          <a:p>
            <a:pPr marL="571500" lvl="1" indent="0">
              <a:buNone/>
            </a:pPr>
            <a:endParaRPr lang="en-US" dirty="0"/>
          </a:p>
        </p:txBody>
      </p:sp>
      <p:sp>
        <p:nvSpPr>
          <p:cNvPr id="4" name="Slide Number Placeholder 3">
            <a:extLst>
              <a:ext uri="{FF2B5EF4-FFF2-40B4-BE49-F238E27FC236}">
                <a16:creationId xmlns:a16="http://schemas.microsoft.com/office/drawing/2014/main" id="{16943F7D-3DFA-BEC4-DC97-2A3CA3A9CB4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64</a:t>
            </a:fld>
            <a:endParaRPr lang="en-US"/>
          </a:p>
        </p:txBody>
      </p:sp>
      <p:pic>
        <p:nvPicPr>
          <p:cNvPr id="5" name="Google Shape;1713;p111">
            <a:extLst>
              <a:ext uri="{FF2B5EF4-FFF2-40B4-BE49-F238E27FC236}">
                <a16:creationId xmlns:a16="http://schemas.microsoft.com/office/drawing/2014/main" id="{9FD87226-8C69-2087-90A8-99CB94D3F222}"/>
              </a:ext>
            </a:extLst>
          </p:cNvPr>
          <p:cNvPicPr preferRelativeResize="0"/>
          <p:nvPr/>
        </p:nvPicPr>
        <p:blipFill rotWithShape="1">
          <a:blip r:embed="rId2">
            <a:alphaModFix/>
          </a:blip>
          <a:srcRect/>
          <a:stretch/>
        </p:blipFill>
        <p:spPr>
          <a:xfrm>
            <a:off x="9066029" y="6183021"/>
            <a:ext cx="3020377" cy="607650"/>
          </a:xfrm>
          <a:prstGeom prst="rect">
            <a:avLst/>
          </a:prstGeom>
          <a:noFill/>
          <a:ln>
            <a:noFill/>
          </a:ln>
        </p:spPr>
      </p:pic>
    </p:spTree>
    <p:extLst>
      <p:ext uri="{BB962C8B-B14F-4D97-AF65-F5344CB8AC3E}">
        <p14:creationId xmlns:p14="http://schemas.microsoft.com/office/powerpoint/2010/main" val="19208615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813"/>
        <p:cNvGrpSpPr/>
        <p:nvPr/>
      </p:nvGrpSpPr>
      <p:grpSpPr>
        <a:xfrm>
          <a:off x="0" y="0"/>
          <a:ext cx="0" cy="0"/>
          <a:chOff x="0" y="0"/>
          <a:chExt cx="0" cy="0"/>
        </a:xfrm>
      </p:grpSpPr>
      <p:sp>
        <p:nvSpPr>
          <p:cNvPr id="1814" name="Google Shape;1814;p121"/>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15" name="Google Shape;1815;p121"/>
          <p:cNvSpPr/>
          <p:nvPr/>
        </p:nvSpPr>
        <p:spPr>
          <a:xfrm>
            <a:off x="0" y="2019476"/>
            <a:ext cx="12192000" cy="4105941"/>
          </a:xfrm>
          <a:prstGeom prst="rect">
            <a:avLst/>
          </a:prstGeom>
          <a:gradFill>
            <a:gsLst>
              <a:gs pos="0">
                <a:srgbClr val="DCDCE0">
                  <a:alpha val="0"/>
                </a:srgbClr>
              </a:gs>
              <a:gs pos="100000">
                <a:schemeClr val="lt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16" name="Google Shape;1816;p121"/>
          <p:cNvSpPr txBox="1">
            <a:spLocks noGrp="1"/>
          </p:cNvSpPr>
          <p:nvPr>
            <p:ph type="title"/>
          </p:nvPr>
        </p:nvSpPr>
        <p:spPr>
          <a:xfrm>
            <a:off x="1451581" y="1138228"/>
            <a:ext cx="3202716" cy="38587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entury Gothic"/>
              <a:buNone/>
            </a:pPr>
            <a:r>
              <a:rPr lang="en-US" sz="3600"/>
              <a:t>Right to Notice: Ohio Constitution, Article I, Section 10a(A)(5)</a:t>
            </a:r>
            <a:endParaRPr/>
          </a:p>
        </p:txBody>
      </p:sp>
      <p:grpSp>
        <p:nvGrpSpPr>
          <p:cNvPr id="1817" name="Google Shape;1817;p121"/>
          <p:cNvGrpSpPr/>
          <p:nvPr/>
        </p:nvGrpSpPr>
        <p:grpSpPr>
          <a:xfrm>
            <a:off x="5100021" y="638300"/>
            <a:ext cx="6409605" cy="4858625"/>
            <a:chOff x="7807230" y="2012810"/>
            <a:chExt cx="3251252" cy="3459865"/>
          </a:xfrm>
        </p:grpSpPr>
        <p:sp>
          <p:nvSpPr>
            <p:cNvPr id="1818" name="Google Shape;1818;p121"/>
            <p:cNvSpPr/>
            <p:nvPr/>
          </p:nvSpPr>
          <p:spPr>
            <a:xfrm>
              <a:off x="7807230" y="2012810"/>
              <a:ext cx="3251252" cy="3459865"/>
            </a:xfrm>
            <a:prstGeom prst="rect">
              <a:avLst/>
            </a:prstGeom>
            <a:gradFill>
              <a:gsLst>
                <a:gs pos="0">
                  <a:srgbClr val="000001"/>
                </a:gs>
                <a:gs pos="100000">
                  <a:srgbClr val="191919"/>
                </a:gs>
              </a:gsLst>
              <a:lin ang="5400000" scaled="0"/>
            </a:gradFill>
            <a:ln>
              <a:noFill/>
            </a:ln>
            <a:effectLst>
              <a:outerShdw blurRad="127000" dist="1905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19" name="Google Shape;1819;p121"/>
            <p:cNvSpPr/>
            <p:nvPr/>
          </p:nvSpPr>
          <p:spPr>
            <a:xfrm>
              <a:off x="7807231" y="2026142"/>
              <a:ext cx="3251250" cy="3440203"/>
            </a:xfrm>
            <a:prstGeom prst="rect">
              <a:avLst/>
            </a:prstGeom>
            <a:gradFill>
              <a:gsLst>
                <a:gs pos="0">
                  <a:srgbClr val="DADADA"/>
                </a:gs>
                <a:gs pos="100000">
                  <a:srgbClr val="FFFFFE"/>
                </a:gs>
              </a:gsLst>
              <a:lin ang="16200000" scaled="0"/>
            </a:gradFill>
            <a:ln w="762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sp>
        <p:nvSpPr>
          <p:cNvPr id="1820" name="Google Shape;1820;p121"/>
          <p:cNvSpPr/>
          <p:nvPr/>
        </p:nvSpPr>
        <p:spPr>
          <a:xfrm>
            <a:off x="5419891" y="973636"/>
            <a:ext cx="5769864" cy="4187952"/>
          </a:xfrm>
          <a:prstGeom prst="rect">
            <a:avLst/>
          </a:prstGeom>
          <a:solidFill>
            <a:srgbClr val="FFFFFF"/>
          </a:solidFill>
          <a:ln w="9525" cap="flat" cmpd="sng">
            <a:solidFill>
              <a:srgbClr val="DFDB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21" name="Google Shape;1821;p121"/>
          <p:cNvSpPr txBox="1">
            <a:spLocks noGrp="1"/>
          </p:cNvSpPr>
          <p:nvPr>
            <p:ph type="body" idx="1"/>
          </p:nvPr>
        </p:nvSpPr>
        <p:spPr>
          <a:xfrm>
            <a:off x="5584483" y="1138228"/>
            <a:ext cx="5440680" cy="3858768"/>
          </a:xfrm>
          <a:prstGeom prst="rect">
            <a:avLst/>
          </a:prstGeom>
          <a:noFill/>
          <a:ln>
            <a:noFill/>
          </a:ln>
        </p:spPr>
        <p:txBody>
          <a:bodyPr spcFirstLastPara="1" wrap="square" lIns="91425" tIns="45700" rIns="91425" bIns="45700" anchor="ctr" anchorCtr="0">
            <a:normAutofit/>
          </a:bodyPr>
          <a:lstStyle/>
          <a:p>
            <a:pPr marL="0" lvl="0" indent="0" algn="l" rtl="0">
              <a:lnSpc>
                <a:spcPct val="120000"/>
              </a:lnSpc>
              <a:spcBef>
                <a:spcPts val="0"/>
              </a:spcBef>
              <a:spcAft>
                <a:spcPts val="0"/>
              </a:spcAft>
              <a:buSzPts val="2000"/>
              <a:buNone/>
            </a:pPr>
            <a:r>
              <a:rPr lang="en-US">
                <a:solidFill>
                  <a:srgbClr val="000000"/>
                </a:solidFill>
              </a:rPr>
              <a:t>Under Marsy’s Law, upon request, victims are entitled to notice of any release or escape of the offender.</a:t>
            </a:r>
            <a:endParaRPr/>
          </a:p>
          <a:p>
            <a:pPr marL="0" lvl="0" indent="0" algn="l" rtl="0">
              <a:lnSpc>
                <a:spcPct val="120000"/>
              </a:lnSpc>
              <a:spcBef>
                <a:spcPts val="1000"/>
              </a:spcBef>
              <a:spcAft>
                <a:spcPts val="0"/>
              </a:spcAft>
              <a:buSzPts val="2000"/>
              <a:buNone/>
            </a:pPr>
            <a:endParaRPr>
              <a:solidFill>
                <a:srgbClr val="000000"/>
              </a:solidFill>
            </a:endParaRPr>
          </a:p>
        </p:txBody>
      </p:sp>
      <p:cxnSp>
        <p:nvCxnSpPr>
          <p:cNvPr id="1822" name="Google Shape;1822;p121"/>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1823" name="Google Shape;1823;p121"/>
          <p:cNvPicPr preferRelativeResize="0"/>
          <p:nvPr/>
        </p:nvPicPr>
        <p:blipFill rotWithShape="1">
          <a:blip r:embed="rId3">
            <a:alphaModFix/>
          </a:blip>
          <a:srcRect t="1538" b="-1538"/>
          <a:stretch/>
        </p:blipFill>
        <p:spPr>
          <a:xfrm>
            <a:off x="0" y="6130094"/>
            <a:ext cx="12192000" cy="742950"/>
          </a:xfrm>
          <a:prstGeom prst="rect">
            <a:avLst/>
          </a:prstGeom>
          <a:noFill/>
          <a:ln>
            <a:noFill/>
          </a:ln>
        </p:spPr>
      </p:pic>
      <p:pic>
        <p:nvPicPr>
          <p:cNvPr id="1824" name="Google Shape;1824;p121"/>
          <p:cNvPicPr preferRelativeResize="0"/>
          <p:nvPr/>
        </p:nvPicPr>
        <p:blipFill rotWithShape="1">
          <a:blip r:embed="rId4">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852EE7AE-F7FC-FC1D-948D-908C4DA57DC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sp>
        <p:nvSpPr>
          <p:cNvPr id="1829" name="Google Shape;1829;p122"/>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30" name="Google Shape;1830;p122"/>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1" name="Google Shape;1831;p122"/>
          <p:cNvSpPr/>
          <p:nvPr/>
        </p:nvSpPr>
        <p:spPr>
          <a:xfrm>
            <a:off x="8129873"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a:ea typeface="Century Gothic"/>
              <a:cs typeface="Century Gothic"/>
              <a:sym typeface="Century Gothic"/>
            </a:endParaRPr>
          </a:p>
        </p:txBody>
      </p:sp>
      <p:sp>
        <p:nvSpPr>
          <p:cNvPr id="1832" name="Google Shape;1832;p122"/>
          <p:cNvSpPr txBox="1">
            <a:spLocks noGrp="1"/>
          </p:cNvSpPr>
          <p:nvPr>
            <p:ph type="title"/>
          </p:nvPr>
        </p:nvSpPr>
        <p:spPr>
          <a:xfrm>
            <a:off x="8614504" y="1240076"/>
            <a:ext cx="2727813"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dirty="0">
                <a:solidFill>
                  <a:srgbClr val="FFFFFF"/>
                </a:solidFill>
              </a:rPr>
              <a:t>Who provides notice? RC 2930.01(B)</a:t>
            </a:r>
            <a:endParaRPr dirty="0"/>
          </a:p>
        </p:txBody>
      </p:sp>
      <p:sp>
        <p:nvSpPr>
          <p:cNvPr id="1833" name="Google Shape;1833;p122"/>
          <p:cNvSpPr txBox="1">
            <a:spLocks noGrp="1"/>
          </p:cNvSpPr>
          <p:nvPr>
            <p:ph type="body" idx="1"/>
          </p:nvPr>
        </p:nvSpPr>
        <p:spPr>
          <a:xfrm>
            <a:off x="1451579" y="1240077"/>
            <a:ext cx="6034827" cy="4916465"/>
          </a:xfrm>
          <a:prstGeom prst="rect">
            <a:avLst/>
          </a:prstGeom>
          <a:noFill/>
          <a:ln>
            <a:noFill/>
          </a:ln>
        </p:spPr>
        <p:txBody>
          <a:bodyPr spcFirstLastPara="1" wrap="square" lIns="91425" tIns="45700" rIns="91425" bIns="45700" anchor="t" anchorCtr="0">
            <a:normAutofit fontScale="92500" lnSpcReduction="10000"/>
          </a:bodyPr>
          <a:lstStyle/>
          <a:p>
            <a:r>
              <a:rPr lang="en-US" dirty="0"/>
              <a:t>(B) "Custodial agency" means one of the following:</a:t>
            </a:r>
          </a:p>
          <a:p>
            <a:r>
              <a:rPr lang="en-US" dirty="0"/>
              <a:t>(1) The entity that has custody of a defendant or an alleged juvenile offender who is incarcerated for a criminal offense, is under detention for the commission of a delinquent act, or who is detained after a finding of incompetence to stand trial or not guilty by reason of insanity relative to a criminal offense, including any of the following:</a:t>
            </a:r>
          </a:p>
          <a:p>
            <a:r>
              <a:rPr lang="en-US" dirty="0"/>
              <a:t>(a) The department of rehabilitation and correction or the adult parole authority;</a:t>
            </a:r>
          </a:p>
          <a:p>
            <a:r>
              <a:rPr lang="en-US" dirty="0"/>
              <a:t>(b) A county sheriff;</a:t>
            </a:r>
          </a:p>
        </p:txBody>
      </p:sp>
      <p:pic>
        <p:nvPicPr>
          <p:cNvPr id="1834" name="Google Shape;1834;p122"/>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A6AC6A12-D278-9D6E-AC4D-D83358B2F9CB}"/>
              </a:ext>
            </a:extLst>
          </p:cNvPr>
          <p:cNvSpPr>
            <a:spLocks noGrp="1"/>
          </p:cNvSpPr>
          <p:nvPr>
            <p:ph type="sldNum" idx="12"/>
          </p:nvPr>
        </p:nvSpPr>
        <p:spPr>
          <a:solidFill>
            <a:schemeClr val="bg1"/>
          </a:solidFill>
        </p:spPr>
        <p:txBody>
          <a:bodyPr/>
          <a:lstStyle/>
          <a:p>
            <a:pPr marL="0" lvl="0" indent="0" algn="r" rtl="0">
              <a:spcBef>
                <a:spcPts val="0"/>
              </a:spcBef>
              <a:spcAft>
                <a:spcPts val="0"/>
              </a:spcAft>
              <a:buNone/>
            </a:pPr>
            <a:fld id="{00000000-1234-1234-1234-123412341234}" type="slidenum">
              <a:rPr lang="en-US" smtClean="0"/>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828">
          <a:extLst>
            <a:ext uri="{FF2B5EF4-FFF2-40B4-BE49-F238E27FC236}">
              <a16:creationId xmlns:a16="http://schemas.microsoft.com/office/drawing/2014/main" id="{9BF73F65-9E7E-BE5D-012B-CC1E2E9A74B8}"/>
            </a:ext>
          </a:extLst>
        </p:cNvPr>
        <p:cNvGrpSpPr/>
        <p:nvPr/>
      </p:nvGrpSpPr>
      <p:grpSpPr>
        <a:xfrm>
          <a:off x="0" y="0"/>
          <a:ext cx="0" cy="0"/>
          <a:chOff x="0" y="0"/>
          <a:chExt cx="0" cy="0"/>
        </a:xfrm>
      </p:grpSpPr>
      <p:sp>
        <p:nvSpPr>
          <p:cNvPr id="1829" name="Google Shape;1829;p122">
            <a:extLst>
              <a:ext uri="{FF2B5EF4-FFF2-40B4-BE49-F238E27FC236}">
                <a16:creationId xmlns:a16="http://schemas.microsoft.com/office/drawing/2014/main" id="{1A004C37-D232-FFDD-B0D9-5C7CADAD31BA}"/>
              </a:ext>
            </a:extLst>
          </p:cNvPr>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30" name="Google Shape;1830;p122">
            <a:extLst>
              <a:ext uri="{FF2B5EF4-FFF2-40B4-BE49-F238E27FC236}">
                <a16:creationId xmlns:a16="http://schemas.microsoft.com/office/drawing/2014/main" id="{D447F8F4-4FDC-1641-E11A-17B2DF8B23D3}"/>
              </a:ext>
            </a:extLst>
          </p:cNvPr>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1" name="Google Shape;1831;p122">
            <a:extLst>
              <a:ext uri="{FF2B5EF4-FFF2-40B4-BE49-F238E27FC236}">
                <a16:creationId xmlns:a16="http://schemas.microsoft.com/office/drawing/2014/main" id="{0CE9B4C2-965F-8D29-8BD8-7AD4CC85911B}"/>
              </a:ext>
            </a:extLst>
          </p:cNvPr>
          <p:cNvSpPr/>
          <p:nvPr/>
        </p:nvSpPr>
        <p:spPr>
          <a:xfrm>
            <a:off x="8129873"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a:ea typeface="Century Gothic"/>
              <a:cs typeface="Century Gothic"/>
              <a:sym typeface="Century Gothic"/>
            </a:endParaRPr>
          </a:p>
        </p:txBody>
      </p:sp>
      <p:sp>
        <p:nvSpPr>
          <p:cNvPr id="1832" name="Google Shape;1832;p122">
            <a:extLst>
              <a:ext uri="{FF2B5EF4-FFF2-40B4-BE49-F238E27FC236}">
                <a16:creationId xmlns:a16="http://schemas.microsoft.com/office/drawing/2014/main" id="{C5063238-167D-739F-30DC-718B6F6AAA63}"/>
              </a:ext>
            </a:extLst>
          </p:cNvPr>
          <p:cNvSpPr txBox="1">
            <a:spLocks noGrp="1"/>
          </p:cNvSpPr>
          <p:nvPr>
            <p:ph type="title"/>
          </p:nvPr>
        </p:nvSpPr>
        <p:spPr>
          <a:xfrm>
            <a:off x="8614504" y="1240076"/>
            <a:ext cx="2727813"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dirty="0">
                <a:solidFill>
                  <a:srgbClr val="FFFFFF"/>
                </a:solidFill>
              </a:rPr>
              <a:t>Who provides notice? RC 2930.01(B)</a:t>
            </a:r>
            <a:endParaRPr dirty="0"/>
          </a:p>
        </p:txBody>
      </p:sp>
      <p:sp>
        <p:nvSpPr>
          <p:cNvPr id="1833" name="Google Shape;1833;p122">
            <a:extLst>
              <a:ext uri="{FF2B5EF4-FFF2-40B4-BE49-F238E27FC236}">
                <a16:creationId xmlns:a16="http://schemas.microsoft.com/office/drawing/2014/main" id="{06A89CD8-8541-A781-01AD-30547DFECAB2}"/>
              </a:ext>
            </a:extLst>
          </p:cNvPr>
          <p:cNvSpPr txBox="1">
            <a:spLocks noGrp="1"/>
          </p:cNvSpPr>
          <p:nvPr>
            <p:ph type="body" idx="1"/>
          </p:nvPr>
        </p:nvSpPr>
        <p:spPr>
          <a:xfrm>
            <a:off x="1451579" y="1240077"/>
            <a:ext cx="6034827" cy="4916465"/>
          </a:xfrm>
          <a:prstGeom prst="rect">
            <a:avLst/>
          </a:prstGeom>
          <a:noFill/>
          <a:ln>
            <a:noFill/>
          </a:ln>
        </p:spPr>
        <p:txBody>
          <a:bodyPr spcFirstLastPara="1" wrap="square" lIns="91425" tIns="45700" rIns="91425" bIns="45700" anchor="t" anchorCtr="0">
            <a:normAutofit fontScale="85000" lnSpcReduction="20000"/>
          </a:bodyPr>
          <a:lstStyle/>
          <a:p>
            <a:r>
              <a:rPr lang="en-US" dirty="0"/>
              <a:t>(c) The entity that administers a jail, as defined in </a:t>
            </a:r>
            <a:r>
              <a:rPr lang="en-US" dirty="0">
                <a:solidFill>
                  <a:schemeClr val="tx1"/>
                </a:solidFill>
              </a:rPr>
              <a:t>section </a:t>
            </a:r>
            <a:r>
              <a:rPr lang="en-US" dirty="0">
                <a:solidFill>
                  <a:schemeClr val="tx1"/>
                </a:solidFill>
                <a:hlinkClick r:id="rId3">
                  <a:extLst>
                    <a:ext uri="{A12FA001-AC4F-418D-AE19-62706E023703}">
                      <ahyp:hlinkClr xmlns:ahyp="http://schemas.microsoft.com/office/drawing/2018/hyperlinkcolor" val="tx"/>
                    </a:ext>
                  </a:extLst>
                </a:hlinkClick>
              </a:rPr>
              <a:t>2929.01</a:t>
            </a:r>
            <a:r>
              <a:rPr lang="en-US" dirty="0">
                <a:solidFill>
                  <a:schemeClr val="tx1"/>
                </a:solidFill>
              </a:rPr>
              <a:t> of </a:t>
            </a:r>
            <a:r>
              <a:rPr lang="en-US" dirty="0"/>
              <a:t>the Revised Code;</a:t>
            </a:r>
          </a:p>
          <a:p>
            <a:r>
              <a:rPr lang="en-US" dirty="0"/>
              <a:t>(d) The entity that administers a community-based correctional facility and program or a district community-based correctional facility and program;</a:t>
            </a:r>
          </a:p>
          <a:p>
            <a:r>
              <a:rPr lang="en-US" dirty="0"/>
              <a:t>(e) The department of mental health and addiction services or other entity to which a defendant found incompetent to stand trial or not guilty by reason of insanity is committed.</a:t>
            </a:r>
          </a:p>
          <a:p>
            <a:r>
              <a:rPr lang="en-US" dirty="0"/>
              <a:t>(2) The entity that has custody of an alleged juvenile offender pursuant to an order of disposition of a juvenile court, including the department of youth services or a school, camp, institution, or other facility operated for the care of delinquent children.</a:t>
            </a:r>
          </a:p>
        </p:txBody>
      </p:sp>
      <p:pic>
        <p:nvPicPr>
          <p:cNvPr id="1834" name="Google Shape;1834;p122">
            <a:extLst>
              <a:ext uri="{FF2B5EF4-FFF2-40B4-BE49-F238E27FC236}">
                <a16:creationId xmlns:a16="http://schemas.microsoft.com/office/drawing/2014/main" id="{158ECEA6-72F3-9DB1-34D6-CBC4515C6B87}"/>
              </a:ext>
            </a:extLst>
          </p:cNvPr>
          <p:cNvPicPr preferRelativeResize="0"/>
          <p:nvPr/>
        </p:nvPicPr>
        <p:blipFill rotWithShape="1">
          <a:blip r:embed="rId4">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5A11EC21-FDA3-0FA6-4675-A6D5C78B815C}"/>
              </a:ext>
            </a:extLst>
          </p:cNvPr>
          <p:cNvSpPr>
            <a:spLocks noGrp="1"/>
          </p:cNvSpPr>
          <p:nvPr>
            <p:ph type="sldNum" idx="12"/>
          </p:nvPr>
        </p:nvSpPr>
        <p:spPr>
          <a:solidFill>
            <a:schemeClr val="bg1"/>
          </a:solidFill>
        </p:spPr>
        <p:txBody>
          <a:bodyPr/>
          <a:lstStyle/>
          <a:p>
            <a:pPr marL="0" lvl="0" indent="0" algn="r" rtl="0">
              <a:spcBef>
                <a:spcPts val="0"/>
              </a:spcBef>
              <a:spcAft>
                <a:spcPts val="0"/>
              </a:spcAft>
              <a:buNone/>
            </a:pPr>
            <a:fld id="{00000000-1234-1234-1234-123412341234}" type="slidenum">
              <a:rPr lang="en-US" smtClean="0"/>
              <a:t>67</a:t>
            </a:fld>
            <a:endParaRPr lang="en-US" dirty="0"/>
          </a:p>
        </p:txBody>
      </p:sp>
    </p:spTree>
    <p:extLst>
      <p:ext uri="{BB962C8B-B14F-4D97-AF65-F5344CB8AC3E}">
        <p14:creationId xmlns:p14="http://schemas.microsoft.com/office/powerpoint/2010/main" val="1249906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828">
          <a:extLst>
            <a:ext uri="{FF2B5EF4-FFF2-40B4-BE49-F238E27FC236}">
              <a16:creationId xmlns:a16="http://schemas.microsoft.com/office/drawing/2014/main" id="{D9717F9F-040F-DC23-7A01-21A3C6048745}"/>
            </a:ext>
          </a:extLst>
        </p:cNvPr>
        <p:cNvGrpSpPr/>
        <p:nvPr/>
      </p:nvGrpSpPr>
      <p:grpSpPr>
        <a:xfrm>
          <a:off x="0" y="0"/>
          <a:ext cx="0" cy="0"/>
          <a:chOff x="0" y="0"/>
          <a:chExt cx="0" cy="0"/>
        </a:xfrm>
      </p:grpSpPr>
      <p:sp>
        <p:nvSpPr>
          <p:cNvPr id="1829" name="Google Shape;1829;p122">
            <a:extLst>
              <a:ext uri="{FF2B5EF4-FFF2-40B4-BE49-F238E27FC236}">
                <a16:creationId xmlns:a16="http://schemas.microsoft.com/office/drawing/2014/main" id="{D57EE283-97B8-5B7A-73F7-33FB50CD6371}"/>
              </a:ext>
            </a:extLst>
          </p:cNvPr>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30" name="Google Shape;1830;p122">
            <a:extLst>
              <a:ext uri="{FF2B5EF4-FFF2-40B4-BE49-F238E27FC236}">
                <a16:creationId xmlns:a16="http://schemas.microsoft.com/office/drawing/2014/main" id="{7449A6A7-CCB8-0BC8-4B54-D86A964EF532}"/>
              </a:ext>
            </a:extLst>
          </p:cNvPr>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1" name="Google Shape;1831;p122">
            <a:extLst>
              <a:ext uri="{FF2B5EF4-FFF2-40B4-BE49-F238E27FC236}">
                <a16:creationId xmlns:a16="http://schemas.microsoft.com/office/drawing/2014/main" id="{95A49B99-FF53-DD03-9718-128FE12EA442}"/>
              </a:ext>
            </a:extLst>
          </p:cNvPr>
          <p:cNvSpPr/>
          <p:nvPr/>
        </p:nvSpPr>
        <p:spPr>
          <a:xfrm>
            <a:off x="8129873"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a:ea typeface="Century Gothic"/>
              <a:cs typeface="Century Gothic"/>
              <a:sym typeface="Century Gothic"/>
            </a:endParaRPr>
          </a:p>
        </p:txBody>
      </p:sp>
      <p:sp>
        <p:nvSpPr>
          <p:cNvPr id="1832" name="Google Shape;1832;p122">
            <a:extLst>
              <a:ext uri="{FF2B5EF4-FFF2-40B4-BE49-F238E27FC236}">
                <a16:creationId xmlns:a16="http://schemas.microsoft.com/office/drawing/2014/main" id="{3C68BCED-8AAB-9D8D-F9B6-1C16314BB425}"/>
              </a:ext>
            </a:extLst>
          </p:cNvPr>
          <p:cNvSpPr txBox="1">
            <a:spLocks noGrp="1"/>
          </p:cNvSpPr>
          <p:nvPr>
            <p:ph type="title"/>
          </p:nvPr>
        </p:nvSpPr>
        <p:spPr>
          <a:xfrm>
            <a:off x="8614504" y="1240076"/>
            <a:ext cx="2727813"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a:solidFill>
                  <a:srgbClr val="FFFFFF"/>
                </a:solidFill>
              </a:rPr>
              <a:t>Right to Notice: RC 2930.16</a:t>
            </a:r>
            <a:endParaRPr/>
          </a:p>
        </p:txBody>
      </p:sp>
      <p:sp>
        <p:nvSpPr>
          <p:cNvPr id="1833" name="Google Shape;1833;p122">
            <a:extLst>
              <a:ext uri="{FF2B5EF4-FFF2-40B4-BE49-F238E27FC236}">
                <a16:creationId xmlns:a16="http://schemas.microsoft.com/office/drawing/2014/main" id="{73DA0BA7-E366-34E7-DCC4-B531BD6E89DF}"/>
              </a:ext>
            </a:extLst>
          </p:cNvPr>
          <p:cNvSpPr txBox="1">
            <a:spLocks noGrp="1"/>
          </p:cNvSpPr>
          <p:nvPr>
            <p:ph type="body" idx="1"/>
          </p:nvPr>
        </p:nvSpPr>
        <p:spPr>
          <a:xfrm>
            <a:off x="1451579" y="1240077"/>
            <a:ext cx="6034827" cy="4916465"/>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1800"/>
              <a:buNone/>
            </a:pPr>
            <a:r>
              <a:rPr lang="en-US" sz="1800" dirty="0"/>
              <a:t>Upon request, prosecutors must notify victims of:</a:t>
            </a:r>
            <a:endParaRPr dirty="0"/>
          </a:p>
          <a:p>
            <a:pPr marL="914400" lvl="1" indent="-457200" algn="l" rtl="0">
              <a:lnSpc>
                <a:spcPct val="120000"/>
              </a:lnSpc>
              <a:spcBef>
                <a:spcPts val="500"/>
              </a:spcBef>
              <a:spcAft>
                <a:spcPts val="0"/>
              </a:spcAft>
              <a:buSzPts val="1800"/>
              <a:buFont typeface="Century Gothic"/>
              <a:buAutoNum type="arabicPeriod"/>
            </a:pPr>
            <a:r>
              <a:rPr lang="en-US" dirty="0"/>
              <a:t>Incarceration and release date of offenders</a:t>
            </a:r>
            <a:endParaRPr dirty="0"/>
          </a:p>
          <a:p>
            <a:pPr marL="914400" lvl="1" indent="-457200" algn="l" rtl="0">
              <a:lnSpc>
                <a:spcPct val="120000"/>
              </a:lnSpc>
              <a:spcBef>
                <a:spcPts val="500"/>
              </a:spcBef>
              <a:spcAft>
                <a:spcPts val="0"/>
              </a:spcAft>
              <a:buSzPts val="1800"/>
              <a:buFont typeface="Century Gothic"/>
              <a:buAutoNum type="arabicPeriod"/>
            </a:pPr>
            <a:r>
              <a:rPr lang="en-US" dirty="0"/>
              <a:t>Information on Ohio Department of Rehabilitation and Correction (DRC) or Ohio Department of Youth Services (DYS) Office of Victims’ Services</a:t>
            </a:r>
            <a:endParaRPr dirty="0"/>
          </a:p>
          <a:p>
            <a:pPr marL="914400" lvl="1" indent="-457200" algn="l" rtl="0">
              <a:lnSpc>
                <a:spcPct val="120000"/>
              </a:lnSpc>
              <a:spcBef>
                <a:spcPts val="500"/>
              </a:spcBef>
              <a:spcAft>
                <a:spcPts val="0"/>
              </a:spcAft>
              <a:buSzPts val="1800"/>
              <a:buFont typeface="Century Gothic"/>
              <a:buAutoNum type="arabicPeriod"/>
            </a:pPr>
            <a:r>
              <a:rPr lang="en-US" dirty="0"/>
              <a:t>Hearings on judicial release</a:t>
            </a:r>
          </a:p>
          <a:p>
            <a:pPr lvl="2" indent="-457200">
              <a:buFont typeface="Century Gothic"/>
              <a:buAutoNum type="arabicPeriod"/>
            </a:pPr>
            <a:r>
              <a:rPr lang="en-US" dirty="0"/>
              <a:t>If judicial release is being considered, the court must inform the prosecutor at least seven days before the hearing.</a:t>
            </a:r>
          </a:p>
          <a:p>
            <a:pPr lvl="2" indent="-457200">
              <a:buFont typeface="Century Gothic"/>
              <a:buAutoNum type="arabicPeriod"/>
            </a:pPr>
            <a:r>
              <a:rPr lang="en-US" dirty="0"/>
              <a:t>The prosecutor must then notify the victim and representative of the hearing, and the right to be present and heard.</a:t>
            </a:r>
          </a:p>
        </p:txBody>
      </p:sp>
      <p:pic>
        <p:nvPicPr>
          <p:cNvPr id="1834" name="Google Shape;1834;p122">
            <a:extLst>
              <a:ext uri="{FF2B5EF4-FFF2-40B4-BE49-F238E27FC236}">
                <a16:creationId xmlns:a16="http://schemas.microsoft.com/office/drawing/2014/main" id="{97441621-FC30-485D-1C81-8AF0770596DC}"/>
              </a:ext>
            </a:extLst>
          </p:cNvPr>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BF5492F3-4790-5E19-A4CC-46A1BA2D8C19}"/>
              </a:ext>
            </a:extLst>
          </p:cNvPr>
          <p:cNvSpPr>
            <a:spLocks noGrp="1"/>
          </p:cNvSpPr>
          <p:nvPr>
            <p:ph type="sldNum" idx="12"/>
          </p:nvPr>
        </p:nvSpPr>
        <p:spPr>
          <a:solidFill>
            <a:schemeClr val="bg1"/>
          </a:solidFill>
        </p:spPr>
        <p:txBody>
          <a:bodyPr/>
          <a:lstStyle/>
          <a:p>
            <a:pPr marL="0" lvl="0" indent="0" algn="r" rtl="0">
              <a:spcBef>
                <a:spcPts val="0"/>
              </a:spcBef>
              <a:spcAft>
                <a:spcPts val="0"/>
              </a:spcAft>
              <a:buNone/>
            </a:pPr>
            <a:fld id="{00000000-1234-1234-1234-123412341234}" type="slidenum">
              <a:rPr lang="en-US" smtClean="0"/>
              <a:t>68</a:t>
            </a:fld>
            <a:endParaRPr lang="en-US" dirty="0"/>
          </a:p>
        </p:txBody>
      </p:sp>
    </p:spTree>
    <p:extLst>
      <p:ext uri="{BB962C8B-B14F-4D97-AF65-F5344CB8AC3E}">
        <p14:creationId xmlns:p14="http://schemas.microsoft.com/office/powerpoint/2010/main" val="14944074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sp>
        <p:nvSpPr>
          <p:cNvPr id="1043" name="Google Shape;1043;p65"/>
          <p:cNvSpPr/>
          <p:nvPr/>
        </p:nvSpPr>
        <p:spPr>
          <a:xfrm>
            <a:off x="305"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44" name="Google Shape;1044;p65"/>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65"/>
          <p:cNvSpPr txBox="1">
            <a:spLocks noGrp="1"/>
          </p:cNvSpPr>
          <p:nvPr>
            <p:ph type="title"/>
          </p:nvPr>
        </p:nvSpPr>
        <p:spPr>
          <a:xfrm>
            <a:off x="731520" y="1268898"/>
            <a:ext cx="3572626" cy="43616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entury Gothic"/>
              <a:buNone/>
            </a:pPr>
            <a:r>
              <a:rPr lang="en-US" dirty="0"/>
              <a:t>Victims’ Rights Request Form Process: RC 2930.16</a:t>
            </a:r>
            <a:endParaRPr dirty="0"/>
          </a:p>
        </p:txBody>
      </p:sp>
      <p:sp>
        <p:nvSpPr>
          <p:cNvPr id="1046" name="Google Shape;1046;p65"/>
          <p:cNvSpPr/>
          <p:nvPr/>
        </p:nvSpPr>
        <p:spPr>
          <a:xfrm>
            <a:off x="4603005" y="676656"/>
            <a:ext cx="6945528" cy="5546173"/>
          </a:xfrm>
          <a:prstGeom prst="rect">
            <a:avLst/>
          </a:prstGeom>
          <a:gradFill>
            <a:gsLst>
              <a:gs pos="0">
                <a:srgbClr val="262626"/>
              </a:gs>
              <a:gs pos="100000">
                <a:srgbClr val="0C0C0C"/>
              </a:gs>
            </a:gsLst>
            <a:lin ang="5400000" scaled="0"/>
          </a:gradFill>
          <a:ln>
            <a:noFill/>
          </a:ln>
          <a:effectLst>
            <a:outerShdw blurRad="127000" dist="2286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47" name="Google Shape;1047;p65"/>
          <p:cNvSpPr/>
          <p:nvPr/>
        </p:nvSpPr>
        <p:spPr>
          <a:xfrm>
            <a:off x="4822710" y="941037"/>
            <a:ext cx="6506118" cy="5017411"/>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48" name="Google Shape;1048;p65"/>
          <p:cNvSpPr/>
          <p:nvPr/>
        </p:nvSpPr>
        <p:spPr>
          <a:xfrm>
            <a:off x="4985097" y="1104306"/>
            <a:ext cx="6181344" cy="4690872"/>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49" name="Google Shape;1049;p65"/>
          <p:cNvSpPr txBox="1">
            <a:spLocks noGrp="1"/>
          </p:cNvSpPr>
          <p:nvPr>
            <p:ph type="body" idx="1"/>
          </p:nvPr>
        </p:nvSpPr>
        <p:spPr>
          <a:xfrm>
            <a:off x="5149689" y="1268898"/>
            <a:ext cx="5852160" cy="4361688"/>
          </a:xfrm>
          <a:prstGeom prst="rect">
            <a:avLst/>
          </a:prstGeom>
          <a:noFill/>
          <a:ln>
            <a:noFill/>
          </a:ln>
        </p:spPr>
        <p:txBody>
          <a:bodyPr spcFirstLastPara="1" wrap="square" lIns="91425" tIns="45700" rIns="91425" bIns="45700" anchor="ctr" anchorCtr="0">
            <a:normAutofit/>
          </a:bodyPr>
          <a:lstStyle/>
          <a:p>
            <a:pPr marL="228600" lvl="0" indent="-228600" algn="l" rtl="0">
              <a:lnSpc>
                <a:spcPct val="120000"/>
              </a:lnSpc>
              <a:spcBef>
                <a:spcPts val="0"/>
              </a:spcBef>
              <a:spcAft>
                <a:spcPts val="0"/>
              </a:spcAft>
              <a:buSzPts val="2000"/>
              <a:buChar char="•"/>
            </a:pPr>
            <a:r>
              <a:rPr lang="en-US" dirty="0">
                <a:solidFill>
                  <a:schemeClr val="lt1"/>
                </a:solidFill>
              </a:rPr>
              <a:t>On first contact with a victim, the custodial agency must verify the victims’ choices in the VRR form. </a:t>
            </a:r>
          </a:p>
          <a:p>
            <a:pPr marL="228600" lvl="0" indent="-228600" algn="l" rtl="0">
              <a:lnSpc>
                <a:spcPct val="120000"/>
              </a:lnSpc>
              <a:spcBef>
                <a:spcPts val="0"/>
              </a:spcBef>
              <a:spcAft>
                <a:spcPts val="0"/>
              </a:spcAft>
              <a:buSzPts val="2000"/>
              <a:buChar char="•"/>
            </a:pPr>
            <a:r>
              <a:rPr lang="en-US" dirty="0">
                <a:solidFill>
                  <a:schemeClr val="lt1"/>
                </a:solidFill>
              </a:rPr>
              <a:t>If no VRR form was transmitted to the custodial agency, it must send one to the victim.</a:t>
            </a:r>
          </a:p>
          <a:p>
            <a:pPr marL="228600" lvl="0" indent="-228600" algn="l" rtl="0">
              <a:lnSpc>
                <a:spcPct val="120000"/>
              </a:lnSpc>
              <a:spcBef>
                <a:spcPts val="0"/>
              </a:spcBef>
              <a:spcAft>
                <a:spcPts val="0"/>
              </a:spcAft>
              <a:buSzPts val="2000"/>
              <a:buChar char="•"/>
            </a:pPr>
            <a:r>
              <a:rPr lang="en-US" dirty="0">
                <a:solidFill>
                  <a:schemeClr val="lt1"/>
                </a:solidFill>
              </a:rPr>
              <a:t>Any victim by virtue of being directly and proximately harmed by an offense must identify themselves to the custodial agency.</a:t>
            </a:r>
            <a:endParaRPr dirty="0">
              <a:solidFill>
                <a:schemeClr val="lt1"/>
              </a:solidFill>
            </a:endParaRPr>
          </a:p>
        </p:txBody>
      </p:sp>
      <p:pic>
        <p:nvPicPr>
          <p:cNvPr id="1050" name="Google Shape;1050;p65"/>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C96E3CC2-7C50-6BAB-A839-8F17DB343C4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69</a:t>
            </a:fld>
            <a:endParaRPr lang="en-US"/>
          </a:p>
        </p:txBody>
      </p:sp>
    </p:spTree>
    <p:extLst>
      <p:ext uri="{BB962C8B-B14F-4D97-AF65-F5344CB8AC3E}">
        <p14:creationId xmlns:p14="http://schemas.microsoft.com/office/powerpoint/2010/main" val="267220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7">
          <a:extLst>
            <a:ext uri="{FF2B5EF4-FFF2-40B4-BE49-F238E27FC236}">
              <a16:creationId xmlns:a16="http://schemas.microsoft.com/office/drawing/2014/main" id="{B8169331-9C90-A266-75D7-8FE7AB1D0FAA}"/>
            </a:ext>
          </a:extLst>
        </p:cNvPr>
        <p:cNvGrpSpPr/>
        <p:nvPr/>
      </p:nvGrpSpPr>
      <p:grpSpPr>
        <a:xfrm>
          <a:off x="0" y="0"/>
          <a:ext cx="0" cy="0"/>
          <a:chOff x="0" y="0"/>
          <a:chExt cx="0" cy="0"/>
        </a:xfrm>
      </p:grpSpPr>
      <p:sp>
        <p:nvSpPr>
          <p:cNvPr id="398" name="Google Shape;398;p19">
            <a:extLst>
              <a:ext uri="{FF2B5EF4-FFF2-40B4-BE49-F238E27FC236}">
                <a16:creationId xmlns:a16="http://schemas.microsoft.com/office/drawing/2014/main" id="{2D013319-0D71-268B-7FE8-0073CA49C6D1}"/>
              </a:ext>
            </a:extLst>
          </p:cNvPr>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99" name="Google Shape;399;p19">
            <a:extLst>
              <a:ext uri="{FF2B5EF4-FFF2-40B4-BE49-F238E27FC236}">
                <a16:creationId xmlns:a16="http://schemas.microsoft.com/office/drawing/2014/main" id="{51ECAEA6-6F2E-2794-A7EF-DE9AC43579B2}"/>
              </a:ext>
            </a:extLst>
          </p:cNvPr>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19">
            <a:extLst>
              <a:ext uri="{FF2B5EF4-FFF2-40B4-BE49-F238E27FC236}">
                <a16:creationId xmlns:a16="http://schemas.microsoft.com/office/drawing/2014/main" id="{5A29F0D4-73DD-5B76-D4BC-F84CEF68446A}"/>
              </a:ext>
            </a:extLst>
          </p:cNvPr>
          <p:cNvSpPr/>
          <p:nvPr/>
        </p:nvSpPr>
        <p:spPr>
          <a:xfrm>
            <a:off x="8129873"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01" name="Google Shape;401;p19">
            <a:extLst>
              <a:ext uri="{FF2B5EF4-FFF2-40B4-BE49-F238E27FC236}">
                <a16:creationId xmlns:a16="http://schemas.microsoft.com/office/drawing/2014/main" id="{BE8F580A-C5E7-C59B-5C60-7444FC05ACB6}"/>
              </a:ext>
            </a:extLst>
          </p:cNvPr>
          <p:cNvSpPr txBox="1">
            <a:spLocks noGrp="1"/>
          </p:cNvSpPr>
          <p:nvPr>
            <p:ph type="title"/>
          </p:nvPr>
        </p:nvSpPr>
        <p:spPr>
          <a:xfrm>
            <a:off x="8614504" y="1240076"/>
            <a:ext cx="2727813"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dirty="0">
                <a:solidFill>
                  <a:srgbClr val="FFFFFF"/>
                </a:solidFill>
              </a:rPr>
              <a:t>Victim Definition Case Law</a:t>
            </a:r>
            <a:endParaRPr dirty="0"/>
          </a:p>
        </p:txBody>
      </p:sp>
      <p:sp>
        <p:nvSpPr>
          <p:cNvPr id="402" name="Google Shape;402;p19">
            <a:extLst>
              <a:ext uri="{FF2B5EF4-FFF2-40B4-BE49-F238E27FC236}">
                <a16:creationId xmlns:a16="http://schemas.microsoft.com/office/drawing/2014/main" id="{929405A1-AA5C-C90F-2630-357B6B3E799E}"/>
              </a:ext>
            </a:extLst>
          </p:cNvPr>
          <p:cNvSpPr txBox="1">
            <a:spLocks noGrp="1"/>
          </p:cNvSpPr>
          <p:nvPr>
            <p:ph type="body" idx="1"/>
          </p:nvPr>
        </p:nvSpPr>
        <p:spPr>
          <a:xfrm>
            <a:off x="1451579" y="1240077"/>
            <a:ext cx="6034827" cy="4916465"/>
          </a:xfrm>
          <a:prstGeom prst="rect">
            <a:avLst/>
          </a:prstGeom>
          <a:noFill/>
          <a:ln>
            <a:noFill/>
          </a:ln>
        </p:spPr>
        <p:txBody>
          <a:bodyPr spcFirstLastPara="1" wrap="square" lIns="91425" tIns="45700" rIns="91425" bIns="45700" anchor="t" anchorCtr="0">
            <a:normAutofit fontScale="92500" lnSpcReduction="10000"/>
          </a:bodyPr>
          <a:lstStyle/>
          <a:p>
            <a:pPr marL="285750" indent="-285750">
              <a:spcBef>
                <a:spcPts val="0"/>
              </a:spcBef>
            </a:pPr>
            <a:r>
              <a:rPr lang="en-US" sz="1800" dirty="0"/>
              <a:t>Who IS NOT a victim?</a:t>
            </a:r>
          </a:p>
          <a:p>
            <a:pPr marL="742950" lvl="1" indent="-285750">
              <a:spcBef>
                <a:spcPts val="0"/>
              </a:spcBef>
            </a:pPr>
            <a:r>
              <a:rPr lang="en-US" sz="1600" dirty="0"/>
              <a:t>A municipality</a:t>
            </a:r>
          </a:p>
          <a:p>
            <a:pPr marL="1200150" lvl="2" indent="-285750">
              <a:spcBef>
                <a:spcPts val="0"/>
              </a:spcBef>
            </a:pPr>
            <a:r>
              <a:rPr lang="en-US" sz="1400" i="1" dirty="0"/>
              <a:t>City of Centerville v. Knab</a:t>
            </a:r>
            <a:r>
              <a:rPr lang="en-US" sz="1400" dirty="0"/>
              <a:t>, 2020-Ohio-5219. </a:t>
            </a:r>
          </a:p>
          <a:p>
            <a:pPr marL="742950" lvl="1" indent="-285750">
              <a:spcBef>
                <a:spcPts val="0"/>
              </a:spcBef>
            </a:pPr>
            <a:r>
              <a:rPr lang="en-US" sz="1600" dirty="0"/>
              <a:t>The victims’ compensation fund</a:t>
            </a:r>
          </a:p>
          <a:p>
            <a:pPr marL="1200150" lvl="2" indent="-285750">
              <a:spcBef>
                <a:spcPts val="0"/>
              </a:spcBef>
            </a:pPr>
            <a:r>
              <a:rPr lang="en-US" sz="1400" i="1" dirty="0"/>
              <a:t>State v. Johnson</a:t>
            </a:r>
            <a:r>
              <a:rPr lang="en-US" sz="1400" dirty="0"/>
              <a:t>, 2021-Ohio-1869 (3rd Dist.). </a:t>
            </a:r>
            <a:endParaRPr lang="en-US" sz="1600" dirty="0"/>
          </a:p>
          <a:p>
            <a:pPr marL="285750" indent="-285750">
              <a:spcBef>
                <a:spcPts val="0"/>
              </a:spcBef>
            </a:pPr>
            <a:r>
              <a:rPr lang="en-US" sz="1800" dirty="0"/>
              <a:t>Who IS a victim?</a:t>
            </a:r>
          </a:p>
          <a:p>
            <a:pPr marL="742950" lvl="1" indent="-285750">
              <a:spcBef>
                <a:spcPts val="0"/>
              </a:spcBef>
            </a:pPr>
            <a:r>
              <a:rPr lang="en-US" sz="1600" dirty="0"/>
              <a:t>A car owner not listed in an indictment</a:t>
            </a:r>
          </a:p>
          <a:p>
            <a:pPr marL="1200150" lvl="2" indent="-285750">
              <a:spcBef>
                <a:spcPts val="0"/>
              </a:spcBef>
            </a:pPr>
            <a:r>
              <a:rPr lang="en-US" sz="1400" i="1" dirty="0"/>
              <a:t>State v. Morales</a:t>
            </a:r>
            <a:r>
              <a:rPr lang="en-US" sz="1400" dirty="0"/>
              <a:t>, 2023-Ohio-2459 (1st Dist.). </a:t>
            </a:r>
          </a:p>
          <a:p>
            <a:pPr marL="742950" lvl="1" indent="-285750">
              <a:spcBef>
                <a:spcPts val="0"/>
              </a:spcBef>
            </a:pPr>
            <a:r>
              <a:rPr lang="en-US" sz="1600" dirty="0"/>
              <a:t>A law firm </a:t>
            </a:r>
          </a:p>
          <a:p>
            <a:pPr marL="1200150" lvl="2" indent="-285750">
              <a:spcBef>
                <a:spcPts val="0"/>
              </a:spcBef>
            </a:pPr>
            <a:r>
              <a:rPr lang="en-US" sz="1400" i="1" dirty="0"/>
              <a:t>State v. Crosby</a:t>
            </a:r>
            <a:r>
              <a:rPr lang="en-US" sz="1400" dirty="0"/>
              <a:t>, 2024-Ohio-2877 (1st Dist.).</a:t>
            </a:r>
          </a:p>
          <a:p>
            <a:pPr marL="742950" lvl="1" indent="-285750">
              <a:spcBef>
                <a:spcPts val="0"/>
              </a:spcBef>
            </a:pPr>
            <a:r>
              <a:rPr lang="en-US" sz="1600" dirty="0"/>
              <a:t>Parents, children, and siblings of a deceased victim</a:t>
            </a:r>
          </a:p>
          <a:p>
            <a:pPr marL="1200150" lvl="2" indent="-285750">
              <a:spcBef>
                <a:spcPts val="0"/>
              </a:spcBef>
            </a:pPr>
            <a:r>
              <a:rPr lang="en-US" sz="1400" i="1" dirty="0"/>
              <a:t>State v. Anderson</a:t>
            </a:r>
            <a:r>
              <a:rPr lang="en-US" sz="1400" dirty="0"/>
              <a:t>, 2025-Ohio-1226 (5th Dist.).</a:t>
            </a:r>
          </a:p>
          <a:p>
            <a:pPr marL="914400" lvl="2" indent="0">
              <a:spcBef>
                <a:spcPts val="0"/>
              </a:spcBef>
              <a:buNone/>
            </a:pPr>
            <a:endParaRPr lang="en-US" sz="1400" dirty="0"/>
          </a:p>
          <a:p>
            <a:pPr marL="342900">
              <a:spcBef>
                <a:spcPts val="0"/>
              </a:spcBef>
            </a:pPr>
            <a:r>
              <a:rPr lang="en-US" sz="1800" dirty="0"/>
              <a:t>Pending case</a:t>
            </a:r>
          </a:p>
          <a:p>
            <a:pPr lvl="1"/>
            <a:r>
              <a:rPr lang="en-US" i="1" dirty="0"/>
              <a:t>State ex rel. Gatehouse Media Ohio Holdings II, Inc. d/b/a The Columbus Dispatch v. The City of Columbus Police Department</a:t>
            </a:r>
            <a:r>
              <a:rPr lang="en-US" dirty="0"/>
              <a:t>, Case No. 2023-1327 (Ohio Supreme Court)</a:t>
            </a:r>
          </a:p>
          <a:p>
            <a:pPr marL="800100" lvl="1">
              <a:spcBef>
                <a:spcPts val="0"/>
              </a:spcBef>
            </a:pPr>
            <a:endParaRPr dirty="0"/>
          </a:p>
          <a:p>
            <a:pPr marL="228600" lvl="0" indent="-114300" algn="l" rtl="0">
              <a:lnSpc>
                <a:spcPct val="120000"/>
              </a:lnSpc>
              <a:spcBef>
                <a:spcPts val="1000"/>
              </a:spcBef>
              <a:spcAft>
                <a:spcPts val="0"/>
              </a:spcAft>
              <a:buSzPts val="1800"/>
              <a:buNone/>
            </a:pPr>
            <a:endParaRPr sz="1800" dirty="0"/>
          </a:p>
        </p:txBody>
      </p:sp>
      <p:pic>
        <p:nvPicPr>
          <p:cNvPr id="403" name="Google Shape;403;p19">
            <a:extLst>
              <a:ext uri="{FF2B5EF4-FFF2-40B4-BE49-F238E27FC236}">
                <a16:creationId xmlns:a16="http://schemas.microsoft.com/office/drawing/2014/main" id="{353E54E6-911A-EBD1-4724-3AF698333715}"/>
              </a:ext>
            </a:extLst>
          </p:cNvPr>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DF36126A-CAC2-CF16-B001-1EDC90DA56F4}"/>
              </a:ext>
            </a:extLst>
          </p:cNvPr>
          <p:cNvSpPr>
            <a:spLocks noGrp="1"/>
          </p:cNvSpPr>
          <p:nvPr>
            <p:ph type="sldNum" idx="12"/>
          </p:nvPr>
        </p:nvSpPr>
        <p:spPr>
          <a:solidFill>
            <a:schemeClr val="bg1"/>
          </a:solidFill>
        </p:spPr>
        <p:txBody>
          <a:bodyPr/>
          <a:lstStyle/>
          <a:p>
            <a:pPr marL="0" lvl="0" indent="0" algn="r" rtl="0">
              <a:spcBef>
                <a:spcPts val="0"/>
              </a:spcBef>
              <a:spcAft>
                <a:spcPts val="0"/>
              </a:spcAft>
              <a:buNone/>
            </a:pPr>
            <a:fld id="{00000000-1234-1234-1234-123412341234}" type="slidenum">
              <a:rPr lang="en-US" smtClean="0"/>
              <a:t>7</a:t>
            </a:fld>
            <a:endParaRPr lang="en-US" dirty="0"/>
          </a:p>
        </p:txBody>
      </p:sp>
    </p:spTree>
    <p:extLst>
      <p:ext uri="{BB962C8B-B14F-4D97-AF65-F5344CB8AC3E}">
        <p14:creationId xmlns:p14="http://schemas.microsoft.com/office/powerpoint/2010/main" val="8087429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838"/>
        <p:cNvGrpSpPr/>
        <p:nvPr/>
      </p:nvGrpSpPr>
      <p:grpSpPr>
        <a:xfrm>
          <a:off x="0" y="0"/>
          <a:ext cx="0" cy="0"/>
          <a:chOff x="0" y="0"/>
          <a:chExt cx="0" cy="0"/>
        </a:xfrm>
      </p:grpSpPr>
      <p:sp>
        <p:nvSpPr>
          <p:cNvPr id="1839" name="Google Shape;1839;p123"/>
          <p:cNvSpPr/>
          <p:nvPr/>
        </p:nvSpPr>
        <p:spPr>
          <a:xfrm>
            <a:off x="303"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40" name="Google Shape;1840;p123"/>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1" name="Google Shape;1841;p123"/>
          <p:cNvSpPr/>
          <p:nvPr/>
        </p:nvSpPr>
        <p:spPr>
          <a:xfrm>
            <a:off x="0"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42" name="Google Shape;1842;p123"/>
          <p:cNvSpPr txBox="1">
            <a:spLocks noGrp="1"/>
          </p:cNvSpPr>
          <p:nvPr>
            <p:ph type="title"/>
          </p:nvPr>
        </p:nvSpPr>
        <p:spPr>
          <a:xfrm>
            <a:off x="849683" y="1240076"/>
            <a:ext cx="2777397"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dirty="0">
                <a:solidFill>
                  <a:srgbClr val="FFFFFF"/>
                </a:solidFill>
              </a:rPr>
              <a:t>Right to Notice and to be Heard: RC 2930.16</a:t>
            </a:r>
            <a:endParaRPr dirty="0"/>
          </a:p>
        </p:txBody>
      </p:sp>
      <p:sp>
        <p:nvSpPr>
          <p:cNvPr id="1843" name="Google Shape;1843;p123"/>
          <p:cNvSpPr txBox="1">
            <a:spLocks noGrp="1"/>
          </p:cNvSpPr>
          <p:nvPr>
            <p:ph type="body" idx="1"/>
          </p:nvPr>
        </p:nvSpPr>
        <p:spPr>
          <a:xfrm>
            <a:off x="4705594" y="1240077"/>
            <a:ext cx="6034827" cy="4916465"/>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000"/>
              <a:buNone/>
            </a:pPr>
            <a:r>
              <a:rPr lang="en-US" dirty="0"/>
              <a:t>Victims of violent felony offenses of the 1st, 2nd, or 3rd degree** will automatically receive the following notifications from DRC or DYS at least 60 days in advance:</a:t>
            </a:r>
            <a:endParaRPr dirty="0"/>
          </a:p>
          <a:p>
            <a:pPr marL="685800" lvl="1" indent="-228600" algn="l" rtl="0">
              <a:lnSpc>
                <a:spcPct val="120000"/>
              </a:lnSpc>
              <a:spcBef>
                <a:spcPts val="500"/>
              </a:spcBef>
              <a:spcAft>
                <a:spcPts val="0"/>
              </a:spcAft>
              <a:buSzPts val="1800"/>
              <a:buChar char="•"/>
            </a:pPr>
            <a:r>
              <a:rPr lang="en-US" dirty="0"/>
              <a:t>Pardon or commutation </a:t>
            </a:r>
          </a:p>
          <a:p>
            <a:pPr marL="685800" lvl="1" indent="-228600" algn="l" rtl="0">
              <a:lnSpc>
                <a:spcPct val="120000"/>
              </a:lnSpc>
              <a:spcBef>
                <a:spcPts val="500"/>
              </a:spcBef>
              <a:spcAft>
                <a:spcPts val="0"/>
              </a:spcAft>
              <a:buSzPts val="1800"/>
              <a:buChar char="•"/>
            </a:pPr>
            <a:r>
              <a:rPr lang="en-US" dirty="0"/>
              <a:t>Parole, </a:t>
            </a:r>
            <a:r>
              <a:rPr lang="en-US" b="1" dirty="0"/>
              <a:t>including an opportunity to attend parole board hearing and make a statement prior to parole </a:t>
            </a:r>
          </a:p>
          <a:p>
            <a:pPr marL="685800" lvl="1" indent="-228600" algn="l" rtl="0">
              <a:lnSpc>
                <a:spcPct val="120000"/>
              </a:lnSpc>
              <a:spcBef>
                <a:spcPts val="500"/>
              </a:spcBef>
              <a:spcAft>
                <a:spcPts val="0"/>
              </a:spcAft>
              <a:buSzPts val="1800"/>
              <a:buChar char="•"/>
            </a:pPr>
            <a:r>
              <a:rPr lang="en-US" dirty="0"/>
              <a:t>Transfer to transitional control </a:t>
            </a:r>
          </a:p>
          <a:p>
            <a:pPr marL="457200" lvl="1" indent="0" algn="l" rtl="0">
              <a:lnSpc>
                <a:spcPct val="120000"/>
              </a:lnSpc>
              <a:spcBef>
                <a:spcPts val="500"/>
              </a:spcBef>
              <a:spcAft>
                <a:spcPts val="0"/>
              </a:spcAft>
              <a:buSzPts val="1800"/>
              <a:buNone/>
            </a:pPr>
            <a:r>
              <a:rPr lang="en-US" b="1" dirty="0"/>
              <a:t>**Other victims MUST REQUEST these notices</a:t>
            </a:r>
          </a:p>
          <a:p>
            <a:pPr marL="457200" lvl="1" indent="0" algn="l" rtl="0">
              <a:lnSpc>
                <a:spcPct val="120000"/>
              </a:lnSpc>
              <a:spcBef>
                <a:spcPts val="500"/>
              </a:spcBef>
              <a:spcAft>
                <a:spcPts val="0"/>
              </a:spcAft>
              <a:buSzPts val="1800"/>
              <a:buNone/>
            </a:pPr>
            <a:r>
              <a:rPr lang="en-US" dirty="0"/>
              <a:t>These victims also have the right to attend victim conferences with at least three victim family members to discuss the case privately with DRC.</a:t>
            </a:r>
            <a:endParaRPr dirty="0"/>
          </a:p>
          <a:p>
            <a:pPr marL="228600" lvl="0" indent="-101600" algn="l" rtl="0">
              <a:lnSpc>
                <a:spcPct val="120000"/>
              </a:lnSpc>
              <a:spcBef>
                <a:spcPts val="1000"/>
              </a:spcBef>
              <a:spcAft>
                <a:spcPts val="0"/>
              </a:spcAft>
              <a:buSzPts val="2000"/>
              <a:buNone/>
            </a:pPr>
            <a:endParaRPr dirty="0"/>
          </a:p>
        </p:txBody>
      </p:sp>
      <p:pic>
        <p:nvPicPr>
          <p:cNvPr id="1844" name="Google Shape;1844;p123"/>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7D4EE201-652D-79A2-21F0-7F9F53BCAB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838"/>
        <p:cNvGrpSpPr/>
        <p:nvPr/>
      </p:nvGrpSpPr>
      <p:grpSpPr>
        <a:xfrm>
          <a:off x="0" y="0"/>
          <a:ext cx="0" cy="0"/>
          <a:chOff x="0" y="0"/>
          <a:chExt cx="0" cy="0"/>
        </a:xfrm>
      </p:grpSpPr>
      <p:sp>
        <p:nvSpPr>
          <p:cNvPr id="1839" name="Google Shape;1839;p123"/>
          <p:cNvSpPr/>
          <p:nvPr/>
        </p:nvSpPr>
        <p:spPr>
          <a:xfrm>
            <a:off x="303"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40" name="Google Shape;1840;p123"/>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1" name="Google Shape;1841;p123"/>
          <p:cNvSpPr/>
          <p:nvPr/>
        </p:nvSpPr>
        <p:spPr>
          <a:xfrm>
            <a:off x="0"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42" name="Google Shape;1842;p123"/>
          <p:cNvSpPr txBox="1">
            <a:spLocks noGrp="1"/>
          </p:cNvSpPr>
          <p:nvPr>
            <p:ph type="title"/>
          </p:nvPr>
        </p:nvSpPr>
        <p:spPr>
          <a:xfrm>
            <a:off x="849683" y="1240076"/>
            <a:ext cx="2777397"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a:solidFill>
                  <a:srgbClr val="FFFFFF"/>
                </a:solidFill>
              </a:rPr>
              <a:t>Right to Notice: RC 2930.16</a:t>
            </a:r>
            <a:endParaRPr/>
          </a:p>
        </p:txBody>
      </p:sp>
      <p:sp>
        <p:nvSpPr>
          <p:cNvPr id="1843" name="Google Shape;1843;p123"/>
          <p:cNvSpPr txBox="1">
            <a:spLocks noGrp="1"/>
          </p:cNvSpPr>
          <p:nvPr>
            <p:ph type="body" idx="1"/>
          </p:nvPr>
        </p:nvSpPr>
        <p:spPr>
          <a:xfrm>
            <a:off x="4705594" y="1240077"/>
            <a:ext cx="6034827" cy="4916465"/>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000"/>
              <a:buNone/>
            </a:pPr>
            <a:r>
              <a:rPr lang="en-US" dirty="0"/>
              <a:t>In addition, victims of violent felony offenses of the 1st, 2nd, or 3rd degree** will receive notice of: </a:t>
            </a:r>
          </a:p>
          <a:p>
            <a:pPr marL="742950" lvl="1" indent="-285750"/>
            <a:r>
              <a:rPr lang="en-US" dirty="0"/>
              <a:t>Escape and recapture within three days</a:t>
            </a:r>
          </a:p>
          <a:p>
            <a:pPr marL="742950" lvl="1" indent="-285750"/>
            <a:r>
              <a:rPr lang="en-US" dirty="0"/>
              <a:t>Death within 30 days</a:t>
            </a:r>
          </a:p>
          <a:p>
            <a:pPr marL="742950" lvl="1" indent="-285750"/>
            <a:r>
              <a:rPr lang="en-US" dirty="0"/>
              <a:t>DRC petition for early release within 30 days</a:t>
            </a:r>
          </a:p>
          <a:p>
            <a:pPr marL="457200" lvl="1" indent="0" algn="l" rtl="0">
              <a:lnSpc>
                <a:spcPct val="120000"/>
              </a:lnSpc>
              <a:spcBef>
                <a:spcPts val="500"/>
              </a:spcBef>
              <a:spcAft>
                <a:spcPts val="0"/>
              </a:spcAft>
              <a:buSzPts val="1800"/>
              <a:buNone/>
            </a:pPr>
            <a:r>
              <a:rPr lang="en-US" b="1" dirty="0"/>
              <a:t>**Other victims MUST REQUEST these notices</a:t>
            </a:r>
          </a:p>
          <a:p>
            <a:pPr marL="457200" lvl="1" indent="0" algn="l" rtl="0">
              <a:lnSpc>
                <a:spcPct val="120000"/>
              </a:lnSpc>
              <a:spcBef>
                <a:spcPts val="500"/>
              </a:spcBef>
              <a:spcAft>
                <a:spcPts val="0"/>
              </a:spcAft>
              <a:buSzPts val="1800"/>
              <a:buNone/>
            </a:pPr>
            <a:endParaRPr lang="en-US" b="1" dirty="0"/>
          </a:p>
          <a:p>
            <a:pPr marL="228600" lvl="0" indent="-101600" algn="l" rtl="0">
              <a:lnSpc>
                <a:spcPct val="120000"/>
              </a:lnSpc>
              <a:spcBef>
                <a:spcPts val="1000"/>
              </a:spcBef>
              <a:spcAft>
                <a:spcPts val="0"/>
              </a:spcAft>
              <a:buSzPts val="2000"/>
              <a:buNone/>
            </a:pPr>
            <a:endParaRPr dirty="0"/>
          </a:p>
        </p:txBody>
      </p:sp>
      <p:pic>
        <p:nvPicPr>
          <p:cNvPr id="1844" name="Google Shape;1844;p123"/>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7D4EE201-652D-79A2-21F0-7F9F53BCAB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71</a:t>
            </a:fld>
            <a:endParaRPr lang="en-US"/>
          </a:p>
        </p:txBody>
      </p:sp>
    </p:spTree>
    <p:extLst>
      <p:ext uri="{BB962C8B-B14F-4D97-AF65-F5344CB8AC3E}">
        <p14:creationId xmlns:p14="http://schemas.microsoft.com/office/powerpoint/2010/main" val="27132689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838"/>
        <p:cNvGrpSpPr/>
        <p:nvPr/>
      </p:nvGrpSpPr>
      <p:grpSpPr>
        <a:xfrm>
          <a:off x="0" y="0"/>
          <a:ext cx="0" cy="0"/>
          <a:chOff x="0" y="0"/>
          <a:chExt cx="0" cy="0"/>
        </a:xfrm>
      </p:grpSpPr>
      <p:sp>
        <p:nvSpPr>
          <p:cNvPr id="1839" name="Google Shape;1839;p123"/>
          <p:cNvSpPr/>
          <p:nvPr/>
        </p:nvSpPr>
        <p:spPr>
          <a:xfrm>
            <a:off x="303"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40" name="Google Shape;1840;p123"/>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1" name="Google Shape;1841;p123"/>
          <p:cNvSpPr/>
          <p:nvPr/>
        </p:nvSpPr>
        <p:spPr>
          <a:xfrm>
            <a:off x="0"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42" name="Google Shape;1842;p123"/>
          <p:cNvSpPr txBox="1">
            <a:spLocks noGrp="1"/>
          </p:cNvSpPr>
          <p:nvPr>
            <p:ph type="title"/>
          </p:nvPr>
        </p:nvSpPr>
        <p:spPr>
          <a:xfrm>
            <a:off x="849683" y="1240076"/>
            <a:ext cx="2777397"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dirty="0">
                <a:solidFill>
                  <a:srgbClr val="FFFFFF"/>
                </a:solidFill>
              </a:rPr>
              <a:t>Right to Notice: RC 2930.162</a:t>
            </a:r>
            <a:endParaRPr dirty="0"/>
          </a:p>
        </p:txBody>
      </p:sp>
      <p:sp>
        <p:nvSpPr>
          <p:cNvPr id="1843" name="Google Shape;1843;p123"/>
          <p:cNvSpPr txBox="1">
            <a:spLocks noGrp="1"/>
          </p:cNvSpPr>
          <p:nvPr>
            <p:ph type="body" idx="1"/>
          </p:nvPr>
        </p:nvSpPr>
        <p:spPr>
          <a:xfrm>
            <a:off x="4705594" y="1240077"/>
            <a:ext cx="6034827" cy="4916465"/>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000"/>
              <a:buNone/>
            </a:pPr>
            <a:r>
              <a:rPr lang="en-US" dirty="0"/>
              <a:t>Before the governor grants pardon, commutation, or reprieve for an offense of violence, the governor’s office shall notify victim, representative, and victim counsel of the application for pardon, commutation, or reprieve </a:t>
            </a:r>
            <a:r>
              <a:rPr lang="en-US" b="1" dirty="0"/>
              <a:t>at least 30 days before</a:t>
            </a:r>
            <a:r>
              <a:rPr lang="en-US" dirty="0"/>
              <a:t> issuing decision. </a:t>
            </a:r>
          </a:p>
          <a:p>
            <a:pPr marL="0" lvl="0" indent="0" algn="l" rtl="0">
              <a:lnSpc>
                <a:spcPct val="120000"/>
              </a:lnSpc>
              <a:spcBef>
                <a:spcPts val="0"/>
              </a:spcBef>
              <a:spcAft>
                <a:spcPts val="0"/>
              </a:spcAft>
              <a:buSzPts val="2000"/>
              <a:buNone/>
            </a:pPr>
            <a:endParaRPr lang="en-US" dirty="0"/>
          </a:p>
          <a:p>
            <a:pPr marL="0" lvl="0" indent="0" algn="l" rtl="0">
              <a:lnSpc>
                <a:spcPct val="120000"/>
              </a:lnSpc>
              <a:spcBef>
                <a:spcPts val="0"/>
              </a:spcBef>
              <a:spcAft>
                <a:spcPts val="0"/>
              </a:spcAft>
              <a:buSzPts val="2000"/>
              <a:buNone/>
            </a:pPr>
            <a:r>
              <a:rPr lang="en-US" dirty="0"/>
              <a:t>Victim and representative may submit a written statement and must be informed of this right.</a:t>
            </a:r>
          </a:p>
          <a:p>
            <a:pPr marL="457200" lvl="1" indent="0" algn="l" rtl="0">
              <a:lnSpc>
                <a:spcPct val="120000"/>
              </a:lnSpc>
              <a:spcBef>
                <a:spcPts val="500"/>
              </a:spcBef>
              <a:spcAft>
                <a:spcPts val="0"/>
              </a:spcAft>
              <a:buSzPts val="1800"/>
              <a:buNone/>
            </a:pPr>
            <a:endParaRPr lang="en-US" b="1" dirty="0"/>
          </a:p>
          <a:p>
            <a:pPr marL="228600" lvl="0" indent="-101600" algn="l" rtl="0">
              <a:lnSpc>
                <a:spcPct val="120000"/>
              </a:lnSpc>
              <a:spcBef>
                <a:spcPts val="1000"/>
              </a:spcBef>
              <a:spcAft>
                <a:spcPts val="0"/>
              </a:spcAft>
              <a:buSzPts val="2000"/>
              <a:buNone/>
            </a:pPr>
            <a:endParaRPr dirty="0"/>
          </a:p>
        </p:txBody>
      </p:sp>
      <p:pic>
        <p:nvPicPr>
          <p:cNvPr id="1844" name="Google Shape;1844;p123"/>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7D4EE201-652D-79A2-21F0-7F9F53BCAB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72</a:t>
            </a:fld>
            <a:endParaRPr lang="en-US"/>
          </a:p>
        </p:txBody>
      </p:sp>
    </p:spTree>
    <p:extLst>
      <p:ext uri="{BB962C8B-B14F-4D97-AF65-F5344CB8AC3E}">
        <p14:creationId xmlns:p14="http://schemas.microsoft.com/office/powerpoint/2010/main" val="20592299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sp>
        <p:nvSpPr>
          <p:cNvPr id="1829" name="Google Shape;1829;p122"/>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30" name="Google Shape;1830;p122"/>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1" name="Google Shape;1831;p122"/>
          <p:cNvSpPr/>
          <p:nvPr/>
        </p:nvSpPr>
        <p:spPr>
          <a:xfrm>
            <a:off x="8129873"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a:ea typeface="Century Gothic"/>
              <a:cs typeface="Century Gothic"/>
              <a:sym typeface="Century Gothic"/>
            </a:endParaRPr>
          </a:p>
        </p:txBody>
      </p:sp>
      <p:sp>
        <p:nvSpPr>
          <p:cNvPr id="1832" name="Google Shape;1832;p122"/>
          <p:cNvSpPr txBox="1">
            <a:spLocks noGrp="1"/>
          </p:cNvSpPr>
          <p:nvPr>
            <p:ph type="title"/>
          </p:nvPr>
        </p:nvSpPr>
        <p:spPr>
          <a:xfrm>
            <a:off x="8614504" y="1240076"/>
            <a:ext cx="2727813"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dirty="0">
                <a:solidFill>
                  <a:srgbClr val="FFFFFF"/>
                </a:solidFill>
              </a:rPr>
              <a:t>Right to be Present and Heard: RC 2930.17</a:t>
            </a:r>
            <a:endParaRPr dirty="0"/>
          </a:p>
        </p:txBody>
      </p:sp>
      <p:sp>
        <p:nvSpPr>
          <p:cNvPr id="1833" name="Google Shape;1833;p122"/>
          <p:cNvSpPr txBox="1">
            <a:spLocks noGrp="1"/>
          </p:cNvSpPr>
          <p:nvPr>
            <p:ph type="body" idx="1"/>
          </p:nvPr>
        </p:nvSpPr>
        <p:spPr>
          <a:xfrm>
            <a:off x="1451579" y="1240077"/>
            <a:ext cx="6034827" cy="4916465"/>
          </a:xfrm>
          <a:prstGeom prst="rect">
            <a:avLst/>
          </a:prstGeom>
          <a:noFill/>
          <a:ln>
            <a:noFill/>
          </a:ln>
        </p:spPr>
        <p:txBody>
          <a:bodyPr spcFirstLastPara="1" wrap="square" lIns="91425" tIns="45700" rIns="91425" bIns="45700" anchor="t" anchorCtr="0">
            <a:normAutofit/>
          </a:bodyPr>
          <a:lstStyle/>
          <a:p>
            <a:pPr marL="285750" indent="-285750">
              <a:spcBef>
                <a:spcPts val="0"/>
              </a:spcBef>
            </a:pPr>
            <a:r>
              <a:rPr lang="en-US" sz="1800" dirty="0">
                <a:effectLst/>
                <a:latin typeface="Century Gothic" panose="020B0502020202020204" pitchFamily="34" charset="0"/>
                <a:ea typeface="Calibri" panose="020F0502020204030204" pitchFamily="34" charset="0"/>
                <a:cs typeface="Times New Roman (Body CS)"/>
              </a:rPr>
              <a:t>When determining whether to grant judicial release, a court shall allow victim and representative to be heard orally, in writing or both. </a:t>
            </a:r>
          </a:p>
          <a:p>
            <a:pPr marL="0" indent="0">
              <a:spcBef>
                <a:spcPts val="0"/>
              </a:spcBef>
              <a:buNone/>
            </a:pPr>
            <a:endParaRPr lang="en-US" sz="1800" dirty="0">
              <a:effectLst/>
              <a:latin typeface="Century Gothic" panose="020B0502020202020204" pitchFamily="34" charset="0"/>
              <a:ea typeface="Calibri" panose="020F0502020204030204" pitchFamily="34" charset="0"/>
              <a:cs typeface="Times New Roman (Body CS)"/>
            </a:endParaRPr>
          </a:p>
          <a:p>
            <a:pPr marL="285750" indent="-285750">
              <a:spcBef>
                <a:spcPts val="0"/>
              </a:spcBef>
            </a:pPr>
            <a:r>
              <a:rPr lang="en-US" sz="1800" dirty="0">
                <a:effectLst/>
                <a:latin typeface="Century Gothic" panose="020B0502020202020204" pitchFamily="34" charset="0"/>
                <a:ea typeface="Calibri" panose="020F0502020204030204" pitchFamily="34" charset="0"/>
                <a:cs typeface="Times New Roman (Body CS)"/>
              </a:rPr>
              <a:t>Defendant may review a copy of the statement and DRC/DYS shall receive a copy.</a:t>
            </a:r>
          </a:p>
          <a:p>
            <a:pPr marL="0" indent="0">
              <a:spcBef>
                <a:spcPts val="0"/>
              </a:spcBef>
              <a:buNone/>
            </a:pPr>
            <a:endParaRPr lang="en-US" sz="1800" dirty="0">
              <a:effectLst/>
              <a:latin typeface="Century Gothic" panose="020B0502020202020204" pitchFamily="34" charset="0"/>
              <a:ea typeface="Calibri" panose="020F0502020204030204" pitchFamily="34" charset="0"/>
              <a:cs typeface="Times New Roman (Body CS)"/>
            </a:endParaRPr>
          </a:p>
          <a:p>
            <a:pPr marL="285750" indent="-285750">
              <a:spcBef>
                <a:spcPts val="0"/>
              </a:spcBef>
            </a:pPr>
            <a:r>
              <a:rPr lang="en-US" sz="1800" dirty="0">
                <a:effectLst/>
                <a:latin typeface="Century Gothic" panose="020B0502020202020204" pitchFamily="34" charset="0"/>
                <a:ea typeface="Calibri" panose="020F0502020204030204" pitchFamily="34" charset="0"/>
                <a:cs typeface="Times New Roman (Body CS)"/>
              </a:rPr>
              <a:t> The court must consider any victim’s and representative’s statement.</a:t>
            </a:r>
          </a:p>
          <a:p>
            <a:pPr marL="0" indent="0">
              <a:spcBef>
                <a:spcPts val="0"/>
              </a:spcBef>
              <a:buNone/>
            </a:pPr>
            <a:endParaRPr lang="en-US" sz="1800" dirty="0">
              <a:effectLst/>
              <a:latin typeface="Century Gothic" panose="020B0502020202020204" pitchFamily="34" charset="0"/>
              <a:ea typeface="Calibri" panose="020F0502020204030204" pitchFamily="34" charset="0"/>
              <a:cs typeface="Times New Roman (Body CS)"/>
            </a:endParaRPr>
          </a:p>
          <a:p>
            <a:pPr marL="285750" indent="-285750">
              <a:spcBef>
                <a:spcPts val="0"/>
              </a:spcBef>
            </a:pPr>
            <a:r>
              <a:rPr lang="en-US" sz="1800" dirty="0">
                <a:effectLst/>
                <a:latin typeface="Century Gothic" panose="020B0502020202020204" pitchFamily="34" charset="0"/>
                <a:ea typeface="Calibri" panose="020F0502020204030204" pitchFamily="34" charset="0"/>
                <a:cs typeface="Times New Roman (Body CS)"/>
              </a:rPr>
              <a:t> If the court orders release, it shall notify the prosecutor promptly and shall send its journal entry to the custodial agency BEFORE release.</a:t>
            </a:r>
          </a:p>
          <a:p>
            <a:pPr marL="0" marR="0" indent="0">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Body CS)"/>
            </a:endParaRPr>
          </a:p>
        </p:txBody>
      </p:sp>
      <p:pic>
        <p:nvPicPr>
          <p:cNvPr id="1834" name="Google Shape;1834;p122"/>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A6AC6A12-D278-9D6E-AC4D-D83358B2F9CB}"/>
              </a:ext>
            </a:extLst>
          </p:cNvPr>
          <p:cNvSpPr>
            <a:spLocks noGrp="1"/>
          </p:cNvSpPr>
          <p:nvPr>
            <p:ph type="sldNum" idx="12"/>
          </p:nvPr>
        </p:nvSpPr>
        <p:spPr>
          <a:solidFill>
            <a:schemeClr val="bg1"/>
          </a:solidFill>
        </p:spPr>
        <p:txBody>
          <a:bodyPr/>
          <a:lstStyle/>
          <a:p>
            <a:pPr marL="0" lvl="0" indent="0" algn="r" rtl="0">
              <a:spcBef>
                <a:spcPts val="0"/>
              </a:spcBef>
              <a:spcAft>
                <a:spcPts val="0"/>
              </a:spcAft>
              <a:buNone/>
            </a:pPr>
            <a:fld id="{00000000-1234-1234-1234-123412341234}" type="slidenum">
              <a:rPr lang="en-US" smtClean="0"/>
              <a:t>73</a:t>
            </a:fld>
            <a:endParaRPr lang="en-US" dirty="0"/>
          </a:p>
        </p:txBody>
      </p:sp>
    </p:spTree>
    <p:extLst>
      <p:ext uri="{BB962C8B-B14F-4D97-AF65-F5344CB8AC3E}">
        <p14:creationId xmlns:p14="http://schemas.microsoft.com/office/powerpoint/2010/main" val="24077147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848"/>
        <p:cNvGrpSpPr/>
        <p:nvPr/>
      </p:nvGrpSpPr>
      <p:grpSpPr>
        <a:xfrm>
          <a:off x="0" y="0"/>
          <a:ext cx="0" cy="0"/>
          <a:chOff x="0" y="0"/>
          <a:chExt cx="0" cy="0"/>
        </a:xfrm>
      </p:grpSpPr>
      <p:sp>
        <p:nvSpPr>
          <p:cNvPr id="1849" name="Google Shape;1849;p124"/>
          <p:cNvSpPr txBox="1">
            <a:spLocks noGrp="1"/>
          </p:cNvSpPr>
          <p:nvPr>
            <p:ph type="title"/>
          </p:nvPr>
        </p:nvSpPr>
        <p:spPr>
          <a:xfrm>
            <a:off x="1130271" y="2082202"/>
            <a:ext cx="3587428" cy="210411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entury Gothic"/>
              <a:buNone/>
            </a:pPr>
            <a:r>
              <a:rPr lang="en-US"/>
              <a:t>Right to Safety: VINE</a:t>
            </a:r>
            <a:endParaRPr/>
          </a:p>
        </p:txBody>
      </p:sp>
      <p:sp>
        <p:nvSpPr>
          <p:cNvPr id="1850" name="Google Shape;1850;p124"/>
          <p:cNvSpPr txBox="1">
            <a:spLocks noGrp="1"/>
          </p:cNvSpPr>
          <p:nvPr>
            <p:ph type="body" idx="1"/>
          </p:nvPr>
        </p:nvSpPr>
        <p:spPr>
          <a:xfrm>
            <a:off x="5041969" y="953324"/>
            <a:ext cx="5691357" cy="2395035"/>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000"/>
              <a:buNone/>
            </a:pPr>
            <a:r>
              <a:rPr lang="en-US"/>
              <a:t>Advocates or prosecutors should talk to victims about VINE (Victim Information and Notification Everyday—vinelink.com) to track incarcerated offenders.</a:t>
            </a:r>
            <a:endParaRPr/>
          </a:p>
          <a:p>
            <a:pPr marL="0" lvl="0" indent="0" algn="l" rtl="0">
              <a:lnSpc>
                <a:spcPct val="120000"/>
              </a:lnSpc>
              <a:spcBef>
                <a:spcPts val="1000"/>
              </a:spcBef>
              <a:spcAft>
                <a:spcPts val="0"/>
              </a:spcAft>
              <a:buSzPts val="2000"/>
              <a:buNone/>
            </a:pPr>
            <a:endParaRPr/>
          </a:p>
        </p:txBody>
      </p:sp>
      <p:pic>
        <p:nvPicPr>
          <p:cNvPr id="1851" name="Google Shape;1851;p124"/>
          <p:cNvPicPr preferRelativeResize="0"/>
          <p:nvPr/>
        </p:nvPicPr>
        <p:blipFill rotWithShape="1">
          <a:blip r:embed="rId3">
            <a:alphaModFix/>
          </a:blip>
          <a:srcRect/>
          <a:stretch/>
        </p:blipFill>
        <p:spPr>
          <a:xfrm>
            <a:off x="5041969" y="4283863"/>
            <a:ext cx="5687126" cy="568712"/>
          </a:xfrm>
          <a:prstGeom prst="rect">
            <a:avLst/>
          </a:prstGeom>
          <a:noFill/>
          <a:ln>
            <a:noFill/>
          </a:ln>
        </p:spPr>
      </p:pic>
      <p:pic>
        <p:nvPicPr>
          <p:cNvPr id="1852" name="Google Shape;1852;p124"/>
          <p:cNvPicPr preferRelativeResize="0"/>
          <p:nvPr/>
        </p:nvPicPr>
        <p:blipFill rotWithShape="1">
          <a:blip r:embed="rId4">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F7774489-63FE-9A9F-B053-5463CB4637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8F8F8"/>
            </a:gs>
          </a:gsLst>
          <a:path path="circle">
            <a:fillToRect l="50000" t="50000" r="50000" b="50000"/>
          </a:path>
          <a:tileRect/>
        </a:gradFill>
        <a:effectLst/>
      </p:bgPr>
    </p:bg>
    <p:spTree>
      <p:nvGrpSpPr>
        <p:cNvPr id="1" name="Shape 1856"/>
        <p:cNvGrpSpPr/>
        <p:nvPr/>
      </p:nvGrpSpPr>
      <p:grpSpPr>
        <a:xfrm>
          <a:off x="0" y="0"/>
          <a:ext cx="0" cy="0"/>
          <a:chOff x="0" y="0"/>
          <a:chExt cx="0" cy="0"/>
        </a:xfrm>
      </p:grpSpPr>
      <p:sp>
        <p:nvSpPr>
          <p:cNvPr id="1857" name="Google Shape;1857;p125"/>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58" name="Google Shape;1858;p125"/>
          <p:cNvSpPr/>
          <p:nvPr/>
        </p:nvSpPr>
        <p:spPr>
          <a:xfrm>
            <a:off x="0" y="2019476"/>
            <a:ext cx="12192000" cy="4105941"/>
          </a:xfrm>
          <a:prstGeom prst="rect">
            <a:avLst/>
          </a:prstGeom>
          <a:gradFill>
            <a:gsLst>
              <a:gs pos="0">
                <a:srgbClr val="DCDCE0">
                  <a:alpha val="0"/>
                </a:srgbClr>
              </a:gs>
              <a:gs pos="100000">
                <a:schemeClr val="lt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59" name="Google Shape;1859;p125"/>
          <p:cNvSpPr txBox="1">
            <a:spLocks noGrp="1"/>
          </p:cNvSpPr>
          <p:nvPr>
            <p:ph type="title"/>
          </p:nvPr>
        </p:nvSpPr>
        <p:spPr>
          <a:xfrm>
            <a:off x="1451581" y="1138228"/>
            <a:ext cx="3202716" cy="38587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entury Gothic"/>
              <a:buNone/>
            </a:pPr>
            <a:r>
              <a:rPr lang="en-US" sz="3600" dirty="0"/>
              <a:t>Right to Safety, Right to be Present and Heard: RC 2930.161</a:t>
            </a:r>
            <a:endParaRPr dirty="0"/>
          </a:p>
        </p:txBody>
      </p:sp>
      <p:grpSp>
        <p:nvGrpSpPr>
          <p:cNvPr id="1860" name="Google Shape;1860;p125"/>
          <p:cNvGrpSpPr/>
          <p:nvPr/>
        </p:nvGrpSpPr>
        <p:grpSpPr>
          <a:xfrm>
            <a:off x="5100021" y="638300"/>
            <a:ext cx="6409605" cy="4858625"/>
            <a:chOff x="7807230" y="2012810"/>
            <a:chExt cx="3251252" cy="3459865"/>
          </a:xfrm>
        </p:grpSpPr>
        <p:sp>
          <p:nvSpPr>
            <p:cNvPr id="1861" name="Google Shape;1861;p125"/>
            <p:cNvSpPr/>
            <p:nvPr/>
          </p:nvSpPr>
          <p:spPr>
            <a:xfrm>
              <a:off x="7807230" y="2012810"/>
              <a:ext cx="3251252" cy="3459865"/>
            </a:xfrm>
            <a:prstGeom prst="rect">
              <a:avLst/>
            </a:prstGeom>
            <a:gradFill>
              <a:gsLst>
                <a:gs pos="0">
                  <a:srgbClr val="000001"/>
                </a:gs>
                <a:gs pos="100000">
                  <a:srgbClr val="191919"/>
                </a:gs>
              </a:gsLst>
              <a:lin ang="5400000" scaled="0"/>
            </a:gradFill>
            <a:ln>
              <a:noFill/>
            </a:ln>
            <a:effectLst>
              <a:outerShdw blurRad="127000" dist="1905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62" name="Google Shape;1862;p125"/>
            <p:cNvSpPr/>
            <p:nvPr/>
          </p:nvSpPr>
          <p:spPr>
            <a:xfrm>
              <a:off x="7807231" y="2026142"/>
              <a:ext cx="3251250" cy="3440203"/>
            </a:xfrm>
            <a:prstGeom prst="rect">
              <a:avLst/>
            </a:prstGeom>
            <a:gradFill>
              <a:gsLst>
                <a:gs pos="0">
                  <a:srgbClr val="DADADA"/>
                </a:gs>
                <a:gs pos="100000">
                  <a:srgbClr val="FFFFFE"/>
                </a:gs>
              </a:gsLst>
              <a:lin ang="16200000" scaled="0"/>
            </a:gradFill>
            <a:ln w="762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sp>
        <p:nvSpPr>
          <p:cNvPr id="1863" name="Google Shape;1863;p125"/>
          <p:cNvSpPr/>
          <p:nvPr/>
        </p:nvSpPr>
        <p:spPr>
          <a:xfrm>
            <a:off x="5419891" y="973636"/>
            <a:ext cx="5769864" cy="4187952"/>
          </a:xfrm>
          <a:prstGeom prst="rect">
            <a:avLst/>
          </a:prstGeom>
          <a:solidFill>
            <a:srgbClr val="FFFFFF"/>
          </a:solidFill>
          <a:ln w="9525" cap="flat" cmpd="sng">
            <a:solidFill>
              <a:srgbClr val="DFDB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64" name="Google Shape;1864;p125"/>
          <p:cNvSpPr txBox="1">
            <a:spLocks noGrp="1"/>
          </p:cNvSpPr>
          <p:nvPr>
            <p:ph type="body" idx="1"/>
          </p:nvPr>
        </p:nvSpPr>
        <p:spPr>
          <a:xfrm>
            <a:off x="5584483" y="1138228"/>
            <a:ext cx="5440680" cy="3858768"/>
          </a:xfrm>
          <a:prstGeom prst="rect">
            <a:avLst/>
          </a:prstGeom>
          <a:noFill/>
          <a:ln>
            <a:noFill/>
          </a:ln>
        </p:spPr>
        <p:txBody>
          <a:bodyPr spcFirstLastPara="1" wrap="square" lIns="91425" tIns="45700" rIns="91425" bIns="45700" anchor="ctr" anchorCtr="0">
            <a:normAutofit/>
          </a:bodyPr>
          <a:lstStyle/>
          <a:p>
            <a:pPr marL="342900">
              <a:spcBef>
                <a:spcPts val="0"/>
              </a:spcBef>
              <a:buSzPts val="2000"/>
            </a:pPr>
            <a:r>
              <a:rPr lang="en-US" dirty="0">
                <a:solidFill>
                  <a:srgbClr val="000000"/>
                </a:solidFill>
              </a:rPr>
              <a:t>On request of victim or representative who provided contact information, a court must provide notice of:</a:t>
            </a:r>
          </a:p>
          <a:p>
            <a:pPr marL="800100" lvl="1">
              <a:spcBef>
                <a:spcPts val="0"/>
              </a:spcBef>
              <a:buSzPts val="2000"/>
            </a:pPr>
            <a:r>
              <a:rPr lang="en-US" dirty="0">
                <a:solidFill>
                  <a:srgbClr val="000000"/>
                </a:solidFill>
              </a:rPr>
              <a:t>Probation termination hearing</a:t>
            </a:r>
          </a:p>
          <a:p>
            <a:pPr marL="800100" lvl="1">
              <a:spcBef>
                <a:spcPts val="0"/>
              </a:spcBef>
              <a:buSzPts val="2000"/>
            </a:pPr>
            <a:r>
              <a:rPr lang="en-US" dirty="0">
                <a:solidFill>
                  <a:srgbClr val="000000"/>
                </a:solidFill>
              </a:rPr>
              <a:t>Probation modification hearing</a:t>
            </a:r>
          </a:p>
          <a:p>
            <a:pPr marL="800100" lvl="1">
              <a:spcBef>
                <a:spcPts val="0"/>
              </a:spcBef>
              <a:buSzPts val="2000"/>
            </a:pPr>
            <a:r>
              <a:rPr lang="en-US" dirty="0">
                <a:solidFill>
                  <a:srgbClr val="000000"/>
                </a:solidFill>
              </a:rPr>
              <a:t>Arrest for any probation violation</a:t>
            </a:r>
          </a:p>
          <a:p>
            <a:pPr marL="800100" lvl="1">
              <a:spcBef>
                <a:spcPts val="0"/>
              </a:spcBef>
              <a:buSzPts val="2000"/>
            </a:pPr>
            <a:r>
              <a:rPr lang="en-US" dirty="0">
                <a:solidFill>
                  <a:srgbClr val="000000"/>
                </a:solidFill>
              </a:rPr>
              <a:t>Failure to complete diversion</a:t>
            </a:r>
          </a:p>
        </p:txBody>
      </p:sp>
      <p:cxnSp>
        <p:nvCxnSpPr>
          <p:cNvPr id="1865" name="Google Shape;1865;p125"/>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1866" name="Google Shape;1866;p125"/>
          <p:cNvPicPr preferRelativeResize="0"/>
          <p:nvPr/>
        </p:nvPicPr>
        <p:blipFill rotWithShape="1">
          <a:blip r:embed="rId3">
            <a:alphaModFix/>
          </a:blip>
          <a:srcRect t="1538" b="-1538"/>
          <a:stretch/>
        </p:blipFill>
        <p:spPr>
          <a:xfrm>
            <a:off x="0" y="6130094"/>
            <a:ext cx="12192000" cy="742950"/>
          </a:xfrm>
          <a:prstGeom prst="rect">
            <a:avLst/>
          </a:prstGeom>
          <a:noFill/>
          <a:ln>
            <a:noFill/>
          </a:ln>
        </p:spPr>
      </p:pic>
      <p:sp>
        <p:nvSpPr>
          <p:cNvPr id="4" name="Slide Number Placeholder 3">
            <a:extLst>
              <a:ext uri="{FF2B5EF4-FFF2-40B4-BE49-F238E27FC236}">
                <a16:creationId xmlns:a16="http://schemas.microsoft.com/office/drawing/2014/main" id="{B939B692-2BD3-E628-3130-A122FEED899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75</a:t>
            </a:fld>
            <a:endParaRPr lang="en-US"/>
          </a:p>
        </p:txBody>
      </p:sp>
      <p:pic>
        <p:nvPicPr>
          <p:cNvPr id="2" name="Google Shape;1713;p111">
            <a:extLst>
              <a:ext uri="{FF2B5EF4-FFF2-40B4-BE49-F238E27FC236}">
                <a16:creationId xmlns:a16="http://schemas.microsoft.com/office/drawing/2014/main" id="{D9402AA4-9728-18BB-57A9-6D5908521EE9}"/>
              </a:ext>
            </a:extLst>
          </p:cNvPr>
          <p:cNvPicPr preferRelativeResize="0"/>
          <p:nvPr/>
        </p:nvPicPr>
        <p:blipFill rotWithShape="1">
          <a:blip r:embed="rId4">
            <a:alphaModFix/>
          </a:blip>
          <a:srcRect/>
          <a:stretch/>
        </p:blipFill>
        <p:spPr>
          <a:xfrm>
            <a:off x="9066029" y="6183021"/>
            <a:ext cx="3020377" cy="607650"/>
          </a:xfrm>
          <a:prstGeom prst="rect">
            <a:avLst/>
          </a:prstGeom>
          <a:noFill/>
          <a:ln>
            <a:noFill/>
          </a:ln>
        </p:spPr>
      </p:pic>
    </p:spTree>
    <p:extLst>
      <p:ext uri="{BB962C8B-B14F-4D97-AF65-F5344CB8AC3E}">
        <p14:creationId xmlns:p14="http://schemas.microsoft.com/office/powerpoint/2010/main" val="38506948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8F8F8"/>
            </a:gs>
          </a:gsLst>
          <a:path path="circle">
            <a:fillToRect l="50000" t="50000" r="50000" b="50000"/>
          </a:path>
          <a:tileRect/>
        </a:gradFill>
        <a:effectLst/>
      </p:bgPr>
    </p:bg>
    <p:spTree>
      <p:nvGrpSpPr>
        <p:cNvPr id="1" name="Shape 1856"/>
        <p:cNvGrpSpPr/>
        <p:nvPr/>
      </p:nvGrpSpPr>
      <p:grpSpPr>
        <a:xfrm>
          <a:off x="0" y="0"/>
          <a:ext cx="0" cy="0"/>
          <a:chOff x="0" y="0"/>
          <a:chExt cx="0" cy="0"/>
        </a:xfrm>
      </p:grpSpPr>
      <p:sp>
        <p:nvSpPr>
          <p:cNvPr id="1857" name="Google Shape;1857;p125"/>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58" name="Google Shape;1858;p125"/>
          <p:cNvSpPr/>
          <p:nvPr/>
        </p:nvSpPr>
        <p:spPr>
          <a:xfrm>
            <a:off x="0" y="2019476"/>
            <a:ext cx="12192000" cy="4105941"/>
          </a:xfrm>
          <a:prstGeom prst="rect">
            <a:avLst/>
          </a:prstGeom>
          <a:gradFill>
            <a:gsLst>
              <a:gs pos="0">
                <a:srgbClr val="DCDCE0">
                  <a:alpha val="0"/>
                </a:srgbClr>
              </a:gs>
              <a:gs pos="100000">
                <a:schemeClr val="lt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59" name="Google Shape;1859;p125"/>
          <p:cNvSpPr txBox="1">
            <a:spLocks noGrp="1"/>
          </p:cNvSpPr>
          <p:nvPr>
            <p:ph type="title"/>
          </p:nvPr>
        </p:nvSpPr>
        <p:spPr>
          <a:xfrm>
            <a:off x="1451581" y="1138228"/>
            <a:ext cx="3202716" cy="38587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entury Gothic"/>
              <a:buNone/>
            </a:pPr>
            <a:r>
              <a:rPr lang="en-US" sz="3600" dirty="0"/>
              <a:t>Right to Safety, Right to be Present and Heard: RC 2930.161</a:t>
            </a:r>
            <a:endParaRPr dirty="0"/>
          </a:p>
        </p:txBody>
      </p:sp>
      <p:grpSp>
        <p:nvGrpSpPr>
          <p:cNvPr id="1860" name="Google Shape;1860;p125"/>
          <p:cNvGrpSpPr/>
          <p:nvPr/>
        </p:nvGrpSpPr>
        <p:grpSpPr>
          <a:xfrm>
            <a:off x="5100021" y="638300"/>
            <a:ext cx="6409605" cy="4858625"/>
            <a:chOff x="7807230" y="2012810"/>
            <a:chExt cx="3251252" cy="3459865"/>
          </a:xfrm>
        </p:grpSpPr>
        <p:sp>
          <p:nvSpPr>
            <p:cNvPr id="1861" name="Google Shape;1861;p125"/>
            <p:cNvSpPr/>
            <p:nvPr/>
          </p:nvSpPr>
          <p:spPr>
            <a:xfrm>
              <a:off x="7807230" y="2012810"/>
              <a:ext cx="3251252" cy="3459865"/>
            </a:xfrm>
            <a:prstGeom prst="rect">
              <a:avLst/>
            </a:prstGeom>
            <a:gradFill>
              <a:gsLst>
                <a:gs pos="0">
                  <a:srgbClr val="000001"/>
                </a:gs>
                <a:gs pos="100000">
                  <a:srgbClr val="191919"/>
                </a:gs>
              </a:gsLst>
              <a:lin ang="5400000" scaled="0"/>
            </a:gradFill>
            <a:ln>
              <a:noFill/>
            </a:ln>
            <a:effectLst>
              <a:outerShdw blurRad="127000" dist="1905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62" name="Google Shape;1862;p125"/>
            <p:cNvSpPr/>
            <p:nvPr/>
          </p:nvSpPr>
          <p:spPr>
            <a:xfrm>
              <a:off x="7807231" y="2026142"/>
              <a:ext cx="3251250" cy="3440203"/>
            </a:xfrm>
            <a:prstGeom prst="rect">
              <a:avLst/>
            </a:prstGeom>
            <a:gradFill>
              <a:gsLst>
                <a:gs pos="0">
                  <a:srgbClr val="DADADA"/>
                </a:gs>
                <a:gs pos="100000">
                  <a:srgbClr val="FFFFFE"/>
                </a:gs>
              </a:gsLst>
              <a:lin ang="16200000" scaled="0"/>
            </a:gradFill>
            <a:ln w="762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sp>
        <p:nvSpPr>
          <p:cNvPr id="1863" name="Google Shape;1863;p125"/>
          <p:cNvSpPr/>
          <p:nvPr/>
        </p:nvSpPr>
        <p:spPr>
          <a:xfrm>
            <a:off x="5419891" y="973636"/>
            <a:ext cx="5769864" cy="4187952"/>
          </a:xfrm>
          <a:prstGeom prst="rect">
            <a:avLst/>
          </a:prstGeom>
          <a:solidFill>
            <a:srgbClr val="FFFFFF"/>
          </a:solidFill>
          <a:ln w="9525" cap="flat" cmpd="sng">
            <a:solidFill>
              <a:srgbClr val="DFDB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64" name="Google Shape;1864;p125"/>
          <p:cNvSpPr txBox="1">
            <a:spLocks noGrp="1"/>
          </p:cNvSpPr>
          <p:nvPr>
            <p:ph type="body" idx="1"/>
          </p:nvPr>
        </p:nvSpPr>
        <p:spPr>
          <a:xfrm>
            <a:off x="5584483" y="1138228"/>
            <a:ext cx="5440680" cy="3858768"/>
          </a:xfrm>
          <a:prstGeom prst="rect">
            <a:avLst/>
          </a:prstGeom>
          <a:noFill/>
          <a:ln>
            <a:noFill/>
          </a:ln>
        </p:spPr>
        <p:txBody>
          <a:bodyPr spcFirstLastPara="1" wrap="square" lIns="91425" tIns="45700" rIns="91425" bIns="45700" anchor="ctr" anchorCtr="0">
            <a:normAutofit fontScale="85000" lnSpcReduction="10000"/>
          </a:bodyPr>
          <a:lstStyle/>
          <a:p>
            <a:pPr marL="342900">
              <a:spcBef>
                <a:spcPts val="0"/>
              </a:spcBef>
              <a:buSzPts val="2000"/>
            </a:pPr>
            <a:r>
              <a:rPr lang="en-US" dirty="0">
                <a:solidFill>
                  <a:srgbClr val="000000"/>
                </a:solidFill>
              </a:rPr>
              <a:t>On request of victim or representative who provided contact information, probation must provide notice of the following, as soon as it becomes known to probation:</a:t>
            </a:r>
          </a:p>
          <a:p>
            <a:pPr marL="800100" lvl="1">
              <a:spcBef>
                <a:spcPts val="0"/>
              </a:spcBef>
              <a:buSzPts val="2000"/>
            </a:pPr>
            <a:r>
              <a:rPr lang="en-US" dirty="0">
                <a:solidFill>
                  <a:srgbClr val="000000"/>
                </a:solidFill>
              </a:rPr>
              <a:t>Any proposed modification of probation that impacts restitution, detention status, or victim safety</a:t>
            </a:r>
          </a:p>
          <a:p>
            <a:pPr marL="800100" lvl="1">
              <a:spcBef>
                <a:spcPts val="0"/>
              </a:spcBef>
              <a:buSzPts val="2000"/>
            </a:pPr>
            <a:r>
              <a:rPr lang="en-US" dirty="0">
                <a:solidFill>
                  <a:srgbClr val="000000"/>
                </a:solidFill>
              </a:rPr>
              <a:t>Victim’s right to be heard at any probation hearing</a:t>
            </a:r>
          </a:p>
          <a:p>
            <a:pPr marL="800100" lvl="1">
              <a:spcBef>
                <a:spcPts val="0"/>
              </a:spcBef>
              <a:buSzPts val="2000"/>
            </a:pPr>
            <a:r>
              <a:rPr lang="en-US" dirty="0">
                <a:solidFill>
                  <a:srgbClr val="000000"/>
                </a:solidFill>
              </a:rPr>
              <a:t>The violation that led to any revocation hearing</a:t>
            </a:r>
          </a:p>
          <a:p>
            <a:pPr marL="800100" lvl="1">
              <a:spcBef>
                <a:spcPts val="0"/>
              </a:spcBef>
              <a:buSzPts val="2000"/>
            </a:pPr>
            <a:r>
              <a:rPr lang="en-US" dirty="0">
                <a:solidFill>
                  <a:srgbClr val="000000"/>
                </a:solidFill>
              </a:rPr>
              <a:t>Following a risk assessment, any probation terms, including restricted locations, and other conditions impacting victim safety</a:t>
            </a:r>
          </a:p>
        </p:txBody>
      </p:sp>
      <p:cxnSp>
        <p:nvCxnSpPr>
          <p:cNvPr id="1865" name="Google Shape;1865;p125"/>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1866" name="Google Shape;1866;p125"/>
          <p:cNvPicPr preferRelativeResize="0"/>
          <p:nvPr/>
        </p:nvPicPr>
        <p:blipFill rotWithShape="1">
          <a:blip r:embed="rId3">
            <a:alphaModFix/>
          </a:blip>
          <a:srcRect t="1538" b="-1538"/>
          <a:stretch/>
        </p:blipFill>
        <p:spPr>
          <a:xfrm>
            <a:off x="0" y="6130094"/>
            <a:ext cx="12192000" cy="742950"/>
          </a:xfrm>
          <a:prstGeom prst="rect">
            <a:avLst/>
          </a:prstGeom>
          <a:noFill/>
          <a:ln>
            <a:noFill/>
          </a:ln>
        </p:spPr>
      </p:pic>
      <p:sp>
        <p:nvSpPr>
          <p:cNvPr id="4" name="Slide Number Placeholder 3">
            <a:extLst>
              <a:ext uri="{FF2B5EF4-FFF2-40B4-BE49-F238E27FC236}">
                <a16:creationId xmlns:a16="http://schemas.microsoft.com/office/drawing/2014/main" id="{B939B692-2BD3-E628-3130-A122FEED899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76</a:t>
            </a:fld>
            <a:endParaRPr lang="en-US"/>
          </a:p>
        </p:txBody>
      </p:sp>
      <p:pic>
        <p:nvPicPr>
          <p:cNvPr id="2" name="Google Shape;1713;p111">
            <a:extLst>
              <a:ext uri="{FF2B5EF4-FFF2-40B4-BE49-F238E27FC236}">
                <a16:creationId xmlns:a16="http://schemas.microsoft.com/office/drawing/2014/main" id="{56170551-5E4E-4DB9-AE8D-00BD06097FE6}"/>
              </a:ext>
            </a:extLst>
          </p:cNvPr>
          <p:cNvPicPr preferRelativeResize="0"/>
          <p:nvPr/>
        </p:nvPicPr>
        <p:blipFill rotWithShape="1">
          <a:blip r:embed="rId4">
            <a:alphaModFix/>
          </a:blip>
          <a:srcRect/>
          <a:stretch/>
        </p:blipFill>
        <p:spPr>
          <a:xfrm>
            <a:off x="9066029" y="6183021"/>
            <a:ext cx="3020377" cy="607650"/>
          </a:xfrm>
          <a:prstGeom prst="rect">
            <a:avLst/>
          </a:prstGeom>
          <a:noFill/>
          <a:ln>
            <a:noFill/>
          </a:ln>
        </p:spPr>
      </p:pic>
    </p:spTree>
    <p:extLst>
      <p:ext uri="{BB962C8B-B14F-4D97-AF65-F5344CB8AC3E}">
        <p14:creationId xmlns:p14="http://schemas.microsoft.com/office/powerpoint/2010/main" val="15970130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63"/>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0" name="Google Shape;1010;p63"/>
          <p:cNvSpPr/>
          <p:nvPr/>
        </p:nvSpPr>
        <p:spPr>
          <a:xfrm>
            <a:off x="0" y="2019476"/>
            <a:ext cx="12192000" cy="4105941"/>
          </a:xfrm>
          <a:prstGeom prst="rect">
            <a:avLst/>
          </a:prstGeom>
          <a:gradFill>
            <a:gsLst>
              <a:gs pos="0">
                <a:srgbClr val="DCDCE0">
                  <a:alpha val="0"/>
                </a:srgbClr>
              </a:gs>
              <a:gs pos="100000">
                <a:schemeClr val="lt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1" name="Google Shape;1011;p63"/>
          <p:cNvSpPr txBox="1">
            <a:spLocks noGrp="1"/>
          </p:cNvSpPr>
          <p:nvPr>
            <p:ph type="title"/>
          </p:nvPr>
        </p:nvSpPr>
        <p:spPr>
          <a:xfrm>
            <a:off x="1451581" y="1138228"/>
            <a:ext cx="3202716" cy="38587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entury Gothic"/>
              <a:buNone/>
            </a:pPr>
            <a:r>
              <a:rPr lang="en-US" sz="3600" dirty="0"/>
              <a:t>Case Law Spotlight</a:t>
            </a:r>
            <a:endParaRPr dirty="0"/>
          </a:p>
        </p:txBody>
      </p:sp>
      <p:grpSp>
        <p:nvGrpSpPr>
          <p:cNvPr id="1012" name="Google Shape;1012;p63"/>
          <p:cNvGrpSpPr/>
          <p:nvPr/>
        </p:nvGrpSpPr>
        <p:grpSpPr>
          <a:xfrm>
            <a:off x="5100021" y="638300"/>
            <a:ext cx="6409605" cy="4858625"/>
            <a:chOff x="7807230" y="2012810"/>
            <a:chExt cx="3251252" cy="3459865"/>
          </a:xfrm>
        </p:grpSpPr>
        <p:sp>
          <p:nvSpPr>
            <p:cNvPr id="1013" name="Google Shape;1013;p63"/>
            <p:cNvSpPr/>
            <p:nvPr/>
          </p:nvSpPr>
          <p:spPr>
            <a:xfrm>
              <a:off x="7807230" y="2012810"/>
              <a:ext cx="3251252" cy="3459865"/>
            </a:xfrm>
            <a:prstGeom prst="rect">
              <a:avLst/>
            </a:prstGeom>
            <a:gradFill>
              <a:gsLst>
                <a:gs pos="0">
                  <a:srgbClr val="000001"/>
                </a:gs>
                <a:gs pos="100000">
                  <a:srgbClr val="191919"/>
                </a:gs>
              </a:gsLst>
              <a:lin ang="5400000" scaled="0"/>
            </a:gradFill>
            <a:ln>
              <a:noFill/>
            </a:ln>
            <a:effectLst>
              <a:outerShdw blurRad="127000" dist="1905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4" name="Google Shape;1014;p63"/>
            <p:cNvSpPr/>
            <p:nvPr/>
          </p:nvSpPr>
          <p:spPr>
            <a:xfrm>
              <a:off x="7807231" y="2026142"/>
              <a:ext cx="3251250" cy="3440203"/>
            </a:xfrm>
            <a:prstGeom prst="rect">
              <a:avLst/>
            </a:prstGeom>
            <a:gradFill>
              <a:gsLst>
                <a:gs pos="0">
                  <a:srgbClr val="DADADA"/>
                </a:gs>
                <a:gs pos="100000">
                  <a:srgbClr val="FFFFFE"/>
                </a:gs>
              </a:gsLst>
              <a:lin ang="16200000" scaled="0"/>
            </a:gradFill>
            <a:ln w="762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sp>
        <p:nvSpPr>
          <p:cNvPr id="1015" name="Google Shape;1015;p63"/>
          <p:cNvSpPr/>
          <p:nvPr/>
        </p:nvSpPr>
        <p:spPr>
          <a:xfrm>
            <a:off x="5419891" y="973636"/>
            <a:ext cx="5769864" cy="4187952"/>
          </a:xfrm>
          <a:prstGeom prst="rect">
            <a:avLst/>
          </a:prstGeom>
          <a:solidFill>
            <a:srgbClr val="FFFFFF"/>
          </a:solidFill>
          <a:ln w="9525" cap="flat" cmpd="sng">
            <a:solidFill>
              <a:srgbClr val="DFDB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6" name="Google Shape;1016;p63"/>
          <p:cNvSpPr txBox="1">
            <a:spLocks noGrp="1"/>
          </p:cNvSpPr>
          <p:nvPr>
            <p:ph type="body" idx="1"/>
          </p:nvPr>
        </p:nvSpPr>
        <p:spPr>
          <a:xfrm>
            <a:off x="5584483" y="1138228"/>
            <a:ext cx="5440680" cy="3858768"/>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700"/>
              <a:buNone/>
            </a:pPr>
            <a:r>
              <a:rPr lang="en-US" sz="1700" dirty="0">
                <a:solidFill>
                  <a:srgbClr val="000000"/>
                </a:solidFill>
              </a:rPr>
              <a:t>Right to Notice</a:t>
            </a:r>
            <a:endParaRPr dirty="0"/>
          </a:p>
          <a:p>
            <a:pPr marL="304038" lvl="0" indent="-285750" algn="l" rtl="0">
              <a:lnSpc>
                <a:spcPct val="110000"/>
              </a:lnSpc>
              <a:spcBef>
                <a:spcPts val="1000"/>
              </a:spcBef>
              <a:spcAft>
                <a:spcPts val="0"/>
              </a:spcAft>
              <a:buSzPts val="1700"/>
              <a:buChar char="•"/>
            </a:pPr>
            <a:r>
              <a:rPr lang="en-US" sz="1700" dirty="0">
                <a:solidFill>
                  <a:srgbClr val="000000"/>
                </a:solidFill>
              </a:rPr>
              <a:t>The Eighth District Court of Appeals held that a trial court </a:t>
            </a:r>
            <a:r>
              <a:rPr lang="en-US" sz="1600" dirty="0"/>
              <a:t>must notify a victim of a probation or community control revocation disposition proceeding or any proceeding in which the court is asked to terminate the probation or community control</a:t>
            </a:r>
            <a:r>
              <a:rPr lang="en-US" sz="1700" dirty="0">
                <a:solidFill>
                  <a:srgbClr val="000000"/>
                </a:solidFill>
              </a:rPr>
              <a:t>.</a:t>
            </a:r>
            <a:endParaRPr dirty="0"/>
          </a:p>
          <a:p>
            <a:pPr marL="685800" lvl="1" indent="-228600">
              <a:lnSpc>
                <a:spcPct val="110000"/>
              </a:lnSpc>
              <a:buSzPts val="1700"/>
            </a:pPr>
            <a:r>
              <a:rPr lang="en-US" sz="1700" i="1" dirty="0">
                <a:solidFill>
                  <a:srgbClr val="000000"/>
                </a:solidFill>
                <a:effectLst/>
                <a:latin typeface="Century Gothic" panose="020B0502020202020204" pitchFamily="34" charset="0"/>
              </a:rPr>
              <a:t>State v. </a:t>
            </a:r>
            <a:r>
              <a:rPr lang="en-US" sz="1700" i="1" dirty="0" err="1">
                <a:solidFill>
                  <a:srgbClr val="000000"/>
                </a:solidFill>
                <a:effectLst/>
                <a:latin typeface="Century Gothic" panose="020B0502020202020204" pitchFamily="34" charset="0"/>
              </a:rPr>
              <a:t>Malfregeot</a:t>
            </a:r>
            <a:r>
              <a:rPr lang="en-US" sz="1700" dirty="0">
                <a:solidFill>
                  <a:srgbClr val="000000"/>
                </a:solidFill>
                <a:effectLst/>
                <a:latin typeface="Century Gothic" panose="020B0502020202020204" pitchFamily="34" charset="0"/>
              </a:rPr>
              <a:t>, 2024-Ohio-257, </a:t>
            </a:r>
            <a:r>
              <a:rPr lang="en-US" sz="1600" dirty="0">
                <a:solidFill>
                  <a:schemeClr val="tx1"/>
                </a:solidFill>
              </a:rPr>
              <a:t>¶ 11</a:t>
            </a:r>
            <a:r>
              <a:rPr lang="en-US" sz="1700" dirty="0">
                <a:solidFill>
                  <a:schemeClr val="tx1"/>
                </a:solidFill>
                <a:effectLst/>
                <a:latin typeface="Century Gothic" panose="020B0502020202020204" pitchFamily="34" charset="0"/>
              </a:rPr>
              <a:t> </a:t>
            </a:r>
            <a:r>
              <a:rPr lang="en-US" sz="1700" dirty="0">
                <a:solidFill>
                  <a:srgbClr val="000000"/>
                </a:solidFill>
                <a:effectLst/>
                <a:latin typeface="Century Gothic" panose="020B0502020202020204" pitchFamily="34" charset="0"/>
              </a:rPr>
              <a:t>(8</a:t>
            </a:r>
            <a:r>
              <a:rPr lang="en-US" sz="1700" dirty="0">
                <a:solidFill>
                  <a:srgbClr val="000000"/>
                </a:solidFill>
                <a:latin typeface="Century Gothic" panose="020B0502020202020204" pitchFamily="34" charset="0"/>
              </a:rPr>
              <a:t>th Dist</a:t>
            </a:r>
            <a:r>
              <a:rPr lang="en-US" sz="1700" dirty="0">
                <a:solidFill>
                  <a:srgbClr val="000000"/>
                </a:solidFill>
                <a:effectLst/>
                <a:latin typeface="Century Gothic" panose="020B0502020202020204" pitchFamily="34" charset="0"/>
              </a:rPr>
              <a:t>.).</a:t>
            </a:r>
          </a:p>
          <a:p>
            <a:pPr marL="685800" lvl="1" indent="-228600">
              <a:lnSpc>
                <a:spcPct val="110000"/>
              </a:lnSpc>
              <a:buSzPts val="1700"/>
            </a:pPr>
            <a:r>
              <a:rPr lang="en-US" sz="1700" i="1" dirty="0">
                <a:solidFill>
                  <a:srgbClr val="000000"/>
                </a:solidFill>
                <a:latin typeface="Century Gothic" panose="020B0502020202020204" pitchFamily="34" charset="0"/>
              </a:rPr>
              <a:t>See also</a:t>
            </a:r>
            <a:r>
              <a:rPr lang="en-US" sz="1700" dirty="0">
                <a:solidFill>
                  <a:srgbClr val="000000"/>
                </a:solidFill>
                <a:latin typeface="Century Gothic" panose="020B0502020202020204" pitchFamily="34" charset="0"/>
              </a:rPr>
              <a:t>,</a:t>
            </a:r>
            <a:r>
              <a:rPr lang="en-US" sz="1700" i="1" dirty="0">
                <a:solidFill>
                  <a:srgbClr val="000000"/>
                </a:solidFill>
                <a:latin typeface="Century Gothic" panose="020B0502020202020204" pitchFamily="34" charset="0"/>
              </a:rPr>
              <a:t> State v. Gaiters</a:t>
            </a:r>
            <a:r>
              <a:rPr lang="en-US" sz="1700" dirty="0">
                <a:solidFill>
                  <a:srgbClr val="000000"/>
                </a:solidFill>
                <a:latin typeface="Century Gothic" panose="020B0502020202020204" pitchFamily="34" charset="0"/>
              </a:rPr>
              <a:t>, 2025-Ohio-30 (5th Dist.).</a:t>
            </a:r>
          </a:p>
          <a:p>
            <a:pPr marL="685800" lvl="1" indent="-228600">
              <a:lnSpc>
                <a:spcPct val="110000"/>
              </a:lnSpc>
              <a:buSzPts val="1700"/>
            </a:pPr>
            <a:endParaRPr lang="en-US" sz="1700" dirty="0">
              <a:solidFill>
                <a:srgbClr val="000000"/>
              </a:solidFill>
              <a:effectLst/>
              <a:latin typeface="Century Gothic" panose="020B0502020202020204" pitchFamily="34" charset="0"/>
            </a:endParaRPr>
          </a:p>
        </p:txBody>
      </p:sp>
      <p:cxnSp>
        <p:nvCxnSpPr>
          <p:cNvPr id="1017" name="Google Shape;1017;p63"/>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1018" name="Google Shape;1018;p63"/>
          <p:cNvPicPr preferRelativeResize="0"/>
          <p:nvPr/>
        </p:nvPicPr>
        <p:blipFill rotWithShape="1">
          <a:blip r:embed="rId3">
            <a:alphaModFix/>
          </a:blip>
          <a:srcRect t="1538" b="-1538"/>
          <a:stretch/>
        </p:blipFill>
        <p:spPr>
          <a:xfrm>
            <a:off x="0" y="6130094"/>
            <a:ext cx="12192000" cy="742950"/>
          </a:xfrm>
          <a:prstGeom prst="rect">
            <a:avLst/>
          </a:prstGeom>
          <a:noFill/>
          <a:ln>
            <a:noFill/>
          </a:ln>
        </p:spPr>
      </p:pic>
      <p:pic>
        <p:nvPicPr>
          <p:cNvPr id="1019" name="Google Shape;1019;p63"/>
          <p:cNvPicPr preferRelativeResize="0"/>
          <p:nvPr/>
        </p:nvPicPr>
        <p:blipFill rotWithShape="1">
          <a:blip r:embed="rId4">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7A7E1981-1936-48A5-5690-CFA774C0D08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77</a:t>
            </a:fld>
            <a:endParaRPr lang="en-US"/>
          </a:p>
        </p:txBody>
      </p:sp>
    </p:spTree>
    <p:extLst>
      <p:ext uri="{BB962C8B-B14F-4D97-AF65-F5344CB8AC3E}">
        <p14:creationId xmlns:p14="http://schemas.microsoft.com/office/powerpoint/2010/main" val="42342952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sp>
        <p:nvSpPr>
          <p:cNvPr id="1829" name="Google Shape;1829;p122"/>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30" name="Google Shape;1830;p122"/>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1" name="Google Shape;1831;p122"/>
          <p:cNvSpPr/>
          <p:nvPr/>
        </p:nvSpPr>
        <p:spPr>
          <a:xfrm>
            <a:off x="8129873" y="67329"/>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a:ea typeface="Century Gothic"/>
              <a:cs typeface="Century Gothic"/>
              <a:sym typeface="Century Gothic"/>
            </a:endParaRPr>
          </a:p>
        </p:txBody>
      </p:sp>
      <p:sp>
        <p:nvSpPr>
          <p:cNvPr id="1832" name="Google Shape;1832;p122"/>
          <p:cNvSpPr txBox="1">
            <a:spLocks noGrp="1"/>
          </p:cNvSpPr>
          <p:nvPr>
            <p:ph type="title"/>
          </p:nvPr>
        </p:nvSpPr>
        <p:spPr>
          <a:xfrm>
            <a:off x="8321940" y="1240076"/>
            <a:ext cx="3020377"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dirty="0">
                <a:solidFill>
                  <a:srgbClr val="FFFFFF"/>
                </a:solidFill>
              </a:rPr>
              <a:t>Right to be Present and Heard: Sealing and Expungement of Records</a:t>
            </a:r>
            <a:endParaRPr dirty="0"/>
          </a:p>
        </p:txBody>
      </p:sp>
      <p:sp>
        <p:nvSpPr>
          <p:cNvPr id="1833" name="Google Shape;1833;p122"/>
          <p:cNvSpPr txBox="1">
            <a:spLocks noGrp="1"/>
          </p:cNvSpPr>
          <p:nvPr>
            <p:ph type="body" idx="1"/>
          </p:nvPr>
        </p:nvSpPr>
        <p:spPr>
          <a:xfrm>
            <a:off x="1451579" y="1240077"/>
            <a:ext cx="6034827" cy="4916465"/>
          </a:xfrm>
          <a:prstGeom prst="rect">
            <a:avLst/>
          </a:prstGeom>
          <a:noFill/>
          <a:ln>
            <a:noFill/>
          </a:ln>
        </p:spPr>
        <p:txBody>
          <a:bodyPr spcFirstLastPara="1" wrap="square" lIns="91425" tIns="45700" rIns="91425" bIns="45700" anchor="t" anchorCtr="0">
            <a:normAutofit fontScale="92500"/>
          </a:bodyPr>
          <a:lstStyle/>
          <a:p>
            <a:pPr marL="285750" indent="-285750">
              <a:spcBef>
                <a:spcPts val="0"/>
              </a:spcBef>
            </a:pPr>
            <a:r>
              <a:rPr lang="en-US" sz="1800" dirty="0">
                <a:effectLst/>
                <a:latin typeface="Century Gothic" panose="020B0502020202020204" pitchFamily="34" charset="0"/>
                <a:ea typeface="Calibri" panose="020F0502020204030204" pitchFamily="34" charset="0"/>
                <a:cs typeface="Times New Roman (Body CS)"/>
              </a:rPr>
              <a:t>A court must notify the prosecutor 60 days before** any hearing to seal or expunge records.</a:t>
            </a:r>
          </a:p>
          <a:p>
            <a:pPr marL="285750" indent="-285750">
              <a:spcBef>
                <a:spcPts val="0"/>
              </a:spcBef>
            </a:pPr>
            <a:r>
              <a:rPr lang="en-US" sz="1800" dirty="0">
                <a:latin typeface="Century Gothic" panose="020B0502020202020204" pitchFamily="34" charset="0"/>
                <a:ea typeface="Calibri" panose="020F0502020204030204" pitchFamily="34" charset="0"/>
                <a:cs typeface="Times New Roman (Body CS)"/>
              </a:rPr>
              <a:t>The p</a:t>
            </a:r>
            <a:r>
              <a:rPr lang="en-US" sz="1800" dirty="0">
                <a:effectLst/>
                <a:latin typeface="Century Gothic" panose="020B0502020202020204" pitchFamily="34" charset="0"/>
                <a:ea typeface="Calibri" panose="020F0502020204030204" pitchFamily="34" charset="0"/>
                <a:cs typeface="Times New Roman (Body CS)"/>
              </a:rPr>
              <a:t>rosecutor shall provide timely notice to victim and representative if the victim requested notice and kept their contact information updated.</a:t>
            </a:r>
          </a:p>
          <a:p>
            <a:pPr marL="285750" indent="-285750">
              <a:spcBef>
                <a:spcPts val="0"/>
              </a:spcBef>
            </a:pPr>
            <a:r>
              <a:rPr lang="en-US" sz="1800" dirty="0">
                <a:effectLst/>
                <a:latin typeface="Century Gothic" panose="020B0502020202020204" pitchFamily="34" charset="0"/>
                <a:ea typeface="Calibri" panose="020F0502020204030204" pitchFamily="34" charset="0"/>
                <a:cs typeface="Times New Roman (Body CS)"/>
              </a:rPr>
              <a:t>The court must allow the victim, representative, and victim counsel to attend and make a statement orally, in writing, or both. </a:t>
            </a:r>
          </a:p>
          <a:p>
            <a:pPr marL="285750" indent="-285750">
              <a:spcBef>
                <a:spcPts val="0"/>
              </a:spcBef>
            </a:pPr>
            <a:r>
              <a:rPr lang="en-US" sz="1800" dirty="0">
                <a:effectLst/>
                <a:latin typeface="Century Gothic" panose="020B0502020202020204" pitchFamily="34" charset="0"/>
                <a:ea typeface="Calibri" panose="020F0502020204030204" pitchFamily="34" charset="0"/>
                <a:cs typeface="Times New Roman (Body CS)"/>
              </a:rPr>
              <a:t>Defendant may review written statement. </a:t>
            </a:r>
          </a:p>
          <a:p>
            <a:pPr marL="285750" indent="-285750">
              <a:spcBef>
                <a:spcPts val="0"/>
              </a:spcBef>
            </a:pPr>
            <a:r>
              <a:rPr lang="en-US" sz="1800" dirty="0">
                <a:effectLst/>
                <a:latin typeface="Century Gothic" panose="020B0502020202020204" pitchFamily="34" charset="0"/>
                <a:ea typeface="Calibri" panose="020F0502020204030204" pitchFamily="34" charset="0"/>
                <a:cs typeface="Times New Roman (Body CS)"/>
              </a:rPr>
              <a:t>Court shall give APA/DYS a copy.</a:t>
            </a:r>
          </a:p>
          <a:p>
            <a:pPr marL="285750" indent="-285750">
              <a:spcBef>
                <a:spcPts val="0"/>
              </a:spcBef>
            </a:pPr>
            <a:r>
              <a:rPr lang="en-US" sz="1800" dirty="0">
                <a:effectLst/>
                <a:latin typeface="Century Gothic" panose="020B0502020202020204" pitchFamily="34" charset="0"/>
                <a:ea typeface="Calibri" panose="020F0502020204030204" pitchFamily="34" charset="0"/>
                <a:cs typeface="Times New Roman (Body CS)"/>
              </a:rPr>
              <a:t>Court shall consider victim statement.</a:t>
            </a:r>
          </a:p>
          <a:p>
            <a:pPr marL="285750" indent="-285750">
              <a:spcBef>
                <a:spcPts val="0"/>
              </a:spcBef>
            </a:pPr>
            <a:r>
              <a:rPr lang="en-US" sz="1800" dirty="0">
                <a:effectLst/>
                <a:latin typeface="Century Gothic" panose="020B0502020202020204" pitchFamily="34" charset="0"/>
                <a:ea typeface="Calibri" panose="020F0502020204030204" pitchFamily="34" charset="0"/>
                <a:cs typeface="Times New Roman (Body CS)"/>
              </a:rPr>
              <a:t>Upon decision, court shall promptly notify prosecutor and prosecutor shall promptly notify victim and representative.</a:t>
            </a:r>
          </a:p>
          <a:p>
            <a:pPr marL="285750" indent="-285750">
              <a:spcBef>
                <a:spcPts val="0"/>
              </a:spcBef>
            </a:pPr>
            <a:r>
              <a:rPr lang="en-US" sz="1800" dirty="0">
                <a:latin typeface="Century Gothic" panose="020B0502020202020204" pitchFamily="34" charset="0"/>
                <a:ea typeface="Calibri" panose="020F0502020204030204" pitchFamily="34" charset="0"/>
                <a:cs typeface="Times New Roman (Body CS)"/>
              </a:rPr>
              <a:t>**Notice is 30 days before hearing for juvenile cases</a:t>
            </a:r>
            <a:endParaRPr lang="en-US" sz="1800" dirty="0">
              <a:effectLst/>
              <a:latin typeface="Century Gothic" panose="020B0502020202020204" pitchFamily="34" charset="0"/>
              <a:ea typeface="Calibri" panose="020F0502020204030204" pitchFamily="34" charset="0"/>
              <a:cs typeface="Times New Roman (Body CS)"/>
            </a:endParaRPr>
          </a:p>
        </p:txBody>
      </p:sp>
      <p:pic>
        <p:nvPicPr>
          <p:cNvPr id="1834" name="Google Shape;1834;p122"/>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A6AC6A12-D278-9D6E-AC4D-D83358B2F9CB}"/>
              </a:ext>
            </a:extLst>
          </p:cNvPr>
          <p:cNvSpPr>
            <a:spLocks noGrp="1"/>
          </p:cNvSpPr>
          <p:nvPr>
            <p:ph type="sldNum" idx="12"/>
          </p:nvPr>
        </p:nvSpPr>
        <p:spPr>
          <a:solidFill>
            <a:schemeClr val="bg1"/>
          </a:solidFill>
        </p:spPr>
        <p:txBody>
          <a:bodyPr/>
          <a:lstStyle/>
          <a:p>
            <a:pPr marL="0" lvl="0" indent="0" algn="r" rtl="0">
              <a:spcBef>
                <a:spcPts val="0"/>
              </a:spcBef>
              <a:spcAft>
                <a:spcPts val="0"/>
              </a:spcAft>
              <a:buNone/>
            </a:pPr>
            <a:fld id="{00000000-1234-1234-1234-123412341234}" type="slidenum">
              <a:rPr lang="en-US" smtClean="0"/>
              <a:t>78</a:t>
            </a:fld>
            <a:endParaRPr lang="en-US" dirty="0"/>
          </a:p>
        </p:txBody>
      </p:sp>
    </p:spTree>
    <p:extLst>
      <p:ext uri="{BB962C8B-B14F-4D97-AF65-F5344CB8AC3E}">
        <p14:creationId xmlns:p14="http://schemas.microsoft.com/office/powerpoint/2010/main" val="35478370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008">
          <a:extLst>
            <a:ext uri="{FF2B5EF4-FFF2-40B4-BE49-F238E27FC236}">
              <a16:creationId xmlns:a16="http://schemas.microsoft.com/office/drawing/2014/main" id="{2F54F70A-B09F-F105-DDC8-280B1E694DDA}"/>
            </a:ext>
          </a:extLst>
        </p:cNvPr>
        <p:cNvGrpSpPr/>
        <p:nvPr/>
      </p:nvGrpSpPr>
      <p:grpSpPr>
        <a:xfrm>
          <a:off x="0" y="0"/>
          <a:ext cx="0" cy="0"/>
          <a:chOff x="0" y="0"/>
          <a:chExt cx="0" cy="0"/>
        </a:xfrm>
      </p:grpSpPr>
      <p:sp>
        <p:nvSpPr>
          <p:cNvPr id="1009" name="Google Shape;1009;p63">
            <a:extLst>
              <a:ext uri="{FF2B5EF4-FFF2-40B4-BE49-F238E27FC236}">
                <a16:creationId xmlns:a16="http://schemas.microsoft.com/office/drawing/2014/main" id="{99144F11-568D-EA55-860D-2DF51F4192AD}"/>
              </a:ext>
            </a:extLst>
          </p:cNvPr>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0" name="Google Shape;1010;p63">
            <a:extLst>
              <a:ext uri="{FF2B5EF4-FFF2-40B4-BE49-F238E27FC236}">
                <a16:creationId xmlns:a16="http://schemas.microsoft.com/office/drawing/2014/main" id="{4D84EB9D-60FB-06C3-276B-CB4219F53AC9}"/>
              </a:ext>
            </a:extLst>
          </p:cNvPr>
          <p:cNvSpPr/>
          <p:nvPr/>
        </p:nvSpPr>
        <p:spPr>
          <a:xfrm>
            <a:off x="0" y="2019476"/>
            <a:ext cx="12192000" cy="4105941"/>
          </a:xfrm>
          <a:prstGeom prst="rect">
            <a:avLst/>
          </a:prstGeom>
          <a:gradFill>
            <a:gsLst>
              <a:gs pos="0">
                <a:srgbClr val="DCDCE0">
                  <a:alpha val="0"/>
                </a:srgbClr>
              </a:gs>
              <a:gs pos="100000">
                <a:schemeClr val="lt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1" name="Google Shape;1011;p63">
            <a:extLst>
              <a:ext uri="{FF2B5EF4-FFF2-40B4-BE49-F238E27FC236}">
                <a16:creationId xmlns:a16="http://schemas.microsoft.com/office/drawing/2014/main" id="{7B2E4F0A-1050-1B58-EDA3-8180D4FA620D}"/>
              </a:ext>
            </a:extLst>
          </p:cNvPr>
          <p:cNvSpPr txBox="1">
            <a:spLocks noGrp="1"/>
          </p:cNvSpPr>
          <p:nvPr>
            <p:ph type="title"/>
          </p:nvPr>
        </p:nvSpPr>
        <p:spPr>
          <a:xfrm>
            <a:off x="1451581" y="1138228"/>
            <a:ext cx="3202716" cy="38587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entury Gothic"/>
              <a:buNone/>
            </a:pPr>
            <a:r>
              <a:rPr lang="en-US" sz="3600" dirty="0"/>
              <a:t>Case Law Spotlight</a:t>
            </a:r>
            <a:endParaRPr dirty="0"/>
          </a:p>
        </p:txBody>
      </p:sp>
      <p:grpSp>
        <p:nvGrpSpPr>
          <p:cNvPr id="1012" name="Google Shape;1012;p63">
            <a:extLst>
              <a:ext uri="{FF2B5EF4-FFF2-40B4-BE49-F238E27FC236}">
                <a16:creationId xmlns:a16="http://schemas.microsoft.com/office/drawing/2014/main" id="{0EA6C4FC-6C2C-1577-F75C-F9403535FD21}"/>
              </a:ext>
            </a:extLst>
          </p:cNvPr>
          <p:cNvGrpSpPr/>
          <p:nvPr/>
        </p:nvGrpSpPr>
        <p:grpSpPr>
          <a:xfrm>
            <a:off x="5100021" y="638300"/>
            <a:ext cx="6409605" cy="4858625"/>
            <a:chOff x="7807230" y="2012810"/>
            <a:chExt cx="3251252" cy="3459865"/>
          </a:xfrm>
        </p:grpSpPr>
        <p:sp>
          <p:nvSpPr>
            <p:cNvPr id="1013" name="Google Shape;1013;p63">
              <a:extLst>
                <a:ext uri="{FF2B5EF4-FFF2-40B4-BE49-F238E27FC236}">
                  <a16:creationId xmlns:a16="http://schemas.microsoft.com/office/drawing/2014/main" id="{56AB6F4B-C3F6-86AE-47F8-16CA3A845290}"/>
                </a:ext>
              </a:extLst>
            </p:cNvPr>
            <p:cNvSpPr/>
            <p:nvPr/>
          </p:nvSpPr>
          <p:spPr>
            <a:xfrm>
              <a:off x="7807230" y="2012810"/>
              <a:ext cx="3251252" cy="3459865"/>
            </a:xfrm>
            <a:prstGeom prst="rect">
              <a:avLst/>
            </a:prstGeom>
            <a:gradFill>
              <a:gsLst>
                <a:gs pos="0">
                  <a:srgbClr val="000001"/>
                </a:gs>
                <a:gs pos="100000">
                  <a:srgbClr val="191919"/>
                </a:gs>
              </a:gsLst>
              <a:lin ang="5400000" scaled="0"/>
            </a:gradFill>
            <a:ln>
              <a:noFill/>
            </a:ln>
            <a:effectLst>
              <a:outerShdw blurRad="127000" dist="1905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4" name="Google Shape;1014;p63">
              <a:extLst>
                <a:ext uri="{FF2B5EF4-FFF2-40B4-BE49-F238E27FC236}">
                  <a16:creationId xmlns:a16="http://schemas.microsoft.com/office/drawing/2014/main" id="{95DF78AC-8FB4-EDF5-C0C1-68FE69FAB8E5}"/>
                </a:ext>
              </a:extLst>
            </p:cNvPr>
            <p:cNvSpPr/>
            <p:nvPr/>
          </p:nvSpPr>
          <p:spPr>
            <a:xfrm>
              <a:off x="7807231" y="2026142"/>
              <a:ext cx="3251250" cy="3440203"/>
            </a:xfrm>
            <a:prstGeom prst="rect">
              <a:avLst/>
            </a:prstGeom>
            <a:gradFill>
              <a:gsLst>
                <a:gs pos="0">
                  <a:srgbClr val="DADADA"/>
                </a:gs>
                <a:gs pos="100000">
                  <a:srgbClr val="FFFFFE"/>
                </a:gs>
              </a:gsLst>
              <a:lin ang="16200000" scaled="0"/>
            </a:gradFill>
            <a:ln w="762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sp>
        <p:nvSpPr>
          <p:cNvPr id="1015" name="Google Shape;1015;p63">
            <a:extLst>
              <a:ext uri="{FF2B5EF4-FFF2-40B4-BE49-F238E27FC236}">
                <a16:creationId xmlns:a16="http://schemas.microsoft.com/office/drawing/2014/main" id="{07B95A60-FE4A-5A0C-C7FC-A53D64935817}"/>
              </a:ext>
            </a:extLst>
          </p:cNvPr>
          <p:cNvSpPr/>
          <p:nvPr/>
        </p:nvSpPr>
        <p:spPr>
          <a:xfrm>
            <a:off x="5419891" y="973636"/>
            <a:ext cx="5769864" cy="4187952"/>
          </a:xfrm>
          <a:prstGeom prst="rect">
            <a:avLst/>
          </a:prstGeom>
          <a:solidFill>
            <a:srgbClr val="FFFFFF"/>
          </a:solidFill>
          <a:ln w="9525" cap="flat" cmpd="sng">
            <a:solidFill>
              <a:srgbClr val="DFDB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6" name="Google Shape;1016;p63">
            <a:extLst>
              <a:ext uri="{FF2B5EF4-FFF2-40B4-BE49-F238E27FC236}">
                <a16:creationId xmlns:a16="http://schemas.microsoft.com/office/drawing/2014/main" id="{3368DB5B-6824-A70F-6610-EE78E9ED72D2}"/>
              </a:ext>
            </a:extLst>
          </p:cNvPr>
          <p:cNvSpPr txBox="1">
            <a:spLocks noGrp="1"/>
          </p:cNvSpPr>
          <p:nvPr>
            <p:ph type="body" idx="1"/>
          </p:nvPr>
        </p:nvSpPr>
        <p:spPr>
          <a:xfrm>
            <a:off x="5584483" y="1138228"/>
            <a:ext cx="5440680" cy="3858768"/>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700"/>
              <a:buNone/>
            </a:pPr>
            <a:r>
              <a:rPr lang="en-US" sz="1500" b="1" dirty="0">
                <a:solidFill>
                  <a:srgbClr val="000000"/>
                </a:solidFill>
              </a:rPr>
              <a:t>A hearing is required with adequate notice. </a:t>
            </a:r>
            <a:endParaRPr sz="1500" b="1" dirty="0"/>
          </a:p>
          <a:p>
            <a:pPr marL="285750" indent="-285750"/>
            <a:r>
              <a:rPr lang="en-US" sz="1700" dirty="0">
                <a:solidFill>
                  <a:srgbClr val="000000"/>
                </a:solidFill>
              </a:rPr>
              <a:t>The Eighth District Court of Appeals stated, “[</a:t>
            </a:r>
            <a:r>
              <a:rPr lang="en-US" sz="1700" dirty="0">
                <a:solidFill>
                  <a:srgbClr val="000000"/>
                </a:solidFill>
                <a:latin typeface="Century Gothic" panose="020B0502020202020204" pitchFamily="34" charset="0"/>
                <a:cs typeface="Times New Roman" panose="02020603050405020304" pitchFamily="18" charset="0"/>
              </a:rPr>
              <a:t>t]he express purpose of the timing requirements is to permit the State, as required under the Ohio Constitution, to timely notify any victim impacted by the sealing of the record.”</a:t>
            </a:r>
            <a:endParaRPr lang="en-US" sz="17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685800" lvl="1" indent="-228600">
              <a:lnSpc>
                <a:spcPct val="110000"/>
              </a:lnSpc>
              <a:buSzPts val="1700"/>
            </a:pPr>
            <a:r>
              <a:rPr lang="en-US" sz="1700" i="1" dirty="0">
                <a:solidFill>
                  <a:srgbClr val="000000"/>
                </a:solidFill>
                <a:effectLst/>
                <a:latin typeface="Century Gothic" panose="020B0502020202020204" pitchFamily="34" charset="0"/>
              </a:rPr>
              <a:t>State </a:t>
            </a:r>
            <a:r>
              <a:rPr lang="en-US" sz="1700" i="1" kern="0" dirty="0">
                <a:effectLst/>
                <a:latin typeface="Century Gothic" panose="020B0502020202020204" pitchFamily="34" charset="0"/>
                <a:ea typeface="Times New Roman" panose="02020603050405020304" pitchFamily="18" charset="0"/>
                <a:cs typeface="Times New Roman" panose="02020603050405020304" pitchFamily="18" charset="0"/>
              </a:rPr>
              <a:t>v. A.M.</a:t>
            </a:r>
            <a:r>
              <a:rPr lang="en-US" sz="1700" kern="0" dirty="0">
                <a:effectLst/>
                <a:latin typeface="Century Gothic" panose="020B0502020202020204" pitchFamily="34" charset="0"/>
                <a:ea typeface="Times New Roman" panose="02020603050405020304" pitchFamily="18" charset="0"/>
                <a:cs typeface="Times New Roman" panose="02020603050405020304" pitchFamily="18" charset="0"/>
              </a:rPr>
              <a:t>, 2025-Ohio-647, ¶ 4 (8th Dist.).</a:t>
            </a:r>
            <a:endParaRPr lang="en-US" sz="1700" kern="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p:txBody>
      </p:sp>
      <p:cxnSp>
        <p:nvCxnSpPr>
          <p:cNvPr id="1017" name="Google Shape;1017;p63">
            <a:extLst>
              <a:ext uri="{FF2B5EF4-FFF2-40B4-BE49-F238E27FC236}">
                <a16:creationId xmlns:a16="http://schemas.microsoft.com/office/drawing/2014/main" id="{4F7D866C-80A0-D861-2C6D-12162C2E3D39}"/>
              </a:ext>
            </a:extLst>
          </p:cNvPr>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1018" name="Google Shape;1018;p63">
            <a:extLst>
              <a:ext uri="{FF2B5EF4-FFF2-40B4-BE49-F238E27FC236}">
                <a16:creationId xmlns:a16="http://schemas.microsoft.com/office/drawing/2014/main" id="{70AC5BA9-2275-982B-79D5-C7A7AD1DE4CB}"/>
              </a:ext>
            </a:extLst>
          </p:cNvPr>
          <p:cNvPicPr preferRelativeResize="0"/>
          <p:nvPr/>
        </p:nvPicPr>
        <p:blipFill rotWithShape="1">
          <a:blip r:embed="rId3">
            <a:alphaModFix/>
          </a:blip>
          <a:srcRect t="1538" b="-1538"/>
          <a:stretch/>
        </p:blipFill>
        <p:spPr>
          <a:xfrm>
            <a:off x="0" y="6130094"/>
            <a:ext cx="12192000" cy="742950"/>
          </a:xfrm>
          <a:prstGeom prst="rect">
            <a:avLst/>
          </a:prstGeom>
          <a:noFill/>
          <a:ln>
            <a:noFill/>
          </a:ln>
        </p:spPr>
      </p:pic>
      <p:pic>
        <p:nvPicPr>
          <p:cNvPr id="1019" name="Google Shape;1019;p63">
            <a:extLst>
              <a:ext uri="{FF2B5EF4-FFF2-40B4-BE49-F238E27FC236}">
                <a16:creationId xmlns:a16="http://schemas.microsoft.com/office/drawing/2014/main" id="{ACF4AF26-DB7D-788A-2F04-4A0B25FD2B72}"/>
              </a:ext>
            </a:extLst>
          </p:cNvPr>
          <p:cNvPicPr preferRelativeResize="0"/>
          <p:nvPr/>
        </p:nvPicPr>
        <p:blipFill rotWithShape="1">
          <a:blip r:embed="rId4">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ABF2A5EC-0C63-5286-4085-FBC715F272C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79</a:t>
            </a:fld>
            <a:endParaRPr lang="en-US"/>
          </a:p>
        </p:txBody>
      </p:sp>
    </p:spTree>
    <p:extLst>
      <p:ext uri="{BB962C8B-B14F-4D97-AF65-F5344CB8AC3E}">
        <p14:creationId xmlns:p14="http://schemas.microsoft.com/office/powerpoint/2010/main" val="3270526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25"/>
          <p:cNvSpPr txBox="1">
            <a:spLocks noGrp="1"/>
          </p:cNvSpPr>
          <p:nvPr>
            <p:ph type="title"/>
          </p:nvPr>
        </p:nvSpPr>
        <p:spPr>
          <a:xfrm>
            <a:off x="1546222" y="1584552"/>
            <a:ext cx="9099255" cy="2537251"/>
          </a:xfrm>
          <a:prstGeom prst="rect">
            <a:avLst/>
          </a:prstGeom>
          <a:noFill/>
          <a:ln>
            <a:noFill/>
          </a:ln>
        </p:spPr>
        <p:txBody>
          <a:bodyPr spcFirstLastPara="1" wrap="square" lIns="91425" tIns="45700" rIns="91425" bIns="0" anchor="ctr" anchorCtr="0">
            <a:normAutofit/>
          </a:bodyPr>
          <a:lstStyle/>
          <a:p>
            <a:pPr marL="0" lvl="0" indent="0" algn="ctr" rtl="0">
              <a:lnSpc>
                <a:spcPct val="90000"/>
              </a:lnSpc>
              <a:spcBef>
                <a:spcPts val="0"/>
              </a:spcBef>
              <a:spcAft>
                <a:spcPts val="0"/>
              </a:spcAft>
              <a:buClr>
                <a:srgbClr val="454545"/>
              </a:buClr>
              <a:buSzPts val="6800"/>
              <a:buFont typeface="Century Gothic"/>
              <a:buNone/>
            </a:pPr>
            <a:r>
              <a:rPr lang="en-US" sz="6800">
                <a:solidFill>
                  <a:srgbClr val="454545"/>
                </a:solidFill>
              </a:rPr>
              <a:t>What are a victim’s rights?</a:t>
            </a:r>
            <a:endParaRPr/>
          </a:p>
        </p:txBody>
      </p:sp>
      <p:sp>
        <p:nvSpPr>
          <p:cNvPr id="479" name="Google Shape;479;p25"/>
          <p:cNvSpPr txBox="1">
            <a:spLocks noGrp="1"/>
          </p:cNvSpPr>
          <p:nvPr>
            <p:ph type="body" idx="1"/>
          </p:nvPr>
        </p:nvSpPr>
        <p:spPr>
          <a:xfrm>
            <a:off x="1535372" y="4133234"/>
            <a:ext cx="9120954" cy="744373"/>
          </a:xfrm>
          <a:prstGeom prst="rect">
            <a:avLst/>
          </a:prstGeom>
          <a:noFill/>
          <a:ln>
            <a:noFill/>
          </a:ln>
        </p:spPr>
        <p:txBody>
          <a:bodyPr spcFirstLastPara="1" wrap="square" lIns="91425" tIns="91425" rIns="91425" bIns="91425" anchor="t" anchorCtr="0">
            <a:normAutofit/>
          </a:bodyPr>
          <a:lstStyle/>
          <a:p>
            <a:pPr marL="0" lvl="0" indent="0" algn="ctr" rtl="0">
              <a:lnSpc>
                <a:spcPct val="120000"/>
              </a:lnSpc>
              <a:spcBef>
                <a:spcPts val="0"/>
              </a:spcBef>
              <a:spcAft>
                <a:spcPts val="0"/>
              </a:spcAft>
              <a:buSzPts val="1800"/>
              <a:buNone/>
            </a:pPr>
            <a:endParaRPr dirty="0"/>
          </a:p>
        </p:txBody>
      </p:sp>
      <p:pic>
        <p:nvPicPr>
          <p:cNvPr id="480" name="Google Shape;480;p25"/>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4D06E6F4-970C-4FF0-BF4E-1470416D3BC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358047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78"/>
                                        </p:tgtEl>
                                        <p:attrNameLst>
                                          <p:attrName>style.visibility</p:attrName>
                                        </p:attrNameLst>
                                      </p:cBhvr>
                                      <p:to>
                                        <p:strVal val="visible"/>
                                      </p:to>
                                    </p:set>
                                    <p:animEffect transition="in" filter="fade">
                                      <p:cBhvr>
                                        <p:cTn id="7" dur="1000"/>
                                        <p:tgtEl>
                                          <p:spTgt spid="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359">
          <a:extLst>
            <a:ext uri="{FF2B5EF4-FFF2-40B4-BE49-F238E27FC236}">
              <a16:creationId xmlns:a16="http://schemas.microsoft.com/office/drawing/2014/main" id="{4D31FF44-F4CE-3E53-CD43-B75AE9B8168A}"/>
            </a:ext>
          </a:extLst>
        </p:cNvPr>
        <p:cNvGrpSpPr/>
        <p:nvPr/>
      </p:nvGrpSpPr>
      <p:grpSpPr>
        <a:xfrm>
          <a:off x="0" y="0"/>
          <a:ext cx="0" cy="0"/>
          <a:chOff x="0" y="0"/>
          <a:chExt cx="0" cy="0"/>
        </a:xfrm>
      </p:grpSpPr>
      <p:pic>
        <p:nvPicPr>
          <p:cNvPr id="360" name="Google Shape;360;p17">
            <a:extLst>
              <a:ext uri="{FF2B5EF4-FFF2-40B4-BE49-F238E27FC236}">
                <a16:creationId xmlns:a16="http://schemas.microsoft.com/office/drawing/2014/main" id="{C84848CC-52D0-6B2A-5391-B79C772A74E2}"/>
              </a:ext>
            </a:extLst>
          </p:cNvPr>
          <p:cNvPicPr preferRelativeResize="0"/>
          <p:nvPr/>
        </p:nvPicPr>
        <p:blipFill rotWithShape="1">
          <a:blip r:embed="rId3">
            <a:alphaModFix/>
          </a:blip>
          <a:srcRect t="1538" b="-1538"/>
          <a:stretch/>
        </p:blipFill>
        <p:spPr>
          <a:xfrm>
            <a:off x="0" y="6119336"/>
            <a:ext cx="12192000" cy="742950"/>
          </a:xfrm>
          <a:prstGeom prst="rect">
            <a:avLst/>
          </a:prstGeom>
          <a:noFill/>
          <a:ln>
            <a:noFill/>
          </a:ln>
        </p:spPr>
      </p:pic>
      <p:sp>
        <p:nvSpPr>
          <p:cNvPr id="361" name="Google Shape;361;p17">
            <a:extLst>
              <a:ext uri="{FF2B5EF4-FFF2-40B4-BE49-F238E27FC236}">
                <a16:creationId xmlns:a16="http://schemas.microsoft.com/office/drawing/2014/main" id="{2E4B63DB-1B50-2924-2B6B-C12C392184F1}"/>
              </a:ext>
            </a:extLst>
          </p:cNvPr>
          <p:cNvSpPr/>
          <p:nvPr/>
        </p:nvSpPr>
        <p:spPr>
          <a:xfrm>
            <a:off x="0" y="468769"/>
            <a:ext cx="12192000" cy="5647024"/>
          </a:xfrm>
          <a:prstGeom prst="rect">
            <a:avLst/>
          </a:prstGeom>
          <a:gradFill>
            <a:gsLst>
              <a:gs pos="0">
                <a:srgbClr val="454545">
                  <a:alpha val="0"/>
                </a:srgbClr>
              </a:gs>
              <a:gs pos="100000">
                <a:srgbClr val="4D4D4D"/>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62" name="Google Shape;362;p17">
            <a:extLst>
              <a:ext uri="{FF2B5EF4-FFF2-40B4-BE49-F238E27FC236}">
                <a16:creationId xmlns:a16="http://schemas.microsoft.com/office/drawing/2014/main" id="{CFEE9605-4B89-1C1B-44B9-4F9066D8E251}"/>
              </a:ext>
            </a:extLst>
          </p:cNvPr>
          <p:cNvCxnSpPr/>
          <p:nvPr/>
        </p:nvCxnSpPr>
        <p:spPr>
          <a:xfrm>
            <a:off x="0" y="6121269"/>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363" name="Google Shape;363;p17">
            <a:extLst>
              <a:ext uri="{FF2B5EF4-FFF2-40B4-BE49-F238E27FC236}">
                <a16:creationId xmlns:a16="http://schemas.microsoft.com/office/drawing/2014/main" id="{E55D4EE6-1B02-2C29-6983-8C9DFBFBDFE0}"/>
              </a:ext>
            </a:extLst>
          </p:cNvPr>
          <p:cNvPicPr preferRelativeResize="0"/>
          <p:nvPr/>
        </p:nvPicPr>
        <p:blipFill rotWithShape="1">
          <a:blip r:embed="rId4">
            <a:alphaModFix/>
          </a:blip>
          <a:srcRect l="-115" r="15827" b="36435"/>
          <a:stretch/>
        </p:blipFill>
        <p:spPr>
          <a:xfrm>
            <a:off x="1125460" y="643464"/>
            <a:ext cx="9610344" cy="155448"/>
          </a:xfrm>
          <a:prstGeom prst="rect">
            <a:avLst/>
          </a:prstGeom>
          <a:noFill/>
          <a:ln>
            <a:noFill/>
          </a:ln>
        </p:spPr>
      </p:pic>
      <p:sp>
        <p:nvSpPr>
          <p:cNvPr id="364" name="Google Shape;364;p17">
            <a:extLst>
              <a:ext uri="{FF2B5EF4-FFF2-40B4-BE49-F238E27FC236}">
                <a16:creationId xmlns:a16="http://schemas.microsoft.com/office/drawing/2014/main" id="{C16C9820-4499-C76B-247C-9E948496EACC}"/>
              </a:ext>
            </a:extLst>
          </p:cNvPr>
          <p:cNvSpPr/>
          <p:nvPr/>
        </p:nvSpPr>
        <p:spPr>
          <a:xfrm>
            <a:off x="0" y="638508"/>
            <a:ext cx="12191695" cy="6858000"/>
          </a:xfrm>
          <a:prstGeom prst="rect">
            <a:avLst/>
          </a:prstGeom>
          <a:gradFill>
            <a:gsLst>
              <a:gs pos="0">
                <a:srgbClr val="646464"/>
              </a:gs>
              <a:gs pos="100000">
                <a:srgbClr val="424242"/>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65" name="Google Shape;365;p17">
            <a:extLst>
              <a:ext uri="{FF2B5EF4-FFF2-40B4-BE49-F238E27FC236}">
                <a16:creationId xmlns:a16="http://schemas.microsoft.com/office/drawing/2014/main" id="{4F27B46D-E34A-A61B-8891-5C303E40E971}"/>
              </a:ext>
            </a:extLst>
          </p:cNvPr>
          <p:cNvSpPr/>
          <p:nvPr/>
        </p:nvSpPr>
        <p:spPr>
          <a:xfrm>
            <a:off x="0" y="2019476"/>
            <a:ext cx="12192000" cy="4105941"/>
          </a:xfrm>
          <a:prstGeom prst="rect">
            <a:avLst/>
          </a:prstGeom>
          <a:gradFill>
            <a:gsLst>
              <a:gs pos="0">
                <a:srgbClr val="454545">
                  <a:alpha val="0"/>
                </a:srgbClr>
              </a:gs>
              <a:gs pos="100000">
                <a:schemeClr val="dk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66" name="Google Shape;366;p17">
            <a:extLst>
              <a:ext uri="{FF2B5EF4-FFF2-40B4-BE49-F238E27FC236}">
                <a16:creationId xmlns:a16="http://schemas.microsoft.com/office/drawing/2014/main" id="{902A3363-AD15-56FD-08E4-40C03EED3EEC}"/>
              </a:ext>
            </a:extLst>
          </p:cNvPr>
          <p:cNvSpPr/>
          <p:nvPr/>
        </p:nvSpPr>
        <p:spPr>
          <a:xfrm>
            <a:off x="643180" y="638508"/>
            <a:ext cx="10905339" cy="4843439"/>
          </a:xfrm>
          <a:prstGeom prst="rect">
            <a:avLst/>
          </a:prstGeom>
          <a:gradFill>
            <a:gsLst>
              <a:gs pos="0">
                <a:srgbClr val="000000"/>
              </a:gs>
              <a:gs pos="100000">
                <a:srgbClr val="000000"/>
              </a:gs>
            </a:gsLst>
            <a:lin ang="5400000" scaled="0"/>
          </a:gradFill>
          <a:ln>
            <a:noFill/>
          </a:ln>
          <a:effectLst>
            <a:outerShdw blurRad="127000" dist="2286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367" name="Google Shape;367;p17">
            <a:extLst>
              <a:ext uri="{FF2B5EF4-FFF2-40B4-BE49-F238E27FC236}">
                <a16:creationId xmlns:a16="http://schemas.microsoft.com/office/drawing/2014/main" id="{CD72A495-A5B4-5EAA-E422-DA3761E214D5}"/>
              </a:ext>
            </a:extLst>
          </p:cNvPr>
          <p:cNvSpPr/>
          <p:nvPr/>
        </p:nvSpPr>
        <p:spPr>
          <a:xfrm>
            <a:off x="870204" y="865667"/>
            <a:ext cx="10451592" cy="4389120"/>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368" name="Google Shape;368;p17">
            <a:extLst>
              <a:ext uri="{FF2B5EF4-FFF2-40B4-BE49-F238E27FC236}">
                <a16:creationId xmlns:a16="http://schemas.microsoft.com/office/drawing/2014/main" id="{F9D80F40-74E9-0DD0-6274-D8D4B90B6805}"/>
              </a:ext>
            </a:extLst>
          </p:cNvPr>
          <p:cNvSpPr/>
          <p:nvPr/>
        </p:nvSpPr>
        <p:spPr>
          <a:xfrm>
            <a:off x="1034645" y="1030259"/>
            <a:ext cx="10122408" cy="4059936"/>
          </a:xfrm>
          <a:prstGeom prst="rect">
            <a:avLst/>
          </a:prstGeom>
          <a:solidFill>
            <a:srgbClr val="FFFFFE"/>
          </a:solidFill>
          <a:ln w="9525" cap="flat" cmpd="sng">
            <a:solidFill>
              <a:srgbClr val="DCDCE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369" name="Google Shape;369;p17">
            <a:extLst>
              <a:ext uri="{FF2B5EF4-FFF2-40B4-BE49-F238E27FC236}">
                <a16:creationId xmlns:a16="http://schemas.microsoft.com/office/drawing/2014/main" id="{FB524E90-83D2-3658-C4E2-8260093C654A}"/>
              </a:ext>
            </a:extLst>
          </p:cNvPr>
          <p:cNvSpPr txBox="1">
            <a:spLocks noGrp="1"/>
          </p:cNvSpPr>
          <p:nvPr>
            <p:ph type="title"/>
          </p:nvPr>
        </p:nvSpPr>
        <p:spPr>
          <a:xfrm>
            <a:off x="1546222" y="1584552"/>
            <a:ext cx="9099255" cy="2537251"/>
          </a:xfrm>
          <a:prstGeom prst="rect">
            <a:avLst/>
          </a:prstGeom>
          <a:noFill/>
          <a:ln>
            <a:noFill/>
          </a:ln>
        </p:spPr>
        <p:txBody>
          <a:bodyPr spcFirstLastPara="1" wrap="square" lIns="91425" tIns="45700" rIns="91425" bIns="0" anchor="ctr" anchorCtr="0">
            <a:normAutofit/>
          </a:bodyPr>
          <a:lstStyle/>
          <a:p>
            <a:pPr marL="0" lvl="0" indent="0" algn="ctr" rtl="0">
              <a:lnSpc>
                <a:spcPct val="90000"/>
              </a:lnSpc>
              <a:spcBef>
                <a:spcPts val="0"/>
              </a:spcBef>
              <a:spcAft>
                <a:spcPts val="0"/>
              </a:spcAft>
              <a:buClr>
                <a:srgbClr val="454545"/>
              </a:buClr>
              <a:buSzPts val="8000"/>
              <a:buFont typeface="Century Gothic"/>
              <a:buNone/>
            </a:pPr>
            <a:r>
              <a:rPr lang="en-US" sz="8000" dirty="0">
                <a:solidFill>
                  <a:srgbClr val="454545"/>
                </a:solidFill>
              </a:rPr>
              <a:t>Where do victims’ rights apply?</a:t>
            </a:r>
            <a:endParaRPr dirty="0"/>
          </a:p>
        </p:txBody>
      </p:sp>
      <p:sp>
        <p:nvSpPr>
          <p:cNvPr id="370" name="Google Shape;370;p17">
            <a:extLst>
              <a:ext uri="{FF2B5EF4-FFF2-40B4-BE49-F238E27FC236}">
                <a16:creationId xmlns:a16="http://schemas.microsoft.com/office/drawing/2014/main" id="{F77AD74B-20DF-F499-0E76-EADACB3DBEFE}"/>
              </a:ext>
            </a:extLst>
          </p:cNvPr>
          <p:cNvSpPr txBox="1">
            <a:spLocks noGrp="1"/>
          </p:cNvSpPr>
          <p:nvPr>
            <p:ph type="body" idx="1"/>
          </p:nvPr>
        </p:nvSpPr>
        <p:spPr>
          <a:xfrm>
            <a:off x="1535372" y="4133234"/>
            <a:ext cx="9120954" cy="744373"/>
          </a:xfrm>
          <a:prstGeom prst="rect">
            <a:avLst/>
          </a:prstGeom>
          <a:noFill/>
          <a:ln>
            <a:noFill/>
          </a:ln>
        </p:spPr>
        <p:txBody>
          <a:bodyPr spcFirstLastPara="1" wrap="square" lIns="91425" tIns="91425" rIns="91425" bIns="91425" anchor="t" anchorCtr="0">
            <a:normAutofit/>
          </a:bodyPr>
          <a:lstStyle/>
          <a:p>
            <a:pPr marL="0" lvl="0" indent="0" algn="ctr" rtl="0">
              <a:lnSpc>
                <a:spcPct val="120000"/>
              </a:lnSpc>
              <a:spcBef>
                <a:spcPts val="0"/>
              </a:spcBef>
              <a:spcAft>
                <a:spcPts val="0"/>
              </a:spcAft>
              <a:buSzPts val="1800"/>
              <a:buNone/>
            </a:pPr>
            <a:endParaRPr dirty="0"/>
          </a:p>
        </p:txBody>
      </p:sp>
      <p:cxnSp>
        <p:nvCxnSpPr>
          <p:cNvPr id="371" name="Google Shape;371;p17">
            <a:extLst>
              <a:ext uri="{FF2B5EF4-FFF2-40B4-BE49-F238E27FC236}">
                <a16:creationId xmlns:a16="http://schemas.microsoft.com/office/drawing/2014/main" id="{A6309744-50F4-2A9A-9670-4C6AF96179D4}"/>
              </a:ext>
            </a:extLst>
          </p:cNvPr>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372" name="Google Shape;372;p17">
            <a:extLst>
              <a:ext uri="{FF2B5EF4-FFF2-40B4-BE49-F238E27FC236}">
                <a16:creationId xmlns:a16="http://schemas.microsoft.com/office/drawing/2014/main" id="{CE52C873-6A47-B7AE-5D11-4F8617FD3F75}"/>
              </a:ext>
            </a:extLst>
          </p:cNvPr>
          <p:cNvPicPr preferRelativeResize="0"/>
          <p:nvPr/>
        </p:nvPicPr>
        <p:blipFill rotWithShape="1">
          <a:blip r:embed="rId3">
            <a:alphaModFix/>
          </a:blip>
          <a:srcRect t="1538" b="-1538"/>
          <a:stretch/>
        </p:blipFill>
        <p:spPr>
          <a:xfrm>
            <a:off x="0" y="6119336"/>
            <a:ext cx="12192000" cy="742950"/>
          </a:xfrm>
          <a:prstGeom prst="rect">
            <a:avLst/>
          </a:prstGeom>
          <a:noFill/>
          <a:ln>
            <a:noFill/>
          </a:ln>
        </p:spPr>
      </p:pic>
      <p:pic>
        <p:nvPicPr>
          <p:cNvPr id="373" name="Google Shape;373;p17">
            <a:extLst>
              <a:ext uri="{FF2B5EF4-FFF2-40B4-BE49-F238E27FC236}">
                <a16:creationId xmlns:a16="http://schemas.microsoft.com/office/drawing/2014/main" id="{F5122920-272D-A1CD-4E13-B26251D4D41B}"/>
              </a:ext>
            </a:extLst>
          </p:cNvPr>
          <p:cNvPicPr preferRelativeResize="0"/>
          <p:nvPr/>
        </p:nvPicPr>
        <p:blipFill rotWithShape="1">
          <a:blip r:embed="rId5">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35B898CD-A3B0-36A6-A1F0-DBFBB6B8F2C9}"/>
              </a:ext>
            </a:extLst>
          </p:cNvPr>
          <p:cNvSpPr>
            <a:spLocks noGrp="1"/>
          </p:cNvSpPr>
          <p:nvPr>
            <p:ph type="sldNum" idx="12"/>
          </p:nvPr>
        </p:nvSpPr>
        <p:spPr>
          <a:solidFill>
            <a:schemeClr val="bg1"/>
          </a:solidFill>
        </p:spPr>
        <p:txBody>
          <a:bodyPr/>
          <a:lstStyle/>
          <a:p>
            <a:pPr marL="0" lvl="0" indent="0" algn="r" rtl="0">
              <a:spcBef>
                <a:spcPts val="0"/>
              </a:spcBef>
              <a:spcAft>
                <a:spcPts val="0"/>
              </a:spcAft>
              <a:buNone/>
            </a:pPr>
            <a:fld id="{00000000-1234-1234-1234-123412341234}" type="slidenum">
              <a:rPr lang="en-US" smtClean="0"/>
              <a:t>80</a:t>
            </a:fld>
            <a:endParaRPr lang="en-US" dirty="0"/>
          </a:p>
        </p:txBody>
      </p:sp>
    </p:spTree>
    <p:extLst>
      <p:ext uri="{BB962C8B-B14F-4D97-AF65-F5344CB8AC3E}">
        <p14:creationId xmlns:p14="http://schemas.microsoft.com/office/powerpoint/2010/main" val="111669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69"/>
                                        </p:tgtEl>
                                        <p:attrNameLst>
                                          <p:attrName>style.visibility</p:attrName>
                                        </p:attrNameLst>
                                      </p:cBhvr>
                                      <p:to>
                                        <p:strVal val="visible"/>
                                      </p:to>
                                    </p:set>
                                    <p:animEffect transition="in" filter="fade">
                                      <p:cBhvr>
                                        <p:cTn id="7" dur="1000"/>
                                        <p:tgtEl>
                                          <p:spTgt spid="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856">
          <a:extLst>
            <a:ext uri="{FF2B5EF4-FFF2-40B4-BE49-F238E27FC236}">
              <a16:creationId xmlns:a16="http://schemas.microsoft.com/office/drawing/2014/main" id="{57697FF6-B801-08E7-7671-7CD15F73D2E7}"/>
            </a:ext>
          </a:extLst>
        </p:cNvPr>
        <p:cNvGrpSpPr/>
        <p:nvPr/>
      </p:nvGrpSpPr>
      <p:grpSpPr>
        <a:xfrm>
          <a:off x="0" y="0"/>
          <a:ext cx="0" cy="0"/>
          <a:chOff x="0" y="0"/>
          <a:chExt cx="0" cy="0"/>
        </a:xfrm>
      </p:grpSpPr>
      <p:sp>
        <p:nvSpPr>
          <p:cNvPr id="1857" name="Google Shape;1857;p125">
            <a:extLst>
              <a:ext uri="{FF2B5EF4-FFF2-40B4-BE49-F238E27FC236}">
                <a16:creationId xmlns:a16="http://schemas.microsoft.com/office/drawing/2014/main" id="{4D1FF343-B55D-8FB0-336C-FB2429BDE06E}"/>
              </a:ext>
            </a:extLst>
          </p:cNvPr>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58" name="Google Shape;1858;p125">
            <a:extLst>
              <a:ext uri="{FF2B5EF4-FFF2-40B4-BE49-F238E27FC236}">
                <a16:creationId xmlns:a16="http://schemas.microsoft.com/office/drawing/2014/main" id="{B25388F3-04F2-24A5-C8C2-C83DD1360C56}"/>
              </a:ext>
            </a:extLst>
          </p:cNvPr>
          <p:cNvSpPr/>
          <p:nvPr/>
        </p:nvSpPr>
        <p:spPr>
          <a:xfrm>
            <a:off x="0" y="2019476"/>
            <a:ext cx="12192000" cy="4105941"/>
          </a:xfrm>
          <a:prstGeom prst="rect">
            <a:avLst/>
          </a:prstGeom>
          <a:gradFill>
            <a:gsLst>
              <a:gs pos="0">
                <a:srgbClr val="DCDCE0">
                  <a:alpha val="0"/>
                </a:srgbClr>
              </a:gs>
              <a:gs pos="100000">
                <a:schemeClr val="lt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59" name="Google Shape;1859;p125">
            <a:extLst>
              <a:ext uri="{FF2B5EF4-FFF2-40B4-BE49-F238E27FC236}">
                <a16:creationId xmlns:a16="http://schemas.microsoft.com/office/drawing/2014/main" id="{31F36DE3-D533-50E0-7478-3D2FBB17EBE0}"/>
              </a:ext>
            </a:extLst>
          </p:cNvPr>
          <p:cNvSpPr txBox="1">
            <a:spLocks noGrp="1"/>
          </p:cNvSpPr>
          <p:nvPr>
            <p:ph type="title"/>
          </p:nvPr>
        </p:nvSpPr>
        <p:spPr>
          <a:xfrm>
            <a:off x="1451581" y="1138228"/>
            <a:ext cx="3202716" cy="38587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entury Gothic"/>
              <a:buNone/>
            </a:pPr>
            <a:r>
              <a:rPr lang="en-US" sz="3600" dirty="0"/>
              <a:t>Ohio Const., art. I, § 10a(B)</a:t>
            </a:r>
            <a:endParaRPr dirty="0"/>
          </a:p>
        </p:txBody>
      </p:sp>
      <p:grpSp>
        <p:nvGrpSpPr>
          <p:cNvPr id="1860" name="Google Shape;1860;p125">
            <a:extLst>
              <a:ext uri="{FF2B5EF4-FFF2-40B4-BE49-F238E27FC236}">
                <a16:creationId xmlns:a16="http://schemas.microsoft.com/office/drawing/2014/main" id="{70250C8F-12B1-B382-B981-F877EFE54DD1}"/>
              </a:ext>
            </a:extLst>
          </p:cNvPr>
          <p:cNvGrpSpPr/>
          <p:nvPr/>
        </p:nvGrpSpPr>
        <p:grpSpPr>
          <a:xfrm>
            <a:off x="5100021" y="638300"/>
            <a:ext cx="6409605" cy="4858625"/>
            <a:chOff x="7807230" y="2012810"/>
            <a:chExt cx="3251252" cy="3459865"/>
          </a:xfrm>
        </p:grpSpPr>
        <p:sp>
          <p:nvSpPr>
            <p:cNvPr id="1861" name="Google Shape;1861;p125">
              <a:extLst>
                <a:ext uri="{FF2B5EF4-FFF2-40B4-BE49-F238E27FC236}">
                  <a16:creationId xmlns:a16="http://schemas.microsoft.com/office/drawing/2014/main" id="{F915AB13-25DE-3A2D-9E19-1CAC76270644}"/>
                </a:ext>
              </a:extLst>
            </p:cNvPr>
            <p:cNvSpPr/>
            <p:nvPr/>
          </p:nvSpPr>
          <p:spPr>
            <a:xfrm>
              <a:off x="7807230" y="2012810"/>
              <a:ext cx="3251252" cy="3459865"/>
            </a:xfrm>
            <a:prstGeom prst="rect">
              <a:avLst/>
            </a:prstGeom>
            <a:gradFill>
              <a:gsLst>
                <a:gs pos="0">
                  <a:srgbClr val="000001"/>
                </a:gs>
                <a:gs pos="100000">
                  <a:srgbClr val="191919"/>
                </a:gs>
              </a:gsLst>
              <a:lin ang="5400000" scaled="0"/>
            </a:gradFill>
            <a:ln>
              <a:noFill/>
            </a:ln>
            <a:effectLst>
              <a:outerShdw blurRad="127000" dist="1905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62" name="Google Shape;1862;p125">
              <a:extLst>
                <a:ext uri="{FF2B5EF4-FFF2-40B4-BE49-F238E27FC236}">
                  <a16:creationId xmlns:a16="http://schemas.microsoft.com/office/drawing/2014/main" id="{5460311B-929C-E96B-26F0-F525E0E29FC5}"/>
                </a:ext>
              </a:extLst>
            </p:cNvPr>
            <p:cNvSpPr/>
            <p:nvPr/>
          </p:nvSpPr>
          <p:spPr>
            <a:xfrm>
              <a:off x="7807231" y="2026142"/>
              <a:ext cx="3251250" cy="3440203"/>
            </a:xfrm>
            <a:prstGeom prst="rect">
              <a:avLst/>
            </a:prstGeom>
            <a:gradFill>
              <a:gsLst>
                <a:gs pos="0">
                  <a:srgbClr val="DADADA"/>
                </a:gs>
                <a:gs pos="100000">
                  <a:srgbClr val="FFFFFE"/>
                </a:gs>
              </a:gsLst>
              <a:lin ang="16200000" scaled="0"/>
            </a:gradFill>
            <a:ln w="762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sp>
        <p:nvSpPr>
          <p:cNvPr id="1863" name="Google Shape;1863;p125">
            <a:extLst>
              <a:ext uri="{FF2B5EF4-FFF2-40B4-BE49-F238E27FC236}">
                <a16:creationId xmlns:a16="http://schemas.microsoft.com/office/drawing/2014/main" id="{8DDF3341-D301-D99F-EE5A-FB8B1D348B6B}"/>
              </a:ext>
            </a:extLst>
          </p:cNvPr>
          <p:cNvSpPr/>
          <p:nvPr/>
        </p:nvSpPr>
        <p:spPr>
          <a:xfrm>
            <a:off x="5419891" y="973636"/>
            <a:ext cx="5769864" cy="4187952"/>
          </a:xfrm>
          <a:prstGeom prst="rect">
            <a:avLst/>
          </a:prstGeom>
          <a:solidFill>
            <a:srgbClr val="FFFFFF"/>
          </a:solidFill>
          <a:ln w="9525" cap="flat" cmpd="sng">
            <a:solidFill>
              <a:srgbClr val="DFDB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64" name="Google Shape;1864;p125">
            <a:extLst>
              <a:ext uri="{FF2B5EF4-FFF2-40B4-BE49-F238E27FC236}">
                <a16:creationId xmlns:a16="http://schemas.microsoft.com/office/drawing/2014/main" id="{DCA5A539-C06A-8B98-B8CE-EE44171B1AEB}"/>
              </a:ext>
            </a:extLst>
          </p:cNvPr>
          <p:cNvSpPr txBox="1">
            <a:spLocks noGrp="1"/>
          </p:cNvSpPr>
          <p:nvPr>
            <p:ph type="body" idx="1"/>
          </p:nvPr>
        </p:nvSpPr>
        <p:spPr>
          <a:xfrm>
            <a:off x="5584483" y="1138228"/>
            <a:ext cx="5440680" cy="3858768"/>
          </a:xfrm>
          <a:prstGeom prst="rect">
            <a:avLst/>
          </a:prstGeom>
          <a:noFill/>
          <a:ln>
            <a:noFill/>
          </a:ln>
        </p:spPr>
        <p:txBody>
          <a:bodyPr spcFirstLastPara="1" wrap="square" lIns="91425" tIns="45700" rIns="91425" bIns="45700" anchor="ctr" anchorCtr="0">
            <a:normAutofit fontScale="85000" lnSpcReduction="10000"/>
          </a:bodyPr>
          <a:lstStyle/>
          <a:p>
            <a:pPr marL="0" indent="0">
              <a:spcBef>
                <a:spcPts val="0"/>
              </a:spcBef>
              <a:buSzPts val="2000"/>
              <a:buNone/>
            </a:pPr>
            <a:r>
              <a:rPr lang="en-US" dirty="0">
                <a:solidFill>
                  <a:srgbClr val="000000"/>
                </a:solidFill>
              </a:rPr>
              <a:t>(B) The victim, the attorney for the government upon request of the victim, or the victim's other lawful representative, </a:t>
            </a:r>
            <a:r>
              <a:rPr lang="en-US" b="1" dirty="0">
                <a:solidFill>
                  <a:srgbClr val="000000"/>
                </a:solidFill>
              </a:rPr>
              <a:t>in any proceeding involving the criminal offense or delinquent act against the victim or in which the victim's rights are implicated</a:t>
            </a:r>
            <a:r>
              <a:rPr lang="en-US" dirty="0">
                <a:solidFill>
                  <a:srgbClr val="000000"/>
                </a:solidFill>
              </a:rPr>
              <a:t>, may assert the rights enumerated in this section and any other right afforded to the victim by law. If the relief sought is denied, the victim or the victim's lawful representative may petition the court of appeals for the applicable district, which shall promptly consider and decide the petition.</a:t>
            </a:r>
            <a:br>
              <a:rPr lang="en-US" dirty="0">
                <a:solidFill>
                  <a:srgbClr val="000000"/>
                </a:solidFill>
              </a:rPr>
            </a:br>
            <a:endParaRPr lang="en-US" dirty="0">
              <a:solidFill>
                <a:srgbClr val="000000"/>
              </a:solidFill>
            </a:endParaRPr>
          </a:p>
        </p:txBody>
      </p:sp>
      <p:cxnSp>
        <p:nvCxnSpPr>
          <p:cNvPr id="1865" name="Google Shape;1865;p125">
            <a:extLst>
              <a:ext uri="{FF2B5EF4-FFF2-40B4-BE49-F238E27FC236}">
                <a16:creationId xmlns:a16="http://schemas.microsoft.com/office/drawing/2014/main" id="{A72C6D82-2B9D-F513-80A3-C6027A78D92B}"/>
              </a:ext>
            </a:extLst>
          </p:cNvPr>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1866" name="Google Shape;1866;p125">
            <a:extLst>
              <a:ext uri="{FF2B5EF4-FFF2-40B4-BE49-F238E27FC236}">
                <a16:creationId xmlns:a16="http://schemas.microsoft.com/office/drawing/2014/main" id="{0F9FECF1-C8FC-4CF7-65E9-F0249B40DFC9}"/>
              </a:ext>
            </a:extLst>
          </p:cNvPr>
          <p:cNvPicPr preferRelativeResize="0"/>
          <p:nvPr/>
        </p:nvPicPr>
        <p:blipFill rotWithShape="1">
          <a:blip r:embed="rId3">
            <a:alphaModFix/>
          </a:blip>
          <a:srcRect t="1538" b="-1538"/>
          <a:stretch/>
        </p:blipFill>
        <p:spPr>
          <a:xfrm>
            <a:off x="0" y="6130094"/>
            <a:ext cx="12192000" cy="742950"/>
          </a:xfrm>
          <a:prstGeom prst="rect">
            <a:avLst/>
          </a:prstGeom>
          <a:noFill/>
          <a:ln>
            <a:noFill/>
          </a:ln>
        </p:spPr>
      </p:pic>
      <p:sp>
        <p:nvSpPr>
          <p:cNvPr id="4" name="Slide Number Placeholder 3">
            <a:extLst>
              <a:ext uri="{FF2B5EF4-FFF2-40B4-BE49-F238E27FC236}">
                <a16:creationId xmlns:a16="http://schemas.microsoft.com/office/drawing/2014/main" id="{CF638CAA-4313-9481-0E99-21C2913A07D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81</a:t>
            </a:fld>
            <a:endParaRPr lang="en-US"/>
          </a:p>
        </p:txBody>
      </p:sp>
      <p:pic>
        <p:nvPicPr>
          <p:cNvPr id="2" name="Google Shape;1713;p111">
            <a:extLst>
              <a:ext uri="{FF2B5EF4-FFF2-40B4-BE49-F238E27FC236}">
                <a16:creationId xmlns:a16="http://schemas.microsoft.com/office/drawing/2014/main" id="{43089279-454D-040B-76EE-1272A0EEFB42}"/>
              </a:ext>
            </a:extLst>
          </p:cNvPr>
          <p:cNvPicPr preferRelativeResize="0"/>
          <p:nvPr/>
        </p:nvPicPr>
        <p:blipFill rotWithShape="1">
          <a:blip r:embed="rId4">
            <a:alphaModFix/>
          </a:blip>
          <a:srcRect/>
          <a:stretch/>
        </p:blipFill>
        <p:spPr>
          <a:xfrm>
            <a:off x="9066029" y="6183021"/>
            <a:ext cx="3020377" cy="607650"/>
          </a:xfrm>
          <a:prstGeom prst="rect">
            <a:avLst/>
          </a:prstGeom>
          <a:noFill/>
          <a:ln>
            <a:noFill/>
          </a:ln>
        </p:spPr>
      </p:pic>
    </p:spTree>
    <p:extLst>
      <p:ext uri="{BB962C8B-B14F-4D97-AF65-F5344CB8AC3E}">
        <p14:creationId xmlns:p14="http://schemas.microsoft.com/office/powerpoint/2010/main" val="22963367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008">
          <a:extLst>
            <a:ext uri="{FF2B5EF4-FFF2-40B4-BE49-F238E27FC236}">
              <a16:creationId xmlns:a16="http://schemas.microsoft.com/office/drawing/2014/main" id="{1609B34F-A591-6922-6CB4-9A26BCC919D1}"/>
            </a:ext>
          </a:extLst>
        </p:cNvPr>
        <p:cNvGrpSpPr/>
        <p:nvPr/>
      </p:nvGrpSpPr>
      <p:grpSpPr>
        <a:xfrm>
          <a:off x="0" y="0"/>
          <a:ext cx="0" cy="0"/>
          <a:chOff x="0" y="0"/>
          <a:chExt cx="0" cy="0"/>
        </a:xfrm>
      </p:grpSpPr>
      <p:sp>
        <p:nvSpPr>
          <p:cNvPr id="1009" name="Google Shape;1009;p63">
            <a:extLst>
              <a:ext uri="{FF2B5EF4-FFF2-40B4-BE49-F238E27FC236}">
                <a16:creationId xmlns:a16="http://schemas.microsoft.com/office/drawing/2014/main" id="{AFDD0D62-D36F-7C72-7E59-7EFC98552598}"/>
              </a:ext>
            </a:extLst>
          </p:cNvPr>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0" name="Google Shape;1010;p63">
            <a:extLst>
              <a:ext uri="{FF2B5EF4-FFF2-40B4-BE49-F238E27FC236}">
                <a16:creationId xmlns:a16="http://schemas.microsoft.com/office/drawing/2014/main" id="{EBD1CCB8-5A7A-F31E-365D-35386E788BBD}"/>
              </a:ext>
            </a:extLst>
          </p:cNvPr>
          <p:cNvSpPr/>
          <p:nvPr/>
        </p:nvSpPr>
        <p:spPr>
          <a:xfrm>
            <a:off x="0" y="2019476"/>
            <a:ext cx="12192000" cy="4105941"/>
          </a:xfrm>
          <a:prstGeom prst="rect">
            <a:avLst/>
          </a:prstGeom>
          <a:gradFill>
            <a:gsLst>
              <a:gs pos="0">
                <a:srgbClr val="DCDCE0">
                  <a:alpha val="0"/>
                </a:srgbClr>
              </a:gs>
              <a:gs pos="100000">
                <a:schemeClr val="lt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1" name="Google Shape;1011;p63">
            <a:extLst>
              <a:ext uri="{FF2B5EF4-FFF2-40B4-BE49-F238E27FC236}">
                <a16:creationId xmlns:a16="http://schemas.microsoft.com/office/drawing/2014/main" id="{85EF5E2F-2CCE-A9A8-D357-6323A8BC47C0}"/>
              </a:ext>
            </a:extLst>
          </p:cNvPr>
          <p:cNvSpPr txBox="1">
            <a:spLocks noGrp="1"/>
          </p:cNvSpPr>
          <p:nvPr>
            <p:ph type="title"/>
          </p:nvPr>
        </p:nvSpPr>
        <p:spPr>
          <a:xfrm>
            <a:off x="1451581" y="1138228"/>
            <a:ext cx="3202716" cy="38587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entury Gothic"/>
              <a:buNone/>
            </a:pPr>
            <a:r>
              <a:rPr lang="en-US" sz="3600" dirty="0"/>
              <a:t>Case Law Spotlight</a:t>
            </a:r>
            <a:endParaRPr dirty="0"/>
          </a:p>
        </p:txBody>
      </p:sp>
      <p:grpSp>
        <p:nvGrpSpPr>
          <p:cNvPr id="1012" name="Google Shape;1012;p63">
            <a:extLst>
              <a:ext uri="{FF2B5EF4-FFF2-40B4-BE49-F238E27FC236}">
                <a16:creationId xmlns:a16="http://schemas.microsoft.com/office/drawing/2014/main" id="{47BBF749-8E81-5AEF-F979-CA1E12CB0BB6}"/>
              </a:ext>
            </a:extLst>
          </p:cNvPr>
          <p:cNvGrpSpPr/>
          <p:nvPr/>
        </p:nvGrpSpPr>
        <p:grpSpPr>
          <a:xfrm>
            <a:off x="5100021" y="638300"/>
            <a:ext cx="6409605" cy="4858625"/>
            <a:chOff x="7807230" y="2012810"/>
            <a:chExt cx="3251252" cy="3459865"/>
          </a:xfrm>
        </p:grpSpPr>
        <p:sp>
          <p:nvSpPr>
            <p:cNvPr id="1013" name="Google Shape;1013;p63">
              <a:extLst>
                <a:ext uri="{FF2B5EF4-FFF2-40B4-BE49-F238E27FC236}">
                  <a16:creationId xmlns:a16="http://schemas.microsoft.com/office/drawing/2014/main" id="{37355104-2B37-F2D3-F907-D99FF0BE4831}"/>
                </a:ext>
              </a:extLst>
            </p:cNvPr>
            <p:cNvSpPr/>
            <p:nvPr/>
          </p:nvSpPr>
          <p:spPr>
            <a:xfrm>
              <a:off x="7807230" y="2012810"/>
              <a:ext cx="3251252" cy="3459865"/>
            </a:xfrm>
            <a:prstGeom prst="rect">
              <a:avLst/>
            </a:prstGeom>
            <a:gradFill>
              <a:gsLst>
                <a:gs pos="0">
                  <a:srgbClr val="000001"/>
                </a:gs>
                <a:gs pos="100000">
                  <a:srgbClr val="191919"/>
                </a:gs>
              </a:gsLst>
              <a:lin ang="5400000" scaled="0"/>
            </a:gradFill>
            <a:ln>
              <a:noFill/>
            </a:ln>
            <a:effectLst>
              <a:outerShdw blurRad="127000" dist="1905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4" name="Google Shape;1014;p63">
              <a:extLst>
                <a:ext uri="{FF2B5EF4-FFF2-40B4-BE49-F238E27FC236}">
                  <a16:creationId xmlns:a16="http://schemas.microsoft.com/office/drawing/2014/main" id="{3EB17B4C-74F8-E3C2-D25A-9D8DD5E359D9}"/>
                </a:ext>
              </a:extLst>
            </p:cNvPr>
            <p:cNvSpPr/>
            <p:nvPr/>
          </p:nvSpPr>
          <p:spPr>
            <a:xfrm>
              <a:off x="7807231" y="2026142"/>
              <a:ext cx="3251250" cy="3440203"/>
            </a:xfrm>
            <a:prstGeom prst="rect">
              <a:avLst/>
            </a:prstGeom>
            <a:gradFill>
              <a:gsLst>
                <a:gs pos="0">
                  <a:srgbClr val="DADADA"/>
                </a:gs>
                <a:gs pos="100000">
                  <a:srgbClr val="FFFFFE"/>
                </a:gs>
              </a:gsLst>
              <a:lin ang="16200000" scaled="0"/>
            </a:gradFill>
            <a:ln w="762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sp>
        <p:nvSpPr>
          <p:cNvPr id="1015" name="Google Shape;1015;p63">
            <a:extLst>
              <a:ext uri="{FF2B5EF4-FFF2-40B4-BE49-F238E27FC236}">
                <a16:creationId xmlns:a16="http://schemas.microsoft.com/office/drawing/2014/main" id="{D091B94C-AEB7-04B8-204A-35D7C9E8E2BB}"/>
              </a:ext>
            </a:extLst>
          </p:cNvPr>
          <p:cNvSpPr/>
          <p:nvPr/>
        </p:nvSpPr>
        <p:spPr>
          <a:xfrm>
            <a:off x="5419891" y="973636"/>
            <a:ext cx="5769864" cy="4187952"/>
          </a:xfrm>
          <a:prstGeom prst="rect">
            <a:avLst/>
          </a:prstGeom>
          <a:solidFill>
            <a:srgbClr val="FFFFFF"/>
          </a:solidFill>
          <a:ln w="9525" cap="flat" cmpd="sng">
            <a:solidFill>
              <a:srgbClr val="DFDB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6" name="Google Shape;1016;p63">
            <a:extLst>
              <a:ext uri="{FF2B5EF4-FFF2-40B4-BE49-F238E27FC236}">
                <a16:creationId xmlns:a16="http://schemas.microsoft.com/office/drawing/2014/main" id="{D05300B0-C109-8557-CE28-731DD93A251B}"/>
              </a:ext>
            </a:extLst>
          </p:cNvPr>
          <p:cNvSpPr txBox="1">
            <a:spLocks noGrp="1"/>
          </p:cNvSpPr>
          <p:nvPr>
            <p:ph type="body" idx="1"/>
          </p:nvPr>
        </p:nvSpPr>
        <p:spPr>
          <a:xfrm>
            <a:off x="5584483" y="1138228"/>
            <a:ext cx="5440680" cy="3858768"/>
          </a:xfrm>
          <a:prstGeom prst="rect">
            <a:avLst/>
          </a:prstGeom>
          <a:noFill/>
          <a:ln>
            <a:noFill/>
          </a:ln>
        </p:spPr>
        <p:txBody>
          <a:bodyPr spcFirstLastPara="1" wrap="square" lIns="91425" tIns="45700" rIns="91425" bIns="45700" anchor="ctr" anchorCtr="0">
            <a:normAutofit fontScale="92500"/>
          </a:bodyPr>
          <a:lstStyle/>
          <a:p>
            <a:pPr marL="0" lvl="0" indent="0" algn="l" rtl="0">
              <a:lnSpc>
                <a:spcPct val="110000"/>
              </a:lnSpc>
              <a:spcBef>
                <a:spcPts val="0"/>
              </a:spcBef>
              <a:spcAft>
                <a:spcPts val="0"/>
              </a:spcAft>
              <a:buSzPts val="1700"/>
              <a:buNone/>
            </a:pPr>
            <a:r>
              <a:rPr lang="en-US" sz="2200" dirty="0">
                <a:solidFill>
                  <a:srgbClr val="000000"/>
                </a:solidFill>
              </a:rPr>
              <a:t>Civil applications</a:t>
            </a:r>
            <a:endParaRPr sz="2200" dirty="0"/>
          </a:p>
          <a:p>
            <a:pPr marL="304038" lvl="0" indent="-285750" algn="l" rtl="0">
              <a:lnSpc>
                <a:spcPct val="110000"/>
              </a:lnSpc>
              <a:spcBef>
                <a:spcPts val="1000"/>
              </a:spcBef>
              <a:spcAft>
                <a:spcPts val="0"/>
              </a:spcAft>
              <a:buSzPts val="1700"/>
              <a:buChar char="•"/>
            </a:pPr>
            <a:r>
              <a:rPr lang="en-US" sz="1700" dirty="0">
                <a:solidFill>
                  <a:srgbClr val="000000"/>
                </a:solidFill>
              </a:rPr>
              <a:t>Victims’ rights can be applied in civil protection order proceedings.</a:t>
            </a:r>
            <a:endParaRPr dirty="0"/>
          </a:p>
          <a:p>
            <a:pPr marL="685800" lvl="1" indent="-228600">
              <a:lnSpc>
                <a:spcPct val="110000"/>
              </a:lnSpc>
              <a:buSzPts val="1700"/>
            </a:pPr>
            <a:r>
              <a:rPr lang="en-US" sz="1700" i="1" dirty="0">
                <a:solidFill>
                  <a:srgbClr val="000000"/>
                </a:solidFill>
                <a:effectLst/>
                <a:latin typeface="Century Gothic" panose="020B0502020202020204" pitchFamily="34" charset="0"/>
              </a:rPr>
              <a:t>S.D. v. S.L.</a:t>
            </a:r>
            <a:r>
              <a:rPr lang="en-US" sz="1700" dirty="0">
                <a:solidFill>
                  <a:srgbClr val="000000"/>
                </a:solidFill>
                <a:effectLst/>
                <a:latin typeface="Century Gothic" panose="020B0502020202020204" pitchFamily="34" charset="0"/>
              </a:rPr>
              <a:t>, 2023-Ohio-4575 (6th Dist.). </a:t>
            </a:r>
          </a:p>
          <a:p>
            <a:pPr marL="228600" indent="-228600">
              <a:lnSpc>
                <a:spcPct val="110000"/>
              </a:lnSpc>
              <a:buSzPts val="1700"/>
            </a:pPr>
            <a:r>
              <a:rPr lang="en-US" sz="1900" dirty="0">
                <a:solidFill>
                  <a:srgbClr val="000000"/>
                </a:solidFill>
                <a:effectLst/>
                <a:latin typeface="Century Gothic" panose="020B0502020202020204" pitchFamily="34" charset="0"/>
              </a:rPr>
              <a:t>Applications for relief from firearms disability</a:t>
            </a:r>
          </a:p>
          <a:p>
            <a:pPr marL="685800" lvl="1" indent="-228600">
              <a:lnSpc>
                <a:spcPct val="110000"/>
              </a:lnSpc>
              <a:buSzPts val="1700"/>
            </a:pPr>
            <a:r>
              <a:rPr lang="en-US" sz="1700" i="1" dirty="0">
                <a:solidFill>
                  <a:srgbClr val="000000"/>
                </a:solidFill>
                <a:latin typeface="Century Gothic" panose="020B0502020202020204" pitchFamily="34" charset="0"/>
              </a:rPr>
              <a:t>State ex rel. </a:t>
            </a:r>
            <a:r>
              <a:rPr lang="en-US" sz="1700" i="1" dirty="0" err="1">
                <a:solidFill>
                  <a:srgbClr val="000000"/>
                </a:solidFill>
                <a:latin typeface="Century Gothic" panose="020B0502020202020204" pitchFamily="34" charset="0"/>
              </a:rPr>
              <a:t>Suwalski</a:t>
            </a:r>
            <a:r>
              <a:rPr lang="en-US" sz="1700" i="1" dirty="0">
                <a:solidFill>
                  <a:srgbClr val="000000"/>
                </a:solidFill>
                <a:latin typeface="Century Gothic" panose="020B0502020202020204" pitchFamily="34" charset="0"/>
              </a:rPr>
              <a:t> v. Peeler</a:t>
            </a:r>
            <a:r>
              <a:rPr lang="en-US" sz="1700" dirty="0">
                <a:solidFill>
                  <a:srgbClr val="000000"/>
                </a:solidFill>
                <a:latin typeface="Century Gothic" panose="020B0502020202020204" pitchFamily="34" charset="0"/>
              </a:rPr>
              <a:t>, 2020-Ohio-3233.</a:t>
            </a:r>
          </a:p>
          <a:p>
            <a:pPr marL="1143000" lvl="2" indent="-228600">
              <a:lnSpc>
                <a:spcPct val="110000"/>
              </a:lnSpc>
              <a:buSzPts val="1700"/>
            </a:pPr>
            <a:r>
              <a:rPr lang="en-US" sz="1500" dirty="0">
                <a:solidFill>
                  <a:srgbClr val="000000"/>
                </a:solidFill>
                <a:latin typeface="Century Gothic" panose="020B0502020202020204" pitchFamily="34" charset="0"/>
              </a:rPr>
              <a:t>Victims have standing to assert their rights to safety and reasonable protection in proceedings seeking removal  of firearms disabilities.</a:t>
            </a:r>
          </a:p>
          <a:p>
            <a:pPr marL="1143000" lvl="2" indent="-228600">
              <a:lnSpc>
                <a:spcPct val="110000"/>
              </a:lnSpc>
              <a:buSzPts val="1700"/>
            </a:pPr>
            <a:r>
              <a:rPr lang="en-US" sz="1500" dirty="0">
                <a:solidFill>
                  <a:srgbClr val="000000"/>
                </a:solidFill>
                <a:latin typeface="Century Gothic" panose="020B0502020202020204" pitchFamily="34" charset="0"/>
              </a:rPr>
              <a:t>A state trial court lacks jurisdictional power to remove a federal firearms disability.</a:t>
            </a:r>
          </a:p>
        </p:txBody>
      </p:sp>
      <p:cxnSp>
        <p:nvCxnSpPr>
          <p:cNvPr id="1017" name="Google Shape;1017;p63">
            <a:extLst>
              <a:ext uri="{FF2B5EF4-FFF2-40B4-BE49-F238E27FC236}">
                <a16:creationId xmlns:a16="http://schemas.microsoft.com/office/drawing/2014/main" id="{186754F5-06D6-7E1A-A6A7-0C7EAB5BD1A7}"/>
              </a:ext>
            </a:extLst>
          </p:cNvPr>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1018" name="Google Shape;1018;p63">
            <a:extLst>
              <a:ext uri="{FF2B5EF4-FFF2-40B4-BE49-F238E27FC236}">
                <a16:creationId xmlns:a16="http://schemas.microsoft.com/office/drawing/2014/main" id="{FFE613B7-9323-6C0C-51EA-6C1BC712794A}"/>
              </a:ext>
            </a:extLst>
          </p:cNvPr>
          <p:cNvPicPr preferRelativeResize="0"/>
          <p:nvPr/>
        </p:nvPicPr>
        <p:blipFill rotWithShape="1">
          <a:blip r:embed="rId3">
            <a:alphaModFix/>
          </a:blip>
          <a:srcRect t="1538" b="-1538"/>
          <a:stretch/>
        </p:blipFill>
        <p:spPr>
          <a:xfrm>
            <a:off x="0" y="6130094"/>
            <a:ext cx="12192000" cy="742950"/>
          </a:xfrm>
          <a:prstGeom prst="rect">
            <a:avLst/>
          </a:prstGeom>
          <a:noFill/>
          <a:ln>
            <a:noFill/>
          </a:ln>
        </p:spPr>
      </p:pic>
      <p:pic>
        <p:nvPicPr>
          <p:cNvPr id="1019" name="Google Shape;1019;p63">
            <a:extLst>
              <a:ext uri="{FF2B5EF4-FFF2-40B4-BE49-F238E27FC236}">
                <a16:creationId xmlns:a16="http://schemas.microsoft.com/office/drawing/2014/main" id="{E6A7DD93-05F7-2D06-57BB-B47DD6AF1C90}"/>
              </a:ext>
            </a:extLst>
          </p:cNvPr>
          <p:cNvPicPr preferRelativeResize="0"/>
          <p:nvPr/>
        </p:nvPicPr>
        <p:blipFill rotWithShape="1">
          <a:blip r:embed="rId4">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5EFFB11D-2B55-9620-3CDF-F6C04EBA27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82</a:t>
            </a:fld>
            <a:endParaRPr lang="en-US"/>
          </a:p>
        </p:txBody>
      </p:sp>
    </p:spTree>
    <p:extLst>
      <p:ext uri="{BB962C8B-B14F-4D97-AF65-F5344CB8AC3E}">
        <p14:creationId xmlns:p14="http://schemas.microsoft.com/office/powerpoint/2010/main" val="14672424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008">
          <a:extLst>
            <a:ext uri="{FF2B5EF4-FFF2-40B4-BE49-F238E27FC236}">
              <a16:creationId xmlns:a16="http://schemas.microsoft.com/office/drawing/2014/main" id="{F4595DD7-7CF7-6ED8-7C10-7B025802F46E}"/>
            </a:ext>
          </a:extLst>
        </p:cNvPr>
        <p:cNvGrpSpPr/>
        <p:nvPr/>
      </p:nvGrpSpPr>
      <p:grpSpPr>
        <a:xfrm>
          <a:off x="0" y="0"/>
          <a:ext cx="0" cy="0"/>
          <a:chOff x="0" y="0"/>
          <a:chExt cx="0" cy="0"/>
        </a:xfrm>
      </p:grpSpPr>
      <p:sp>
        <p:nvSpPr>
          <p:cNvPr id="1009" name="Google Shape;1009;p63">
            <a:extLst>
              <a:ext uri="{FF2B5EF4-FFF2-40B4-BE49-F238E27FC236}">
                <a16:creationId xmlns:a16="http://schemas.microsoft.com/office/drawing/2014/main" id="{70CD06DF-6061-EA8E-E302-149D220F1960}"/>
              </a:ext>
            </a:extLst>
          </p:cNvPr>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0" name="Google Shape;1010;p63">
            <a:extLst>
              <a:ext uri="{FF2B5EF4-FFF2-40B4-BE49-F238E27FC236}">
                <a16:creationId xmlns:a16="http://schemas.microsoft.com/office/drawing/2014/main" id="{C124B57E-8723-E36E-429A-C929EB0EDF97}"/>
              </a:ext>
            </a:extLst>
          </p:cNvPr>
          <p:cNvSpPr/>
          <p:nvPr/>
        </p:nvSpPr>
        <p:spPr>
          <a:xfrm>
            <a:off x="0" y="2019476"/>
            <a:ext cx="12192000" cy="4105941"/>
          </a:xfrm>
          <a:prstGeom prst="rect">
            <a:avLst/>
          </a:prstGeom>
          <a:gradFill>
            <a:gsLst>
              <a:gs pos="0">
                <a:srgbClr val="DCDCE0">
                  <a:alpha val="0"/>
                </a:srgbClr>
              </a:gs>
              <a:gs pos="100000">
                <a:schemeClr val="lt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1" name="Google Shape;1011;p63">
            <a:extLst>
              <a:ext uri="{FF2B5EF4-FFF2-40B4-BE49-F238E27FC236}">
                <a16:creationId xmlns:a16="http://schemas.microsoft.com/office/drawing/2014/main" id="{0DC5D6F3-048C-8AF6-590D-A96E6256513A}"/>
              </a:ext>
            </a:extLst>
          </p:cNvPr>
          <p:cNvSpPr txBox="1">
            <a:spLocks noGrp="1"/>
          </p:cNvSpPr>
          <p:nvPr>
            <p:ph type="title"/>
          </p:nvPr>
        </p:nvSpPr>
        <p:spPr>
          <a:xfrm>
            <a:off x="1451581" y="1138228"/>
            <a:ext cx="3202716" cy="38587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entury Gothic"/>
              <a:buNone/>
            </a:pPr>
            <a:r>
              <a:rPr lang="en-US" sz="3600" dirty="0"/>
              <a:t>Case Law Spotlight</a:t>
            </a:r>
            <a:endParaRPr dirty="0"/>
          </a:p>
        </p:txBody>
      </p:sp>
      <p:grpSp>
        <p:nvGrpSpPr>
          <p:cNvPr id="1012" name="Google Shape;1012;p63">
            <a:extLst>
              <a:ext uri="{FF2B5EF4-FFF2-40B4-BE49-F238E27FC236}">
                <a16:creationId xmlns:a16="http://schemas.microsoft.com/office/drawing/2014/main" id="{DA6DA60B-4FD3-8494-BCB3-14ABC933AA60}"/>
              </a:ext>
            </a:extLst>
          </p:cNvPr>
          <p:cNvGrpSpPr/>
          <p:nvPr/>
        </p:nvGrpSpPr>
        <p:grpSpPr>
          <a:xfrm>
            <a:off x="5100021" y="638300"/>
            <a:ext cx="6409605" cy="4858625"/>
            <a:chOff x="7807230" y="2012810"/>
            <a:chExt cx="3251252" cy="3459865"/>
          </a:xfrm>
        </p:grpSpPr>
        <p:sp>
          <p:nvSpPr>
            <p:cNvPr id="1013" name="Google Shape;1013;p63">
              <a:extLst>
                <a:ext uri="{FF2B5EF4-FFF2-40B4-BE49-F238E27FC236}">
                  <a16:creationId xmlns:a16="http://schemas.microsoft.com/office/drawing/2014/main" id="{BBF417BB-0A57-B673-B929-D8A44961D25B}"/>
                </a:ext>
              </a:extLst>
            </p:cNvPr>
            <p:cNvSpPr/>
            <p:nvPr/>
          </p:nvSpPr>
          <p:spPr>
            <a:xfrm>
              <a:off x="7807230" y="2012810"/>
              <a:ext cx="3251252" cy="3459865"/>
            </a:xfrm>
            <a:prstGeom prst="rect">
              <a:avLst/>
            </a:prstGeom>
            <a:gradFill>
              <a:gsLst>
                <a:gs pos="0">
                  <a:srgbClr val="000001"/>
                </a:gs>
                <a:gs pos="100000">
                  <a:srgbClr val="191919"/>
                </a:gs>
              </a:gsLst>
              <a:lin ang="5400000" scaled="0"/>
            </a:gradFill>
            <a:ln>
              <a:noFill/>
            </a:ln>
            <a:effectLst>
              <a:outerShdw blurRad="127000" dist="1905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4" name="Google Shape;1014;p63">
              <a:extLst>
                <a:ext uri="{FF2B5EF4-FFF2-40B4-BE49-F238E27FC236}">
                  <a16:creationId xmlns:a16="http://schemas.microsoft.com/office/drawing/2014/main" id="{848A2705-7490-F19E-23B0-F61DCA450D7D}"/>
                </a:ext>
              </a:extLst>
            </p:cNvPr>
            <p:cNvSpPr/>
            <p:nvPr/>
          </p:nvSpPr>
          <p:spPr>
            <a:xfrm>
              <a:off x="7807231" y="2026142"/>
              <a:ext cx="3251250" cy="3440203"/>
            </a:xfrm>
            <a:prstGeom prst="rect">
              <a:avLst/>
            </a:prstGeom>
            <a:gradFill>
              <a:gsLst>
                <a:gs pos="0">
                  <a:srgbClr val="DADADA"/>
                </a:gs>
                <a:gs pos="100000">
                  <a:srgbClr val="FFFFFE"/>
                </a:gs>
              </a:gsLst>
              <a:lin ang="16200000" scaled="0"/>
            </a:gradFill>
            <a:ln w="762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sp>
        <p:nvSpPr>
          <p:cNvPr id="1015" name="Google Shape;1015;p63">
            <a:extLst>
              <a:ext uri="{FF2B5EF4-FFF2-40B4-BE49-F238E27FC236}">
                <a16:creationId xmlns:a16="http://schemas.microsoft.com/office/drawing/2014/main" id="{E776DC5B-2CC1-7DA9-158F-5DC366BD3274}"/>
              </a:ext>
            </a:extLst>
          </p:cNvPr>
          <p:cNvSpPr/>
          <p:nvPr/>
        </p:nvSpPr>
        <p:spPr>
          <a:xfrm>
            <a:off x="5419891" y="973636"/>
            <a:ext cx="5769864" cy="4187952"/>
          </a:xfrm>
          <a:prstGeom prst="rect">
            <a:avLst/>
          </a:prstGeom>
          <a:solidFill>
            <a:srgbClr val="FFFFFF"/>
          </a:solidFill>
          <a:ln w="9525" cap="flat" cmpd="sng">
            <a:solidFill>
              <a:srgbClr val="DFDB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6" name="Google Shape;1016;p63">
            <a:extLst>
              <a:ext uri="{FF2B5EF4-FFF2-40B4-BE49-F238E27FC236}">
                <a16:creationId xmlns:a16="http://schemas.microsoft.com/office/drawing/2014/main" id="{CA294E92-8024-E54F-4901-750E2BF873FF}"/>
              </a:ext>
            </a:extLst>
          </p:cNvPr>
          <p:cNvSpPr txBox="1">
            <a:spLocks noGrp="1"/>
          </p:cNvSpPr>
          <p:nvPr>
            <p:ph type="body" idx="1"/>
          </p:nvPr>
        </p:nvSpPr>
        <p:spPr>
          <a:xfrm>
            <a:off x="5584483" y="1138228"/>
            <a:ext cx="5440680" cy="3858768"/>
          </a:xfrm>
          <a:prstGeom prst="rect">
            <a:avLst/>
          </a:prstGeom>
          <a:noFill/>
          <a:ln>
            <a:noFill/>
          </a:ln>
        </p:spPr>
        <p:txBody>
          <a:bodyPr spcFirstLastPara="1" wrap="square" lIns="91425" tIns="45700" rIns="91425" bIns="45700" anchor="ctr" anchorCtr="0">
            <a:normAutofit fontScale="85000" lnSpcReduction="20000"/>
          </a:bodyPr>
          <a:lstStyle/>
          <a:p>
            <a:pPr marL="0" lvl="0" indent="0" algn="l" rtl="0">
              <a:lnSpc>
                <a:spcPct val="110000"/>
              </a:lnSpc>
              <a:spcBef>
                <a:spcPts val="0"/>
              </a:spcBef>
              <a:spcAft>
                <a:spcPts val="0"/>
              </a:spcAft>
              <a:buSzPts val="1700"/>
              <a:buNone/>
            </a:pPr>
            <a:r>
              <a:rPr lang="en-US" sz="2200" dirty="0">
                <a:solidFill>
                  <a:srgbClr val="000000"/>
                </a:solidFill>
              </a:rPr>
              <a:t>Civil applications</a:t>
            </a:r>
          </a:p>
          <a:p>
            <a:pPr marL="342900">
              <a:lnSpc>
                <a:spcPct val="110000"/>
              </a:lnSpc>
              <a:spcBef>
                <a:spcPts val="0"/>
              </a:spcBef>
              <a:buSzPts val="1700"/>
            </a:pPr>
            <a:r>
              <a:rPr lang="en-US" sz="2200" dirty="0">
                <a:solidFill>
                  <a:srgbClr val="000000"/>
                </a:solidFill>
              </a:rPr>
              <a:t>State medical board proceedings</a:t>
            </a:r>
            <a:endParaRPr lang="en-US" sz="2000" dirty="0"/>
          </a:p>
          <a:p>
            <a:pPr marL="800100" lvl="1">
              <a:lnSpc>
                <a:spcPct val="110000"/>
              </a:lnSpc>
              <a:spcBef>
                <a:spcPts val="0"/>
              </a:spcBef>
              <a:buSzPts val="1700"/>
            </a:pPr>
            <a:r>
              <a:rPr lang="en-US" sz="2000" i="1" dirty="0"/>
              <a:t>Doe v. State Med. Bd.</a:t>
            </a:r>
            <a:r>
              <a:rPr lang="en-US" sz="2000" dirty="0"/>
              <a:t>, 2024-Ohio-5615 (10th Dist.).</a:t>
            </a:r>
          </a:p>
          <a:p>
            <a:pPr marL="1257300" lvl="2">
              <a:lnSpc>
                <a:spcPct val="110000"/>
              </a:lnSpc>
              <a:spcBef>
                <a:spcPts val="0"/>
              </a:spcBef>
              <a:buSzPts val="1700"/>
            </a:pPr>
            <a:r>
              <a:rPr lang="en-US" sz="1800" dirty="0"/>
              <a:t>Victim had standing to assert the right to refuse a defense interview request in a state medical board proceeding.</a:t>
            </a:r>
          </a:p>
          <a:p>
            <a:pPr marL="800100" lvl="1">
              <a:lnSpc>
                <a:spcPct val="110000"/>
              </a:lnSpc>
              <a:spcBef>
                <a:spcPts val="0"/>
              </a:spcBef>
              <a:buSzPts val="1700"/>
            </a:pPr>
            <a:r>
              <a:rPr lang="en-US" sz="2000" dirty="0"/>
              <a:t>Domestic relations proceedings</a:t>
            </a:r>
            <a:endParaRPr lang="en-US" sz="1800" dirty="0"/>
          </a:p>
          <a:p>
            <a:pPr marL="1257300" lvl="2">
              <a:lnSpc>
                <a:spcPct val="110000"/>
              </a:lnSpc>
              <a:spcBef>
                <a:spcPts val="0"/>
              </a:spcBef>
              <a:buSzPts val="1700"/>
            </a:pPr>
            <a:r>
              <a:rPr lang="en-US" sz="1800" i="1" dirty="0"/>
              <a:t>In re J.S.</a:t>
            </a:r>
            <a:r>
              <a:rPr lang="en-US" sz="1800" dirty="0"/>
              <a:t>, 2024-Ohio-4887, ¶ 79 (1st Dist.) (Kinsley, J., dissenting).</a:t>
            </a:r>
          </a:p>
          <a:p>
            <a:pPr marL="1714500" lvl="3">
              <a:lnSpc>
                <a:spcPct val="110000"/>
              </a:lnSpc>
              <a:spcBef>
                <a:spcPts val="0"/>
              </a:spcBef>
              <a:buSzPts val="1700"/>
            </a:pPr>
            <a:r>
              <a:rPr lang="en-US" sz="1600" dirty="0"/>
              <a:t>The practice of separating children from a parent who experiences domestic violence is “in tension with Ohio's constitutional protections for victims, enshrined in Marsy's Law, which requires that victims be treated with fairness and respect.”</a:t>
            </a:r>
          </a:p>
          <a:p>
            <a:pPr marL="1257300" lvl="2">
              <a:lnSpc>
                <a:spcPct val="110000"/>
              </a:lnSpc>
              <a:spcBef>
                <a:spcPts val="0"/>
              </a:spcBef>
              <a:buSzPts val="1700"/>
            </a:pPr>
            <a:endParaRPr lang="en-US" sz="1800" dirty="0"/>
          </a:p>
          <a:p>
            <a:pPr marL="800100" lvl="1">
              <a:lnSpc>
                <a:spcPct val="110000"/>
              </a:lnSpc>
              <a:spcBef>
                <a:spcPts val="0"/>
              </a:spcBef>
              <a:buSzPts val="1700"/>
            </a:pPr>
            <a:endParaRPr sz="2000" dirty="0"/>
          </a:p>
        </p:txBody>
      </p:sp>
      <p:cxnSp>
        <p:nvCxnSpPr>
          <p:cNvPr id="1017" name="Google Shape;1017;p63">
            <a:extLst>
              <a:ext uri="{FF2B5EF4-FFF2-40B4-BE49-F238E27FC236}">
                <a16:creationId xmlns:a16="http://schemas.microsoft.com/office/drawing/2014/main" id="{E44A6097-1DEB-A77F-A96D-8D79CEE5DD6C}"/>
              </a:ext>
            </a:extLst>
          </p:cNvPr>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1018" name="Google Shape;1018;p63">
            <a:extLst>
              <a:ext uri="{FF2B5EF4-FFF2-40B4-BE49-F238E27FC236}">
                <a16:creationId xmlns:a16="http://schemas.microsoft.com/office/drawing/2014/main" id="{9CB6E1C6-5E30-1539-F9EF-EEF3B1A5610B}"/>
              </a:ext>
            </a:extLst>
          </p:cNvPr>
          <p:cNvPicPr preferRelativeResize="0"/>
          <p:nvPr/>
        </p:nvPicPr>
        <p:blipFill rotWithShape="1">
          <a:blip r:embed="rId3">
            <a:alphaModFix/>
          </a:blip>
          <a:srcRect t="1538" b="-1538"/>
          <a:stretch/>
        </p:blipFill>
        <p:spPr>
          <a:xfrm>
            <a:off x="0" y="6130094"/>
            <a:ext cx="12192000" cy="742950"/>
          </a:xfrm>
          <a:prstGeom prst="rect">
            <a:avLst/>
          </a:prstGeom>
          <a:noFill/>
          <a:ln>
            <a:noFill/>
          </a:ln>
        </p:spPr>
      </p:pic>
      <p:pic>
        <p:nvPicPr>
          <p:cNvPr id="1019" name="Google Shape;1019;p63">
            <a:extLst>
              <a:ext uri="{FF2B5EF4-FFF2-40B4-BE49-F238E27FC236}">
                <a16:creationId xmlns:a16="http://schemas.microsoft.com/office/drawing/2014/main" id="{E8A0EB39-0FAB-7928-60A8-2ADF8F0D8ED0}"/>
              </a:ext>
            </a:extLst>
          </p:cNvPr>
          <p:cNvPicPr preferRelativeResize="0"/>
          <p:nvPr/>
        </p:nvPicPr>
        <p:blipFill rotWithShape="1">
          <a:blip r:embed="rId4">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12292888-FCCE-6E4F-812D-79F46D2884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83</a:t>
            </a:fld>
            <a:endParaRPr lang="en-US"/>
          </a:p>
        </p:txBody>
      </p:sp>
    </p:spTree>
    <p:extLst>
      <p:ext uri="{BB962C8B-B14F-4D97-AF65-F5344CB8AC3E}">
        <p14:creationId xmlns:p14="http://schemas.microsoft.com/office/powerpoint/2010/main" val="41034633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433" name="Google Shape;433;p22"/>
          <p:cNvPicPr preferRelativeResize="0"/>
          <p:nvPr/>
        </p:nvPicPr>
        <p:blipFill rotWithShape="1">
          <a:blip r:embed="rId3">
            <a:alphaModFix/>
          </a:blip>
          <a:srcRect t="1538" b="-1538"/>
          <a:stretch/>
        </p:blipFill>
        <p:spPr>
          <a:xfrm>
            <a:off x="0" y="6119336"/>
            <a:ext cx="12192000" cy="742950"/>
          </a:xfrm>
          <a:prstGeom prst="rect">
            <a:avLst/>
          </a:prstGeom>
          <a:noFill/>
          <a:ln>
            <a:noFill/>
          </a:ln>
        </p:spPr>
      </p:pic>
      <p:sp>
        <p:nvSpPr>
          <p:cNvPr id="434" name="Google Shape;434;p22"/>
          <p:cNvSpPr/>
          <p:nvPr/>
        </p:nvSpPr>
        <p:spPr>
          <a:xfrm>
            <a:off x="0" y="468769"/>
            <a:ext cx="12192000" cy="5647024"/>
          </a:xfrm>
          <a:prstGeom prst="rect">
            <a:avLst/>
          </a:prstGeom>
          <a:gradFill>
            <a:gsLst>
              <a:gs pos="0">
                <a:srgbClr val="454545">
                  <a:alpha val="0"/>
                </a:srgbClr>
              </a:gs>
              <a:gs pos="100000">
                <a:srgbClr val="4D4D4D"/>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35" name="Google Shape;435;p22"/>
          <p:cNvCxnSpPr/>
          <p:nvPr/>
        </p:nvCxnSpPr>
        <p:spPr>
          <a:xfrm>
            <a:off x="0" y="6121269"/>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436" name="Google Shape;436;p22"/>
          <p:cNvPicPr preferRelativeResize="0"/>
          <p:nvPr/>
        </p:nvPicPr>
        <p:blipFill rotWithShape="1">
          <a:blip r:embed="rId4">
            <a:alphaModFix/>
          </a:blip>
          <a:srcRect l="-115" r="15827" b="36435"/>
          <a:stretch/>
        </p:blipFill>
        <p:spPr>
          <a:xfrm>
            <a:off x="1125460" y="643464"/>
            <a:ext cx="9610344" cy="155448"/>
          </a:xfrm>
          <a:prstGeom prst="rect">
            <a:avLst/>
          </a:prstGeom>
          <a:noFill/>
          <a:ln>
            <a:noFill/>
          </a:ln>
        </p:spPr>
      </p:pic>
      <p:sp>
        <p:nvSpPr>
          <p:cNvPr id="437" name="Google Shape;437;p22"/>
          <p:cNvSpPr/>
          <p:nvPr/>
        </p:nvSpPr>
        <p:spPr>
          <a:xfrm>
            <a:off x="2" y="0"/>
            <a:ext cx="12191695" cy="6858000"/>
          </a:xfrm>
          <a:prstGeom prst="rect">
            <a:avLst/>
          </a:prstGeom>
          <a:gradFill>
            <a:gsLst>
              <a:gs pos="0">
                <a:srgbClr val="646464"/>
              </a:gs>
              <a:gs pos="100000">
                <a:srgbClr val="424242"/>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38" name="Google Shape;438;p22"/>
          <p:cNvSpPr/>
          <p:nvPr/>
        </p:nvSpPr>
        <p:spPr>
          <a:xfrm>
            <a:off x="0" y="2019476"/>
            <a:ext cx="12192000" cy="4105941"/>
          </a:xfrm>
          <a:prstGeom prst="rect">
            <a:avLst/>
          </a:prstGeom>
          <a:gradFill>
            <a:gsLst>
              <a:gs pos="0">
                <a:srgbClr val="454545">
                  <a:alpha val="0"/>
                </a:srgbClr>
              </a:gs>
              <a:gs pos="100000">
                <a:schemeClr val="dk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39" name="Google Shape;439;p22"/>
          <p:cNvSpPr/>
          <p:nvPr/>
        </p:nvSpPr>
        <p:spPr>
          <a:xfrm>
            <a:off x="643180" y="638508"/>
            <a:ext cx="10905339" cy="4843439"/>
          </a:xfrm>
          <a:prstGeom prst="rect">
            <a:avLst/>
          </a:prstGeom>
          <a:gradFill>
            <a:gsLst>
              <a:gs pos="0">
                <a:srgbClr val="000000"/>
              </a:gs>
              <a:gs pos="100000">
                <a:srgbClr val="000000"/>
              </a:gs>
            </a:gsLst>
            <a:lin ang="5400000" scaled="0"/>
          </a:gradFill>
          <a:ln>
            <a:noFill/>
          </a:ln>
          <a:effectLst>
            <a:outerShdw blurRad="127000" dist="2286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440" name="Google Shape;440;p22"/>
          <p:cNvSpPr/>
          <p:nvPr/>
        </p:nvSpPr>
        <p:spPr>
          <a:xfrm>
            <a:off x="870204" y="865667"/>
            <a:ext cx="10451592" cy="4389120"/>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441" name="Google Shape;441;p22"/>
          <p:cNvSpPr/>
          <p:nvPr/>
        </p:nvSpPr>
        <p:spPr>
          <a:xfrm>
            <a:off x="1034645" y="1030259"/>
            <a:ext cx="10122408" cy="4059936"/>
          </a:xfrm>
          <a:prstGeom prst="rect">
            <a:avLst/>
          </a:prstGeom>
          <a:solidFill>
            <a:srgbClr val="FFFFFE"/>
          </a:solidFill>
          <a:ln w="9525" cap="flat" cmpd="sng">
            <a:solidFill>
              <a:srgbClr val="DCDCE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442" name="Google Shape;442;p22"/>
          <p:cNvSpPr txBox="1">
            <a:spLocks noGrp="1"/>
          </p:cNvSpPr>
          <p:nvPr>
            <p:ph type="title"/>
          </p:nvPr>
        </p:nvSpPr>
        <p:spPr>
          <a:xfrm>
            <a:off x="1546222" y="1584552"/>
            <a:ext cx="9099255" cy="2537251"/>
          </a:xfrm>
          <a:prstGeom prst="rect">
            <a:avLst/>
          </a:prstGeom>
          <a:noFill/>
          <a:ln>
            <a:noFill/>
          </a:ln>
        </p:spPr>
        <p:txBody>
          <a:bodyPr spcFirstLastPara="1" wrap="square" lIns="91425" tIns="45700" rIns="91425" bIns="0" anchor="ctr" anchorCtr="0">
            <a:normAutofit/>
          </a:bodyPr>
          <a:lstStyle/>
          <a:p>
            <a:pPr marL="0" lvl="0" indent="0" algn="ctr" rtl="0">
              <a:lnSpc>
                <a:spcPct val="90000"/>
              </a:lnSpc>
              <a:spcBef>
                <a:spcPts val="0"/>
              </a:spcBef>
              <a:spcAft>
                <a:spcPts val="0"/>
              </a:spcAft>
              <a:buClr>
                <a:srgbClr val="454545"/>
              </a:buClr>
              <a:buSzPts val="6800"/>
              <a:buFont typeface="Century Gothic"/>
              <a:buNone/>
            </a:pPr>
            <a:r>
              <a:rPr lang="en-US" sz="6800">
                <a:solidFill>
                  <a:srgbClr val="454545"/>
                </a:solidFill>
              </a:rPr>
              <a:t>How does a victim exercise their rights?</a:t>
            </a:r>
            <a:endParaRPr/>
          </a:p>
        </p:txBody>
      </p:sp>
      <p:sp>
        <p:nvSpPr>
          <p:cNvPr id="443" name="Google Shape;443;p22"/>
          <p:cNvSpPr txBox="1">
            <a:spLocks noGrp="1"/>
          </p:cNvSpPr>
          <p:nvPr>
            <p:ph type="body" idx="1"/>
          </p:nvPr>
        </p:nvSpPr>
        <p:spPr>
          <a:xfrm>
            <a:off x="1535372" y="4133234"/>
            <a:ext cx="9120954" cy="744373"/>
          </a:xfrm>
          <a:prstGeom prst="rect">
            <a:avLst/>
          </a:prstGeom>
          <a:noFill/>
          <a:ln>
            <a:noFill/>
          </a:ln>
        </p:spPr>
        <p:txBody>
          <a:bodyPr spcFirstLastPara="1" wrap="square" lIns="91425" tIns="91425" rIns="91425" bIns="91425" anchor="t" anchorCtr="0">
            <a:normAutofit/>
          </a:bodyPr>
          <a:lstStyle/>
          <a:p>
            <a:pPr marL="0" lvl="0" indent="0" algn="ctr" rtl="0">
              <a:lnSpc>
                <a:spcPct val="120000"/>
              </a:lnSpc>
              <a:spcBef>
                <a:spcPts val="0"/>
              </a:spcBef>
              <a:spcAft>
                <a:spcPts val="0"/>
              </a:spcAft>
              <a:buSzPts val="1800"/>
              <a:buNone/>
            </a:pPr>
            <a:endParaRPr dirty="0"/>
          </a:p>
        </p:txBody>
      </p:sp>
      <p:cxnSp>
        <p:nvCxnSpPr>
          <p:cNvPr id="444" name="Google Shape;444;p22"/>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445" name="Google Shape;445;p22"/>
          <p:cNvPicPr preferRelativeResize="0"/>
          <p:nvPr/>
        </p:nvPicPr>
        <p:blipFill rotWithShape="1">
          <a:blip r:embed="rId3">
            <a:alphaModFix/>
          </a:blip>
          <a:srcRect t="1538" b="-1538"/>
          <a:stretch/>
        </p:blipFill>
        <p:spPr>
          <a:xfrm>
            <a:off x="0" y="6119336"/>
            <a:ext cx="12192000" cy="742950"/>
          </a:xfrm>
          <a:prstGeom prst="rect">
            <a:avLst/>
          </a:prstGeom>
          <a:noFill/>
          <a:ln>
            <a:noFill/>
          </a:ln>
        </p:spPr>
      </p:pic>
      <p:pic>
        <p:nvPicPr>
          <p:cNvPr id="446" name="Google Shape;446;p22"/>
          <p:cNvPicPr preferRelativeResize="0"/>
          <p:nvPr/>
        </p:nvPicPr>
        <p:blipFill rotWithShape="1">
          <a:blip r:embed="rId5">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AD05F7BA-5022-D08C-46BF-612E9B4C885E}"/>
              </a:ext>
            </a:extLst>
          </p:cNvPr>
          <p:cNvSpPr>
            <a:spLocks noGrp="1"/>
          </p:cNvSpPr>
          <p:nvPr>
            <p:ph type="sldNum" idx="12"/>
          </p:nvPr>
        </p:nvSpPr>
        <p:spPr>
          <a:solidFill>
            <a:schemeClr val="bg1"/>
          </a:solidFill>
        </p:spPr>
        <p:txBody>
          <a:bodyPr/>
          <a:lstStyle/>
          <a:p>
            <a:pPr marL="0" lvl="0" indent="0" algn="r" rtl="0">
              <a:spcBef>
                <a:spcPts val="0"/>
              </a:spcBef>
              <a:spcAft>
                <a:spcPts val="0"/>
              </a:spcAft>
              <a:buNone/>
            </a:pPr>
            <a:fld id="{00000000-1234-1234-1234-123412341234}" type="slidenum">
              <a:rPr lang="en-US" smtClean="0"/>
              <a:t>84</a:t>
            </a:fld>
            <a:endParaRPr lang="en-US" dirty="0"/>
          </a:p>
        </p:txBody>
      </p:sp>
    </p:spTree>
    <p:extLst>
      <p:ext uri="{BB962C8B-B14F-4D97-AF65-F5344CB8AC3E}">
        <p14:creationId xmlns:p14="http://schemas.microsoft.com/office/powerpoint/2010/main" val="41448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42"/>
                                        </p:tgtEl>
                                        <p:attrNameLst>
                                          <p:attrName>style.visibility</p:attrName>
                                        </p:attrNameLst>
                                      </p:cBhvr>
                                      <p:to>
                                        <p:strVal val="visible"/>
                                      </p:to>
                                    </p:set>
                                    <p:animEffect transition="in" filter="fade">
                                      <p:cBhvr>
                                        <p:cTn id="7" dur="1000"/>
                                        <p:tgtEl>
                                          <p:spTgt spid="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23"/>
          <p:cNvSpPr txBox="1">
            <a:spLocks noGrp="1"/>
          </p:cNvSpPr>
          <p:nvPr>
            <p:ph type="title"/>
          </p:nvPr>
        </p:nvSpPr>
        <p:spPr>
          <a:xfrm>
            <a:off x="1130270" y="953324"/>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Century Gothic"/>
              <a:buNone/>
            </a:pPr>
            <a:r>
              <a:rPr lang="en-US"/>
              <a:t>Ohio Constitution, Article I, Section 10a(B)</a:t>
            </a:r>
            <a:endParaRPr/>
          </a:p>
        </p:txBody>
      </p:sp>
      <p:grpSp>
        <p:nvGrpSpPr>
          <p:cNvPr id="452" name="Google Shape;452;p23"/>
          <p:cNvGrpSpPr/>
          <p:nvPr/>
        </p:nvGrpSpPr>
        <p:grpSpPr>
          <a:xfrm>
            <a:off x="1130270" y="2227421"/>
            <a:ext cx="9603275" cy="3183270"/>
            <a:chOff x="0" y="55652"/>
            <a:chExt cx="9603275" cy="3183270"/>
          </a:xfrm>
        </p:grpSpPr>
        <p:sp>
          <p:nvSpPr>
            <p:cNvPr id="453" name="Google Shape;453;p23"/>
            <p:cNvSpPr/>
            <p:nvPr/>
          </p:nvSpPr>
          <p:spPr>
            <a:xfrm>
              <a:off x="0" y="55652"/>
              <a:ext cx="9603275" cy="754777"/>
            </a:xfrm>
            <a:prstGeom prst="roundRect">
              <a:avLst>
                <a:gd name="adj" fmla="val 16667"/>
              </a:avLst>
            </a:prstGeom>
            <a:solidFill>
              <a:srgbClr val="405588"/>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23"/>
            <p:cNvSpPr txBox="1"/>
            <p:nvPr/>
          </p:nvSpPr>
          <p:spPr>
            <a:xfrm>
              <a:off x="36845" y="92497"/>
              <a:ext cx="9529585" cy="681087"/>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chemeClr val="lt1"/>
                </a:buClr>
                <a:buSzPts val="1900"/>
                <a:buFont typeface="Century Gothic"/>
                <a:buNone/>
              </a:pPr>
              <a:r>
                <a:rPr lang="en-US" sz="1900" b="0" i="0" u="none" strike="noStrike" cap="none">
                  <a:solidFill>
                    <a:schemeClr val="lt1"/>
                  </a:solidFill>
                  <a:latin typeface="Century Gothic"/>
                  <a:ea typeface="Century Gothic"/>
                  <a:cs typeface="Century Gothic"/>
                  <a:sym typeface="Century Gothic"/>
                </a:rPr>
                <a:t>Pro se</a:t>
              </a:r>
              <a:endParaRPr sz="1400" b="0" i="0" u="none" strike="noStrike" cap="none">
                <a:solidFill>
                  <a:srgbClr val="000000"/>
                </a:solidFill>
                <a:latin typeface="Arial"/>
                <a:ea typeface="Arial"/>
                <a:cs typeface="Arial"/>
                <a:sym typeface="Arial"/>
              </a:endParaRPr>
            </a:p>
          </p:txBody>
        </p:sp>
        <p:sp>
          <p:nvSpPr>
            <p:cNvPr id="455" name="Google Shape;455;p23"/>
            <p:cNvSpPr/>
            <p:nvPr/>
          </p:nvSpPr>
          <p:spPr>
            <a:xfrm>
              <a:off x="0" y="865150"/>
              <a:ext cx="9603275" cy="754777"/>
            </a:xfrm>
            <a:prstGeom prst="roundRect">
              <a:avLst>
                <a:gd name="adj" fmla="val 16667"/>
              </a:avLst>
            </a:prstGeom>
            <a:solidFill>
              <a:srgbClr val="405588"/>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23"/>
            <p:cNvSpPr txBox="1"/>
            <p:nvPr/>
          </p:nvSpPr>
          <p:spPr>
            <a:xfrm>
              <a:off x="36845" y="901995"/>
              <a:ext cx="9529585" cy="681087"/>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chemeClr val="lt1"/>
                </a:buClr>
                <a:buSzPts val="1900"/>
                <a:buFont typeface="Century Gothic"/>
                <a:buNone/>
              </a:pPr>
              <a:r>
                <a:rPr lang="en-US" sz="1900" b="0" i="0" u="none" strike="noStrike" cap="none">
                  <a:solidFill>
                    <a:schemeClr val="lt1"/>
                  </a:solidFill>
                  <a:latin typeface="Century Gothic"/>
                  <a:ea typeface="Century Gothic"/>
                  <a:cs typeface="Century Gothic"/>
                  <a:sym typeface="Century Gothic"/>
                </a:rPr>
                <a:t>Through counsel</a:t>
              </a:r>
              <a:endParaRPr sz="1400" b="0" i="0" u="none" strike="noStrike" cap="none">
                <a:solidFill>
                  <a:srgbClr val="000000"/>
                </a:solidFill>
                <a:latin typeface="Arial"/>
                <a:ea typeface="Arial"/>
                <a:cs typeface="Arial"/>
                <a:sym typeface="Arial"/>
              </a:endParaRPr>
            </a:p>
          </p:txBody>
        </p:sp>
        <p:sp>
          <p:nvSpPr>
            <p:cNvPr id="457" name="Google Shape;457;p23"/>
            <p:cNvSpPr/>
            <p:nvPr/>
          </p:nvSpPr>
          <p:spPr>
            <a:xfrm>
              <a:off x="0" y="1674648"/>
              <a:ext cx="9603275" cy="754777"/>
            </a:xfrm>
            <a:prstGeom prst="roundRect">
              <a:avLst>
                <a:gd name="adj" fmla="val 16667"/>
              </a:avLst>
            </a:prstGeom>
            <a:solidFill>
              <a:srgbClr val="405588"/>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23"/>
            <p:cNvSpPr txBox="1"/>
            <p:nvPr/>
          </p:nvSpPr>
          <p:spPr>
            <a:xfrm>
              <a:off x="36845" y="1711493"/>
              <a:ext cx="9529585" cy="681087"/>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chemeClr val="lt1"/>
                </a:buClr>
                <a:buSzPts val="1900"/>
                <a:buFont typeface="Century Gothic"/>
                <a:buNone/>
              </a:pPr>
              <a:r>
                <a:rPr lang="en-US" sz="1900" b="0" i="0" u="none" strike="noStrike" cap="none">
                  <a:solidFill>
                    <a:schemeClr val="lt1"/>
                  </a:solidFill>
                  <a:latin typeface="Century Gothic"/>
                  <a:ea typeface="Century Gothic"/>
                  <a:cs typeface="Century Gothic"/>
                  <a:sym typeface="Century Gothic"/>
                </a:rPr>
                <a:t>Through representative (being mindful of prohibition on unauthorized practice of law)</a:t>
              </a:r>
              <a:endParaRPr sz="1400" b="0" i="0" u="none" strike="noStrike" cap="none">
                <a:solidFill>
                  <a:srgbClr val="000000"/>
                </a:solidFill>
                <a:latin typeface="Arial"/>
                <a:ea typeface="Arial"/>
                <a:cs typeface="Arial"/>
                <a:sym typeface="Arial"/>
              </a:endParaRPr>
            </a:p>
          </p:txBody>
        </p:sp>
        <p:sp>
          <p:nvSpPr>
            <p:cNvPr id="459" name="Google Shape;459;p23"/>
            <p:cNvSpPr/>
            <p:nvPr/>
          </p:nvSpPr>
          <p:spPr>
            <a:xfrm>
              <a:off x="0" y="2484145"/>
              <a:ext cx="9603275" cy="754777"/>
            </a:xfrm>
            <a:prstGeom prst="roundRect">
              <a:avLst>
                <a:gd name="adj" fmla="val 16667"/>
              </a:avLst>
            </a:prstGeom>
            <a:solidFill>
              <a:srgbClr val="405588"/>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23"/>
            <p:cNvSpPr txBox="1"/>
            <p:nvPr/>
          </p:nvSpPr>
          <p:spPr>
            <a:xfrm>
              <a:off x="36845" y="2520990"/>
              <a:ext cx="9529585" cy="681087"/>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chemeClr val="lt1"/>
                </a:buClr>
                <a:buSzPts val="1900"/>
                <a:buFont typeface="Century Gothic"/>
                <a:buNone/>
              </a:pPr>
              <a:r>
                <a:rPr lang="en-US" sz="1900" b="0" i="0" u="none" strike="noStrike" cap="none">
                  <a:solidFill>
                    <a:schemeClr val="lt1"/>
                  </a:solidFill>
                  <a:latin typeface="Century Gothic"/>
                  <a:ea typeface="Century Gothic"/>
                  <a:cs typeface="Century Gothic"/>
                  <a:sym typeface="Century Gothic"/>
                </a:rPr>
                <a:t>Through the prosecutor, upon request</a:t>
              </a:r>
              <a:endParaRPr sz="1400" b="0" i="0" u="none" strike="noStrike" cap="none">
                <a:solidFill>
                  <a:srgbClr val="000000"/>
                </a:solidFill>
                <a:latin typeface="Arial"/>
                <a:ea typeface="Arial"/>
                <a:cs typeface="Arial"/>
                <a:sym typeface="Arial"/>
              </a:endParaRPr>
            </a:p>
          </p:txBody>
        </p:sp>
      </p:grpSp>
      <p:pic>
        <p:nvPicPr>
          <p:cNvPr id="461" name="Google Shape;461;p23"/>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9E0F9A86-2BB2-7B25-052D-1209827518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85</a:t>
            </a:fld>
            <a:endParaRPr lang="en-US"/>
          </a:p>
        </p:txBody>
      </p:sp>
    </p:spTree>
    <p:extLst>
      <p:ext uri="{BB962C8B-B14F-4D97-AF65-F5344CB8AC3E}">
        <p14:creationId xmlns:p14="http://schemas.microsoft.com/office/powerpoint/2010/main" val="36846420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6BE44-8EA7-53BF-1630-4F720B1417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E2532-FEFC-E0D8-5F12-460D3BA4C215}"/>
              </a:ext>
            </a:extLst>
          </p:cNvPr>
          <p:cNvSpPr>
            <a:spLocks noGrp="1"/>
          </p:cNvSpPr>
          <p:nvPr>
            <p:ph type="title"/>
          </p:nvPr>
        </p:nvSpPr>
        <p:spPr/>
        <p:txBody>
          <a:bodyPr/>
          <a:lstStyle/>
          <a:p>
            <a:r>
              <a:rPr lang="en-US" dirty="0"/>
              <a:t>Who can assert victims’ rights? And how?</a:t>
            </a:r>
          </a:p>
        </p:txBody>
      </p:sp>
      <p:sp>
        <p:nvSpPr>
          <p:cNvPr id="3" name="Text Placeholder 2">
            <a:extLst>
              <a:ext uri="{FF2B5EF4-FFF2-40B4-BE49-F238E27FC236}">
                <a16:creationId xmlns:a16="http://schemas.microsoft.com/office/drawing/2014/main" id="{8701CD19-00EC-FE25-14EB-FCD8886D11D0}"/>
              </a:ext>
            </a:extLst>
          </p:cNvPr>
          <p:cNvSpPr>
            <a:spLocks noGrp="1"/>
          </p:cNvSpPr>
          <p:nvPr>
            <p:ph type="body" idx="1"/>
          </p:nvPr>
        </p:nvSpPr>
        <p:spPr>
          <a:xfrm>
            <a:off x="1130270" y="1584101"/>
            <a:ext cx="9603275" cy="3882244"/>
          </a:xfrm>
        </p:spPr>
        <p:txBody>
          <a:bodyPr>
            <a:normAutofit fontScale="92500" lnSpcReduction="10000"/>
          </a:bodyPr>
          <a:lstStyle/>
          <a:p>
            <a:endParaRPr lang="en-US" dirty="0"/>
          </a:p>
          <a:p>
            <a:r>
              <a:rPr lang="en-US" i="1" dirty="0"/>
              <a:t>State v. Kidd</a:t>
            </a:r>
            <a:r>
              <a:rPr lang="en-US" dirty="0"/>
              <a:t>, 2021-Ohio-503 (8th Dist.). </a:t>
            </a:r>
          </a:p>
          <a:p>
            <a:pPr lvl="1"/>
            <a:r>
              <a:rPr lang="en-US" dirty="0"/>
              <a:t>Holding that defendant did not have standing to challenge whether a warrant violated the victim’s rights under Marsy’s Law.</a:t>
            </a:r>
          </a:p>
          <a:p>
            <a:r>
              <a:rPr lang="en-US" i="1" dirty="0"/>
              <a:t>State v. Allen</a:t>
            </a:r>
            <a:r>
              <a:rPr lang="en-US" dirty="0"/>
              <a:t>, 2024-Ohio-5386 (4th Dist.).</a:t>
            </a:r>
          </a:p>
          <a:p>
            <a:pPr lvl="1"/>
            <a:r>
              <a:rPr lang="en-US" dirty="0"/>
              <a:t>A state appeal challenging violations of victims’ rights to be notified, present, and heard at sentencing dismissed for failure to file motion for leave to appeal.</a:t>
            </a:r>
          </a:p>
          <a:p>
            <a:r>
              <a:rPr lang="en-US" i="1" dirty="0"/>
              <a:t>State v. Back</a:t>
            </a:r>
            <a:r>
              <a:rPr lang="en-US" dirty="0"/>
              <a:t>, 2024-Ohio-5569 (4th Dist.).</a:t>
            </a:r>
          </a:p>
          <a:p>
            <a:pPr lvl="1"/>
            <a:r>
              <a:rPr lang="en-US" dirty="0"/>
              <a:t>A state appeal challenging violations of victims’ rights to be notified, present, and heard at sentencing dismissed for failure to file motion for leave to appeal.</a:t>
            </a:r>
          </a:p>
        </p:txBody>
      </p:sp>
      <p:sp>
        <p:nvSpPr>
          <p:cNvPr id="4" name="Slide Number Placeholder 3">
            <a:extLst>
              <a:ext uri="{FF2B5EF4-FFF2-40B4-BE49-F238E27FC236}">
                <a16:creationId xmlns:a16="http://schemas.microsoft.com/office/drawing/2014/main" id="{85D01885-047B-1B6F-3B1E-D8791705BB5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86</a:t>
            </a:fld>
            <a:endParaRPr lang="en-US"/>
          </a:p>
        </p:txBody>
      </p:sp>
      <p:pic>
        <p:nvPicPr>
          <p:cNvPr id="5" name="Google Shape;1713;p111">
            <a:extLst>
              <a:ext uri="{FF2B5EF4-FFF2-40B4-BE49-F238E27FC236}">
                <a16:creationId xmlns:a16="http://schemas.microsoft.com/office/drawing/2014/main" id="{3E193727-F894-5549-9CF3-E88A8933D2C6}"/>
              </a:ext>
            </a:extLst>
          </p:cNvPr>
          <p:cNvPicPr preferRelativeResize="0"/>
          <p:nvPr/>
        </p:nvPicPr>
        <p:blipFill rotWithShape="1">
          <a:blip r:embed="rId2">
            <a:alphaModFix/>
          </a:blip>
          <a:srcRect/>
          <a:stretch/>
        </p:blipFill>
        <p:spPr>
          <a:xfrm>
            <a:off x="9066029" y="6183021"/>
            <a:ext cx="3020377" cy="607650"/>
          </a:xfrm>
          <a:prstGeom prst="rect">
            <a:avLst/>
          </a:prstGeom>
          <a:noFill/>
          <a:ln>
            <a:noFill/>
          </a:ln>
        </p:spPr>
      </p:pic>
    </p:spTree>
    <p:extLst>
      <p:ext uri="{BB962C8B-B14F-4D97-AF65-F5344CB8AC3E}">
        <p14:creationId xmlns:p14="http://schemas.microsoft.com/office/powerpoint/2010/main" val="27831924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928A9-A876-3DDE-9C3C-97E96F5B24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06DBFA-7891-80EF-AAA5-3AC36AE52AD8}"/>
              </a:ext>
            </a:extLst>
          </p:cNvPr>
          <p:cNvSpPr>
            <a:spLocks noGrp="1"/>
          </p:cNvSpPr>
          <p:nvPr>
            <p:ph type="title"/>
          </p:nvPr>
        </p:nvSpPr>
        <p:spPr/>
        <p:txBody>
          <a:bodyPr/>
          <a:lstStyle/>
          <a:p>
            <a:r>
              <a:rPr lang="en-US" dirty="0"/>
              <a:t>Who can assert victims’ rights? And how?</a:t>
            </a:r>
          </a:p>
        </p:txBody>
      </p:sp>
      <p:sp>
        <p:nvSpPr>
          <p:cNvPr id="3" name="Text Placeholder 2">
            <a:extLst>
              <a:ext uri="{FF2B5EF4-FFF2-40B4-BE49-F238E27FC236}">
                <a16:creationId xmlns:a16="http://schemas.microsoft.com/office/drawing/2014/main" id="{B4CC118D-06F2-DBB1-E20C-A9F9830CAA38}"/>
              </a:ext>
            </a:extLst>
          </p:cNvPr>
          <p:cNvSpPr>
            <a:spLocks noGrp="1"/>
          </p:cNvSpPr>
          <p:nvPr>
            <p:ph type="body" idx="1"/>
          </p:nvPr>
        </p:nvSpPr>
        <p:spPr/>
        <p:txBody>
          <a:bodyPr>
            <a:normAutofit/>
          </a:bodyPr>
          <a:lstStyle/>
          <a:p>
            <a:endParaRPr lang="en-US" dirty="0"/>
          </a:p>
          <a:p>
            <a:r>
              <a:rPr lang="en-US" i="1" dirty="0"/>
              <a:t>State v. Fisk</a:t>
            </a:r>
            <a:r>
              <a:rPr lang="en-US" dirty="0"/>
              <a:t>, 2022-Ohio-4435.</a:t>
            </a:r>
          </a:p>
          <a:p>
            <a:pPr lvl="1"/>
            <a:r>
              <a:rPr lang="en-US" dirty="0"/>
              <a:t>Under the Ohio Constitution, the state has standing to assert victims’ rights on behalf of victims.</a:t>
            </a:r>
          </a:p>
          <a:p>
            <a:r>
              <a:rPr lang="en-US" i="1" dirty="0"/>
              <a:t>State v. </a:t>
            </a:r>
            <a:r>
              <a:rPr lang="en-US" i="1" dirty="0" err="1"/>
              <a:t>Nbubueze</a:t>
            </a:r>
            <a:r>
              <a:rPr lang="en-US" dirty="0"/>
              <a:t>, 2024-Ohio-1414 (12th Dist.).</a:t>
            </a:r>
          </a:p>
          <a:p>
            <a:pPr lvl="1"/>
            <a:r>
              <a:rPr lang="en-US" dirty="0"/>
              <a:t>The state may only raise victims’ rights issues by right on appeal on behalf of the victim.</a:t>
            </a:r>
          </a:p>
          <a:p>
            <a:endParaRPr lang="en-US" dirty="0"/>
          </a:p>
        </p:txBody>
      </p:sp>
      <p:sp>
        <p:nvSpPr>
          <p:cNvPr id="4" name="Slide Number Placeholder 3">
            <a:extLst>
              <a:ext uri="{FF2B5EF4-FFF2-40B4-BE49-F238E27FC236}">
                <a16:creationId xmlns:a16="http://schemas.microsoft.com/office/drawing/2014/main" id="{8363AC9D-8722-634E-BF1F-F8FFECFA8DC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87</a:t>
            </a:fld>
            <a:endParaRPr lang="en-US"/>
          </a:p>
        </p:txBody>
      </p:sp>
      <p:pic>
        <p:nvPicPr>
          <p:cNvPr id="5" name="Google Shape;1713;p111">
            <a:extLst>
              <a:ext uri="{FF2B5EF4-FFF2-40B4-BE49-F238E27FC236}">
                <a16:creationId xmlns:a16="http://schemas.microsoft.com/office/drawing/2014/main" id="{30CA111D-A63C-D7F5-962D-EB7CF67F2A24}"/>
              </a:ext>
            </a:extLst>
          </p:cNvPr>
          <p:cNvPicPr preferRelativeResize="0"/>
          <p:nvPr/>
        </p:nvPicPr>
        <p:blipFill rotWithShape="1">
          <a:blip r:embed="rId2">
            <a:alphaModFix/>
          </a:blip>
          <a:srcRect/>
          <a:stretch/>
        </p:blipFill>
        <p:spPr>
          <a:xfrm>
            <a:off x="9066029" y="6183021"/>
            <a:ext cx="3020377" cy="607650"/>
          </a:xfrm>
          <a:prstGeom prst="rect">
            <a:avLst/>
          </a:prstGeom>
          <a:noFill/>
          <a:ln>
            <a:noFill/>
          </a:ln>
        </p:spPr>
      </p:pic>
    </p:spTree>
    <p:extLst>
      <p:ext uri="{BB962C8B-B14F-4D97-AF65-F5344CB8AC3E}">
        <p14:creationId xmlns:p14="http://schemas.microsoft.com/office/powerpoint/2010/main" val="20638162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68531-1B37-840D-D119-2A0D8EFF19B4}"/>
              </a:ext>
            </a:extLst>
          </p:cNvPr>
          <p:cNvSpPr>
            <a:spLocks noGrp="1"/>
          </p:cNvSpPr>
          <p:nvPr>
            <p:ph type="title"/>
          </p:nvPr>
        </p:nvSpPr>
        <p:spPr/>
        <p:txBody>
          <a:bodyPr/>
          <a:lstStyle/>
          <a:p>
            <a:r>
              <a:rPr lang="en-US" dirty="0"/>
              <a:t>Right to petition: Appeals, writs, and more?</a:t>
            </a:r>
          </a:p>
        </p:txBody>
      </p:sp>
      <p:sp>
        <p:nvSpPr>
          <p:cNvPr id="3" name="Text Placeholder 2">
            <a:extLst>
              <a:ext uri="{FF2B5EF4-FFF2-40B4-BE49-F238E27FC236}">
                <a16:creationId xmlns:a16="http://schemas.microsoft.com/office/drawing/2014/main" id="{290DD813-FCCF-7E31-7602-4BC5A257764F}"/>
              </a:ext>
            </a:extLst>
          </p:cNvPr>
          <p:cNvSpPr>
            <a:spLocks noGrp="1"/>
          </p:cNvSpPr>
          <p:nvPr>
            <p:ph type="body" idx="1"/>
          </p:nvPr>
        </p:nvSpPr>
        <p:spPr/>
        <p:txBody>
          <a:bodyPr>
            <a:normAutofit/>
          </a:bodyPr>
          <a:lstStyle/>
          <a:p>
            <a:r>
              <a:rPr lang="en-US" i="1" dirty="0"/>
              <a:t>State ex rel. Thomas v. McGinty</a:t>
            </a:r>
            <a:r>
              <a:rPr lang="en-US" dirty="0"/>
              <a:t>, 2020-Ohio-5452.</a:t>
            </a:r>
          </a:p>
          <a:p>
            <a:pPr lvl="1"/>
            <a:r>
              <a:rPr lang="en-US" dirty="0"/>
              <a:t>Chief Justice Kennedy’s dissent</a:t>
            </a:r>
          </a:p>
          <a:p>
            <a:r>
              <a:rPr lang="en-US" i="1" dirty="0"/>
              <a:t>State v. Brasher</a:t>
            </a:r>
            <a:r>
              <a:rPr lang="en-US" dirty="0"/>
              <a:t>, 2022-Ohio-4703.</a:t>
            </a:r>
          </a:p>
          <a:p>
            <a:pPr lvl="1"/>
            <a:r>
              <a:rPr lang="en-US" dirty="0"/>
              <a:t>Victims must appeal rights violations at sentencing within 30 days of entry or waive their rights.</a:t>
            </a:r>
          </a:p>
          <a:p>
            <a:endParaRPr lang="en-US" dirty="0"/>
          </a:p>
        </p:txBody>
      </p:sp>
      <p:sp>
        <p:nvSpPr>
          <p:cNvPr id="4" name="Slide Number Placeholder 3">
            <a:extLst>
              <a:ext uri="{FF2B5EF4-FFF2-40B4-BE49-F238E27FC236}">
                <a16:creationId xmlns:a16="http://schemas.microsoft.com/office/drawing/2014/main" id="{0E6A4C16-AFE9-13E6-72E5-5D80F34D8E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88</a:t>
            </a:fld>
            <a:endParaRPr lang="en-US"/>
          </a:p>
        </p:txBody>
      </p:sp>
      <p:pic>
        <p:nvPicPr>
          <p:cNvPr id="5" name="Google Shape;1713;p111">
            <a:extLst>
              <a:ext uri="{FF2B5EF4-FFF2-40B4-BE49-F238E27FC236}">
                <a16:creationId xmlns:a16="http://schemas.microsoft.com/office/drawing/2014/main" id="{E039D61B-7C18-F4CE-5125-4421D01BD5ED}"/>
              </a:ext>
            </a:extLst>
          </p:cNvPr>
          <p:cNvPicPr preferRelativeResize="0"/>
          <p:nvPr/>
        </p:nvPicPr>
        <p:blipFill rotWithShape="1">
          <a:blip r:embed="rId2">
            <a:alphaModFix/>
          </a:blip>
          <a:srcRect/>
          <a:stretch/>
        </p:blipFill>
        <p:spPr>
          <a:xfrm>
            <a:off x="9066029" y="6183021"/>
            <a:ext cx="3020377" cy="607650"/>
          </a:xfrm>
          <a:prstGeom prst="rect">
            <a:avLst/>
          </a:prstGeom>
          <a:noFill/>
          <a:ln>
            <a:noFill/>
          </a:ln>
        </p:spPr>
      </p:pic>
    </p:spTree>
    <p:extLst>
      <p:ext uri="{BB962C8B-B14F-4D97-AF65-F5344CB8AC3E}">
        <p14:creationId xmlns:p14="http://schemas.microsoft.com/office/powerpoint/2010/main" val="34055987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2140"/>
        <p:cNvGrpSpPr/>
        <p:nvPr/>
      </p:nvGrpSpPr>
      <p:grpSpPr>
        <a:xfrm>
          <a:off x="0" y="0"/>
          <a:ext cx="0" cy="0"/>
          <a:chOff x="0" y="0"/>
          <a:chExt cx="0" cy="0"/>
        </a:xfrm>
      </p:grpSpPr>
      <p:sp>
        <p:nvSpPr>
          <p:cNvPr id="2141" name="Google Shape;2141;p145"/>
          <p:cNvSpPr txBox="1">
            <a:spLocks noGrp="1"/>
          </p:cNvSpPr>
          <p:nvPr>
            <p:ph type="title"/>
          </p:nvPr>
        </p:nvSpPr>
        <p:spPr>
          <a:xfrm>
            <a:off x="1130270" y="953324"/>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Century Gothic"/>
              <a:buNone/>
            </a:pPr>
            <a:r>
              <a:rPr lang="en-US"/>
              <a:t>Don’t Forget About Us!</a:t>
            </a:r>
            <a:endParaRPr/>
          </a:p>
        </p:txBody>
      </p:sp>
      <p:grpSp>
        <p:nvGrpSpPr>
          <p:cNvPr id="2142" name="Google Shape;2142;p145"/>
          <p:cNvGrpSpPr/>
          <p:nvPr/>
        </p:nvGrpSpPr>
        <p:grpSpPr>
          <a:xfrm>
            <a:off x="1130270" y="2173136"/>
            <a:ext cx="9603275" cy="3291841"/>
            <a:chOff x="0" y="1367"/>
            <a:chExt cx="9603275" cy="3291841"/>
          </a:xfrm>
        </p:grpSpPr>
        <p:sp>
          <p:nvSpPr>
            <p:cNvPr id="2143" name="Google Shape;2143;p145"/>
            <p:cNvSpPr/>
            <p:nvPr/>
          </p:nvSpPr>
          <p:spPr>
            <a:xfrm>
              <a:off x="0" y="1367"/>
              <a:ext cx="9603275" cy="693019"/>
            </a:xfrm>
            <a:prstGeom prst="roundRect">
              <a:avLst>
                <a:gd name="adj" fmla="val 10000"/>
              </a:avLst>
            </a:prstGeom>
            <a:solidFill>
              <a:srgbClr val="CDD0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4" name="Google Shape;2144;p145"/>
            <p:cNvSpPr/>
            <p:nvPr/>
          </p:nvSpPr>
          <p:spPr>
            <a:xfrm>
              <a:off x="209638" y="157296"/>
              <a:ext cx="381160" cy="381160"/>
            </a:xfrm>
            <a:prstGeom prst="rect">
              <a:avLst/>
            </a:prstGeom>
            <a:blipFill rotWithShape="1">
              <a:blip r:embed="rId3">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5" name="Google Shape;2145;p145"/>
            <p:cNvSpPr/>
            <p:nvPr/>
          </p:nvSpPr>
          <p:spPr>
            <a:xfrm>
              <a:off x="800437" y="1367"/>
              <a:ext cx="4321473" cy="69301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6" name="Google Shape;2146;p145"/>
            <p:cNvSpPr txBox="1"/>
            <p:nvPr/>
          </p:nvSpPr>
          <p:spPr>
            <a:xfrm>
              <a:off x="800437" y="1367"/>
              <a:ext cx="4321473" cy="693019"/>
            </a:xfrm>
            <a:prstGeom prst="rect">
              <a:avLst/>
            </a:prstGeom>
            <a:noFill/>
            <a:ln>
              <a:noFill/>
            </a:ln>
          </p:spPr>
          <p:txBody>
            <a:bodyPr spcFirstLastPara="1" wrap="square" lIns="73325" tIns="73325" rIns="73325" bIns="73325" anchor="ctr" anchorCtr="0">
              <a:noAutofit/>
            </a:bodyPr>
            <a:lstStyle/>
            <a:p>
              <a:pPr marL="0" marR="0" lvl="0" indent="0" algn="l" rtl="0">
                <a:lnSpc>
                  <a:spcPct val="100000"/>
                </a:lnSpc>
                <a:spcBef>
                  <a:spcPts val="0"/>
                </a:spcBef>
                <a:spcAft>
                  <a:spcPts val="0"/>
                </a:spcAft>
                <a:buClr>
                  <a:schemeClr val="dk1"/>
                </a:buClr>
                <a:buSzPts val="2200"/>
                <a:buFont typeface="Century Gothic"/>
                <a:buNone/>
              </a:pPr>
              <a:r>
                <a:rPr lang="en-US" sz="2200" b="0" i="0" u="none" strike="noStrike" cap="none">
                  <a:solidFill>
                    <a:schemeClr val="dk1"/>
                  </a:solidFill>
                  <a:latin typeface="Century Gothic"/>
                  <a:ea typeface="Century Gothic"/>
                  <a:cs typeface="Century Gothic"/>
                  <a:sym typeface="Century Gothic"/>
                </a:rPr>
                <a:t>Refer a case!</a:t>
              </a:r>
              <a:endParaRPr sz="1400" b="0" i="0" u="none" strike="noStrike" cap="none">
                <a:solidFill>
                  <a:srgbClr val="000000"/>
                </a:solidFill>
                <a:latin typeface="Arial"/>
                <a:ea typeface="Arial"/>
                <a:cs typeface="Arial"/>
                <a:sym typeface="Arial"/>
              </a:endParaRPr>
            </a:p>
          </p:txBody>
        </p:sp>
        <p:sp>
          <p:nvSpPr>
            <p:cNvPr id="2147" name="Google Shape;2147;p145"/>
            <p:cNvSpPr/>
            <p:nvPr/>
          </p:nvSpPr>
          <p:spPr>
            <a:xfrm>
              <a:off x="5121910" y="1367"/>
              <a:ext cx="4481364" cy="69301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8" name="Google Shape;2148;p145"/>
            <p:cNvSpPr txBox="1"/>
            <p:nvPr/>
          </p:nvSpPr>
          <p:spPr>
            <a:xfrm>
              <a:off x="5121910" y="1367"/>
              <a:ext cx="4481364" cy="693019"/>
            </a:xfrm>
            <a:prstGeom prst="rect">
              <a:avLst/>
            </a:prstGeom>
            <a:noFill/>
            <a:ln>
              <a:noFill/>
            </a:ln>
          </p:spPr>
          <p:txBody>
            <a:bodyPr spcFirstLastPara="1" wrap="square" lIns="73325" tIns="73325" rIns="73325" bIns="73325" anchor="ctr" anchorCtr="0">
              <a:noAutofit/>
            </a:bodyPr>
            <a:lstStyle/>
            <a:p>
              <a:pPr marL="0" marR="0" lvl="0" indent="0" algn="l" rtl="0">
                <a:lnSpc>
                  <a:spcPct val="100000"/>
                </a:lnSpc>
                <a:spcBef>
                  <a:spcPts val="0"/>
                </a:spcBef>
                <a:spcAft>
                  <a:spcPts val="0"/>
                </a:spcAft>
                <a:buClr>
                  <a:schemeClr val="dk1"/>
                </a:buClr>
                <a:buSzPts val="1700"/>
                <a:buFont typeface="Century Gothic"/>
                <a:buNone/>
              </a:pPr>
              <a:r>
                <a:rPr lang="en-US" sz="1700" b="0" i="0" u="none" strike="noStrike" cap="none">
                  <a:solidFill>
                    <a:schemeClr val="dk1"/>
                  </a:solidFill>
                  <a:latin typeface="Century Gothic"/>
                  <a:ea typeface="Century Gothic"/>
                  <a:cs typeface="Century Gothic"/>
                  <a:sym typeface="Century Gothic"/>
                </a:rPr>
                <a:t>https://www.ocvjc.org/request-for-assistance</a:t>
              </a:r>
              <a:endParaRPr sz="1700" b="0" i="0" u="none" strike="noStrike" cap="none">
                <a:solidFill>
                  <a:schemeClr val="dk1"/>
                </a:solidFill>
                <a:latin typeface="Century Gothic"/>
                <a:ea typeface="Century Gothic"/>
                <a:cs typeface="Century Gothic"/>
                <a:sym typeface="Century Gothic"/>
              </a:endParaRPr>
            </a:p>
          </p:txBody>
        </p:sp>
        <p:sp>
          <p:nvSpPr>
            <p:cNvPr id="2149" name="Google Shape;2149;p145"/>
            <p:cNvSpPr/>
            <p:nvPr/>
          </p:nvSpPr>
          <p:spPr>
            <a:xfrm>
              <a:off x="0" y="867641"/>
              <a:ext cx="9603275" cy="693019"/>
            </a:xfrm>
            <a:prstGeom prst="roundRect">
              <a:avLst>
                <a:gd name="adj" fmla="val 10000"/>
              </a:avLst>
            </a:prstGeom>
            <a:solidFill>
              <a:srgbClr val="CDD0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0" name="Google Shape;2150;p145"/>
            <p:cNvSpPr/>
            <p:nvPr/>
          </p:nvSpPr>
          <p:spPr>
            <a:xfrm>
              <a:off x="209638" y="1023570"/>
              <a:ext cx="381160" cy="381160"/>
            </a:xfrm>
            <a:prstGeom prst="rect">
              <a:avLst/>
            </a:prstGeom>
            <a:blipFill rotWithShape="1">
              <a:blip r:embed="rId4">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1" name="Google Shape;2151;p145"/>
            <p:cNvSpPr/>
            <p:nvPr/>
          </p:nvSpPr>
          <p:spPr>
            <a:xfrm>
              <a:off x="800437" y="867641"/>
              <a:ext cx="4321473" cy="69301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2" name="Google Shape;2152;p145"/>
            <p:cNvSpPr txBox="1"/>
            <p:nvPr/>
          </p:nvSpPr>
          <p:spPr>
            <a:xfrm>
              <a:off x="800437" y="867641"/>
              <a:ext cx="4321473" cy="693019"/>
            </a:xfrm>
            <a:prstGeom prst="rect">
              <a:avLst/>
            </a:prstGeom>
            <a:noFill/>
            <a:ln>
              <a:noFill/>
            </a:ln>
          </p:spPr>
          <p:txBody>
            <a:bodyPr spcFirstLastPara="1" wrap="square" lIns="73325" tIns="73325" rIns="73325" bIns="73325" anchor="ctr" anchorCtr="0">
              <a:noAutofit/>
            </a:bodyPr>
            <a:lstStyle/>
            <a:p>
              <a:pPr marL="0" marR="0" lvl="0" indent="0" algn="l" rtl="0">
                <a:lnSpc>
                  <a:spcPct val="100000"/>
                </a:lnSpc>
                <a:spcBef>
                  <a:spcPts val="0"/>
                </a:spcBef>
                <a:spcAft>
                  <a:spcPts val="0"/>
                </a:spcAft>
                <a:buClr>
                  <a:schemeClr val="dk1"/>
                </a:buClr>
                <a:buSzPts val="2200"/>
                <a:buFont typeface="Century Gothic"/>
                <a:buNone/>
              </a:pPr>
              <a:r>
                <a:rPr lang="en-US" sz="2200" b="0" i="0" u="none" strike="noStrike" cap="none">
                  <a:solidFill>
                    <a:schemeClr val="dk1"/>
                  </a:solidFill>
                  <a:latin typeface="Century Gothic"/>
                  <a:ea typeface="Century Gothic"/>
                  <a:cs typeface="Century Gothic"/>
                  <a:sym typeface="Century Gothic"/>
                </a:rPr>
                <a:t>Reach out for help!</a:t>
              </a:r>
              <a:endParaRPr sz="1400" b="0" i="0" u="none" strike="noStrike" cap="none">
                <a:solidFill>
                  <a:srgbClr val="000000"/>
                </a:solidFill>
                <a:latin typeface="Arial"/>
                <a:ea typeface="Arial"/>
                <a:cs typeface="Arial"/>
                <a:sym typeface="Arial"/>
              </a:endParaRPr>
            </a:p>
          </p:txBody>
        </p:sp>
        <p:sp>
          <p:nvSpPr>
            <p:cNvPr id="2153" name="Google Shape;2153;p145"/>
            <p:cNvSpPr/>
            <p:nvPr/>
          </p:nvSpPr>
          <p:spPr>
            <a:xfrm>
              <a:off x="5121910" y="867641"/>
              <a:ext cx="4481364" cy="69301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4" name="Google Shape;2154;p145"/>
            <p:cNvSpPr txBox="1"/>
            <p:nvPr/>
          </p:nvSpPr>
          <p:spPr>
            <a:xfrm>
              <a:off x="5121910" y="867641"/>
              <a:ext cx="4481364" cy="693019"/>
            </a:xfrm>
            <a:prstGeom prst="rect">
              <a:avLst/>
            </a:prstGeom>
            <a:noFill/>
            <a:ln>
              <a:noFill/>
            </a:ln>
          </p:spPr>
          <p:txBody>
            <a:bodyPr spcFirstLastPara="1" wrap="square" lIns="73325" tIns="73325" rIns="73325" bIns="73325" anchor="ctr" anchorCtr="0">
              <a:noAutofit/>
            </a:bodyPr>
            <a:lstStyle/>
            <a:p>
              <a:pPr marL="0" marR="0" lvl="0" indent="0" algn="l" rtl="0">
                <a:lnSpc>
                  <a:spcPct val="100000"/>
                </a:lnSpc>
                <a:spcBef>
                  <a:spcPts val="0"/>
                </a:spcBef>
                <a:spcAft>
                  <a:spcPts val="0"/>
                </a:spcAft>
                <a:buClr>
                  <a:schemeClr val="dk1"/>
                </a:buClr>
                <a:buSzPts val="1700"/>
                <a:buFont typeface="Century Gothic"/>
                <a:buNone/>
              </a:pPr>
              <a:r>
                <a:rPr lang="en-US" sz="1700" b="0" i="0" u="none" strike="noStrike" cap="none">
                  <a:solidFill>
                    <a:schemeClr val="dk1"/>
                  </a:solidFill>
                  <a:latin typeface="Century Gothic"/>
                  <a:ea typeface="Century Gothic"/>
                  <a:cs typeface="Century Gothic"/>
                  <a:sym typeface="Century Gothic"/>
                </a:rPr>
                <a:t>info@ocvjc.org</a:t>
              </a:r>
              <a:endParaRPr sz="1700" b="0" i="0" u="none" strike="noStrike" cap="none">
                <a:solidFill>
                  <a:schemeClr val="dk1"/>
                </a:solidFill>
                <a:latin typeface="Century Gothic"/>
                <a:ea typeface="Century Gothic"/>
                <a:cs typeface="Century Gothic"/>
                <a:sym typeface="Century Gothic"/>
              </a:endParaRPr>
            </a:p>
          </p:txBody>
        </p:sp>
        <p:sp>
          <p:nvSpPr>
            <p:cNvPr id="2155" name="Google Shape;2155;p145"/>
            <p:cNvSpPr/>
            <p:nvPr/>
          </p:nvSpPr>
          <p:spPr>
            <a:xfrm>
              <a:off x="0" y="1733915"/>
              <a:ext cx="9603275" cy="693019"/>
            </a:xfrm>
            <a:prstGeom prst="roundRect">
              <a:avLst>
                <a:gd name="adj" fmla="val 10000"/>
              </a:avLst>
            </a:prstGeom>
            <a:solidFill>
              <a:srgbClr val="CDD0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6" name="Google Shape;2156;p145"/>
            <p:cNvSpPr/>
            <p:nvPr/>
          </p:nvSpPr>
          <p:spPr>
            <a:xfrm>
              <a:off x="209638" y="1889844"/>
              <a:ext cx="381160" cy="381160"/>
            </a:xfrm>
            <a:prstGeom prst="rect">
              <a:avLst/>
            </a:prstGeom>
            <a:blipFill rotWithShape="1">
              <a:blip r:embed="rId5">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7" name="Google Shape;2157;p145"/>
            <p:cNvSpPr/>
            <p:nvPr/>
          </p:nvSpPr>
          <p:spPr>
            <a:xfrm>
              <a:off x="800437" y="1733915"/>
              <a:ext cx="4321473" cy="69301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8" name="Google Shape;2158;p145"/>
            <p:cNvSpPr txBox="1"/>
            <p:nvPr/>
          </p:nvSpPr>
          <p:spPr>
            <a:xfrm>
              <a:off x="800437" y="1733915"/>
              <a:ext cx="4321473" cy="693019"/>
            </a:xfrm>
            <a:prstGeom prst="rect">
              <a:avLst/>
            </a:prstGeom>
            <a:noFill/>
            <a:ln>
              <a:noFill/>
            </a:ln>
          </p:spPr>
          <p:txBody>
            <a:bodyPr spcFirstLastPara="1" wrap="square" lIns="73325" tIns="73325" rIns="73325" bIns="73325" anchor="ctr" anchorCtr="0">
              <a:noAutofit/>
            </a:bodyPr>
            <a:lstStyle/>
            <a:p>
              <a:pPr marL="0" marR="0" lvl="0" indent="0" algn="l" rtl="0">
                <a:lnSpc>
                  <a:spcPct val="100000"/>
                </a:lnSpc>
                <a:spcBef>
                  <a:spcPts val="0"/>
                </a:spcBef>
                <a:spcAft>
                  <a:spcPts val="0"/>
                </a:spcAft>
                <a:buClr>
                  <a:schemeClr val="dk1"/>
                </a:buClr>
                <a:buSzPts val="2200"/>
                <a:buFont typeface="Century Gothic"/>
                <a:buNone/>
              </a:pPr>
              <a:r>
                <a:rPr lang="en-US" sz="2200" b="0" i="0" u="none" strike="noStrike" cap="none">
                  <a:solidFill>
                    <a:schemeClr val="dk1"/>
                  </a:solidFill>
                  <a:latin typeface="Century Gothic"/>
                  <a:ea typeface="Century Gothic"/>
                  <a:cs typeface="Century Gothic"/>
                  <a:sym typeface="Century Gothic"/>
                </a:rPr>
                <a:t>Use the Toolkit!</a:t>
              </a:r>
              <a:endParaRPr sz="1400" b="0" i="0" u="none" strike="noStrike" cap="none">
                <a:solidFill>
                  <a:srgbClr val="000000"/>
                </a:solidFill>
                <a:latin typeface="Arial"/>
                <a:ea typeface="Arial"/>
                <a:cs typeface="Arial"/>
                <a:sym typeface="Arial"/>
              </a:endParaRPr>
            </a:p>
          </p:txBody>
        </p:sp>
        <p:sp>
          <p:nvSpPr>
            <p:cNvPr id="2159" name="Google Shape;2159;p145"/>
            <p:cNvSpPr/>
            <p:nvPr/>
          </p:nvSpPr>
          <p:spPr>
            <a:xfrm>
              <a:off x="5121910" y="1733915"/>
              <a:ext cx="4481364" cy="69301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0" name="Google Shape;2160;p145"/>
            <p:cNvSpPr txBox="1"/>
            <p:nvPr/>
          </p:nvSpPr>
          <p:spPr>
            <a:xfrm>
              <a:off x="5121910" y="1733915"/>
              <a:ext cx="4481364" cy="693019"/>
            </a:xfrm>
            <a:prstGeom prst="rect">
              <a:avLst/>
            </a:prstGeom>
            <a:noFill/>
            <a:ln>
              <a:noFill/>
            </a:ln>
          </p:spPr>
          <p:txBody>
            <a:bodyPr spcFirstLastPara="1" wrap="square" lIns="73325" tIns="73325" rIns="73325" bIns="73325" anchor="ctr" anchorCtr="0">
              <a:noAutofit/>
            </a:bodyPr>
            <a:lstStyle/>
            <a:p>
              <a:pPr marL="0" marR="0" lvl="0" indent="0" algn="l" rtl="0">
                <a:lnSpc>
                  <a:spcPct val="100000"/>
                </a:lnSpc>
                <a:spcBef>
                  <a:spcPts val="0"/>
                </a:spcBef>
                <a:spcAft>
                  <a:spcPts val="0"/>
                </a:spcAft>
                <a:buClr>
                  <a:schemeClr val="dk1"/>
                </a:buClr>
                <a:buSzPts val="1700"/>
                <a:buFont typeface="Century Gothic"/>
                <a:buNone/>
              </a:pPr>
              <a:r>
                <a:rPr lang="en-US" sz="1700" b="0" i="0" u="none" strike="noStrike" cap="none">
                  <a:solidFill>
                    <a:schemeClr val="dk1"/>
                  </a:solidFill>
                  <a:latin typeface="Century Gothic"/>
                  <a:ea typeface="Century Gothic"/>
                  <a:cs typeface="Century Gothic"/>
                  <a:sym typeface="Century Gothic"/>
                </a:rPr>
                <a:t>Victimsrightstoolkit.org</a:t>
              </a:r>
              <a:endParaRPr sz="1700" b="0" i="0" u="none" strike="noStrike" cap="none">
                <a:solidFill>
                  <a:schemeClr val="dk1"/>
                </a:solidFill>
                <a:latin typeface="Century Gothic"/>
                <a:ea typeface="Century Gothic"/>
                <a:cs typeface="Century Gothic"/>
                <a:sym typeface="Century Gothic"/>
              </a:endParaRPr>
            </a:p>
          </p:txBody>
        </p:sp>
        <p:sp>
          <p:nvSpPr>
            <p:cNvPr id="2161" name="Google Shape;2161;p145"/>
            <p:cNvSpPr/>
            <p:nvPr/>
          </p:nvSpPr>
          <p:spPr>
            <a:xfrm>
              <a:off x="0" y="2600189"/>
              <a:ext cx="9603275" cy="693019"/>
            </a:xfrm>
            <a:prstGeom prst="roundRect">
              <a:avLst>
                <a:gd name="adj" fmla="val 10000"/>
              </a:avLst>
            </a:prstGeom>
            <a:solidFill>
              <a:srgbClr val="CDD0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2" name="Google Shape;2162;p145"/>
            <p:cNvSpPr/>
            <p:nvPr/>
          </p:nvSpPr>
          <p:spPr>
            <a:xfrm>
              <a:off x="209638" y="2756118"/>
              <a:ext cx="381160" cy="381160"/>
            </a:xfrm>
            <a:prstGeom prst="rect">
              <a:avLst/>
            </a:prstGeom>
            <a:blipFill rotWithShape="1">
              <a:blip r:embed="rId6">
                <a:alphaModFix/>
              </a:blip>
              <a:stretch>
                <a:fillRect l="-68990" r="-68990"/>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3" name="Google Shape;2163;p145"/>
            <p:cNvSpPr/>
            <p:nvPr/>
          </p:nvSpPr>
          <p:spPr>
            <a:xfrm>
              <a:off x="800437" y="2600189"/>
              <a:ext cx="4321473" cy="69301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4" name="Google Shape;2164;p145"/>
            <p:cNvSpPr txBox="1"/>
            <p:nvPr/>
          </p:nvSpPr>
          <p:spPr>
            <a:xfrm>
              <a:off x="800437" y="2600189"/>
              <a:ext cx="4321473" cy="693019"/>
            </a:xfrm>
            <a:prstGeom prst="rect">
              <a:avLst/>
            </a:prstGeom>
            <a:noFill/>
            <a:ln>
              <a:noFill/>
            </a:ln>
          </p:spPr>
          <p:txBody>
            <a:bodyPr spcFirstLastPara="1" wrap="square" lIns="73325" tIns="73325" rIns="73325" bIns="73325" anchor="ctr" anchorCtr="0">
              <a:noAutofit/>
            </a:bodyPr>
            <a:lstStyle/>
            <a:p>
              <a:pPr marL="0" marR="0" lvl="0" indent="0" algn="l" rtl="0">
                <a:lnSpc>
                  <a:spcPct val="100000"/>
                </a:lnSpc>
                <a:spcBef>
                  <a:spcPts val="0"/>
                </a:spcBef>
                <a:spcAft>
                  <a:spcPts val="0"/>
                </a:spcAft>
                <a:buClr>
                  <a:schemeClr val="dk1"/>
                </a:buClr>
                <a:buSzPts val="2200"/>
                <a:buFont typeface="Century Gothic"/>
                <a:buNone/>
              </a:pPr>
              <a:r>
                <a:rPr lang="en-US" sz="2200" b="0" i="0" u="none" strike="noStrike" cap="none" dirty="0">
                  <a:solidFill>
                    <a:schemeClr val="dk1"/>
                  </a:solidFill>
                  <a:latin typeface="Century Gothic"/>
                  <a:ea typeface="Century Gothic"/>
                  <a:cs typeface="Century Gothic"/>
                  <a:sym typeface="Century Gothic"/>
                </a:rPr>
                <a:t>Follow us on social media!   </a:t>
              </a:r>
              <a:endParaRPr sz="1400" b="0" i="0" u="none" strike="noStrike" cap="none" dirty="0">
                <a:solidFill>
                  <a:srgbClr val="000000"/>
                </a:solidFill>
                <a:latin typeface="Arial"/>
                <a:ea typeface="Arial"/>
                <a:cs typeface="Arial"/>
                <a:sym typeface="Arial"/>
              </a:endParaRPr>
            </a:p>
          </p:txBody>
        </p:sp>
        <p:sp>
          <p:nvSpPr>
            <p:cNvPr id="2165" name="Google Shape;2165;p145"/>
            <p:cNvSpPr/>
            <p:nvPr/>
          </p:nvSpPr>
          <p:spPr>
            <a:xfrm>
              <a:off x="5121910" y="2600189"/>
              <a:ext cx="4481364" cy="69301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6" name="Google Shape;2166;p145"/>
            <p:cNvSpPr txBox="1"/>
            <p:nvPr/>
          </p:nvSpPr>
          <p:spPr>
            <a:xfrm>
              <a:off x="5121910" y="2600189"/>
              <a:ext cx="4481364" cy="693019"/>
            </a:xfrm>
            <a:prstGeom prst="rect">
              <a:avLst/>
            </a:prstGeom>
            <a:noFill/>
            <a:ln>
              <a:noFill/>
            </a:ln>
          </p:spPr>
          <p:txBody>
            <a:bodyPr spcFirstLastPara="1" wrap="square" lIns="73325" tIns="73325" rIns="73325" bIns="73325" anchor="ctr" anchorCtr="0">
              <a:noAutofit/>
            </a:bodyPr>
            <a:lstStyle/>
            <a:p>
              <a:pPr marL="0" marR="0" lvl="0" indent="0" algn="l" rtl="0">
                <a:lnSpc>
                  <a:spcPct val="100000"/>
                </a:lnSpc>
                <a:spcBef>
                  <a:spcPts val="0"/>
                </a:spcBef>
                <a:spcAft>
                  <a:spcPts val="0"/>
                </a:spcAft>
                <a:buClr>
                  <a:schemeClr val="dk1"/>
                </a:buClr>
                <a:buSzPts val="1700"/>
                <a:buFont typeface="Century Gothic"/>
                <a:buNone/>
              </a:pPr>
              <a:r>
                <a:rPr lang="en-US" sz="1700" b="0" i="0" u="none" strike="noStrike" cap="none">
                  <a:solidFill>
                    <a:schemeClr val="dk1"/>
                  </a:solidFill>
                  <a:latin typeface="Century Gothic"/>
                  <a:ea typeface="Century Gothic"/>
                  <a:cs typeface="Century Gothic"/>
                  <a:sym typeface="Century Gothic"/>
                </a:rPr>
                <a:t>@OCVJusticeC</a:t>
              </a:r>
              <a:endParaRPr sz="1700" b="0" i="0" u="none" strike="noStrike" cap="none">
                <a:solidFill>
                  <a:schemeClr val="dk1"/>
                </a:solidFill>
                <a:latin typeface="Century Gothic"/>
                <a:ea typeface="Century Gothic"/>
                <a:cs typeface="Century Gothic"/>
                <a:sym typeface="Century Gothic"/>
              </a:endParaRPr>
            </a:p>
          </p:txBody>
        </p:sp>
      </p:grpSp>
      <p:pic>
        <p:nvPicPr>
          <p:cNvPr id="2167" name="Google Shape;2167;p145"/>
          <p:cNvPicPr preferRelativeResize="0"/>
          <p:nvPr/>
        </p:nvPicPr>
        <p:blipFill rotWithShape="1">
          <a:blip r:embed="rId7">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B4C98CCD-1A4B-D41C-ABF8-629CAF928E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89</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8F8F8"/>
            </a:gs>
          </a:gsLst>
          <a:path path="circle">
            <a:fillToRect l="50000" t="50000" r="50000" b="50000"/>
          </a:path>
          <a:tileRect/>
        </a:gradFill>
        <a:effectLst/>
      </p:bgPr>
    </p:bg>
    <p:spTree>
      <p:nvGrpSpPr>
        <p:cNvPr id="1" name="Shape 576"/>
        <p:cNvGrpSpPr/>
        <p:nvPr/>
      </p:nvGrpSpPr>
      <p:grpSpPr>
        <a:xfrm>
          <a:off x="0" y="0"/>
          <a:ext cx="0" cy="0"/>
          <a:chOff x="0" y="0"/>
          <a:chExt cx="0" cy="0"/>
        </a:xfrm>
      </p:grpSpPr>
      <p:sp>
        <p:nvSpPr>
          <p:cNvPr id="577" name="Google Shape;577;p32"/>
          <p:cNvSpPr/>
          <p:nvPr/>
        </p:nvSpPr>
        <p:spPr>
          <a:xfrm>
            <a:off x="303"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578" name="Google Shape;578;p32"/>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32"/>
          <p:cNvSpPr/>
          <p:nvPr/>
        </p:nvSpPr>
        <p:spPr>
          <a:xfrm>
            <a:off x="0"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580" name="Google Shape;580;p32"/>
          <p:cNvSpPr txBox="1">
            <a:spLocks noGrp="1"/>
          </p:cNvSpPr>
          <p:nvPr>
            <p:ph type="title"/>
          </p:nvPr>
        </p:nvSpPr>
        <p:spPr>
          <a:xfrm>
            <a:off x="849683" y="1240076"/>
            <a:ext cx="2777397"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dirty="0">
                <a:solidFill>
                  <a:srgbClr val="FFFFFF"/>
                </a:solidFill>
              </a:rPr>
              <a:t>Ohio Constitution, Article I, Section 10a(A)(1)</a:t>
            </a:r>
            <a:endParaRPr dirty="0"/>
          </a:p>
        </p:txBody>
      </p:sp>
      <p:grpSp>
        <p:nvGrpSpPr>
          <p:cNvPr id="581" name="Google Shape;581;p32"/>
          <p:cNvGrpSpPr/>
          <p:nvPr/>
        </p:nvGrpSpPr>
        <p:grpSpPr>
          <a:xfrm>
            <a:off x="4705594" y="1240077"/>
            <a:ext cx="6034827" cy="4916464"/>
            <a:chOff x="0" y="0"/>
            <a:chExt cx="6034827" cy="4916464"/>
          </a:xfrm>
        </p:grpSpPr>
        <p:cxnSp>
          <p:nvCxnSpPr>
            <p:cNvPr id="582" name="Google Shape;582;p32"/>
            <p:cNvCxnSpPr/>
            <p:nvPr/>
          </p:nvCxnSpPr>
          <p:spPr>
            <a:xfrm>
              <a:off x="0" y="0"/>
              <a:ext cx="6034827" cy="0"/>
            </a:xfrm>
            <a:prstGeom prst="straightConnector1">
              <a:avLst/>
            </a:prstGeom>
            <a:solidFill>
              <a:srgbClr val="405588"/>
            </a:solidFill>
            <a:ln w="15875" cap="flat" cmpd="sng">
              <a:solidFill>
                <a:srgbClr val="405588"/>
              </a:solidFill>
              <a:prstDash val="solid"/>
              <a:round/>
              <a:headEnd type="none" w="sm" len="sm"/>
              <a:tailEnd type="none" w="sm" len="sm"/>
            </a:ln>
          </p:spPr>
        </p:cxnSp>
        <p:sp>
          <p:nvSpPr>
            <p:cNvPr id="583" name="Google Shape;583;p32"/>
            <p:cNvSpPr/>
            <p:nvPr/>
          </p:nvSpPr>
          <p:spPr>
            <a:xfrm>
              <a:off x="0" y="0"/>
              <a:ext cx="6034827" cy="122911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32"/>
            <p:cNvSpPr txBox="1"/>
            <p:nvPr/>
          </p:nvSpPr>
          <p:spPr>
            <a:xfrm>
              <a:off x="0" y="0"/>
              <a:ext cx="6034827" cy="1229116"/>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400"/>
                <a:buFont typeface="Century Gothic"/>
                <a:buNone/>
              </a:pPr>
              <a:r>
                <a:rPr lang="en-US" sz="2400" b="0" i="0" u="none" strike="noStrike" cap="none" dirty="0">
                  <a:solidFill>
                    <a:schemeClr val="dk1"/>
                  </a:solidFill>
                  <a:latin typeface="Century Gothic"/>
                  <a:ea typeface="Century Gothic"/>
                  <a:cs typeface="Century Gothic"/>
                  <a:sym typeface="Century Gothic"/>
                </a:rPr>
                <a:t>Right to be treated with fairness and respect for:</a:t>
              </a:r>
              <a:endParaRPr sz="1400" b="0" i="0" u="none" strike="noStrike" cap="none" dirty="0">
                <a:solidFill>
                  <a:srgbClr val="000000"/>
                </a:solidFill>
                <a:latin typeface="Arial"/>
                <a:ea typeface="Arial"/>
                <a:cs typeface="Arial"/>
                <a:sym typeface="Arial"/>
              </a:endParaRPr>
            </a:p>
          </p:txBody>
        </p:sp>
        <p:cxnSp>
          <p:nvCxnSpPr>
            <p:cNvPr id="585" name="Google Shape;585;p32"/>
            <p:cNvCxnSpPr/>
            <p:nvPr/>
          </p:nvCxnSpPr>
          <p:spPr>
            <a:xfrm>
              <a:off x="0" y="1229116"/>
              <a:ext cx="6034827" cy="0"/>
            </a:xfrm>
            <a:prstGeom prst="straightConnector1">
              <a:avLst/>
            </a:prstGeom>
            <a:solidFill>
              <a:srgbClr val="405588"/>
            </a:solidFill>
            <a:ln w="15875" cap="flat" cmpd="sng">
              <a:solidFill>
                <a:srgbClr val="405588"/>
              </a:solidFill>
              <a:prstDash val="solid"/>
              <a:round/>
              <a:headEnd type="none" w="sm" len="sm"/>
              <a:tailEnd type="none" w="sm" len="sm"/>
            </a:ln>
          </p:spPr>
        </p:cxnSp>
        <p:sp>
          <p:nvSpPr>
            <p:cNvPr id="586" name="Google Shape;586;p32"/>
            <p:cNvSpPr/>
            <p:nvPr/>
          </p:nvSpPr>
          <p:spPr>
            <a:xfrm>
              <a:off x="0" y="1229116"/>
              <a:ext cx="6034827" cy="122911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32"/>
            <p:cNvSpPr txBox="1"/>
            <p:nvPr/>
          </p:nvSpPr>
          <p:spPr>
            <a:xfrm>
              <a:off x="0" y="1229116"/>
              <a:ext cx="6034827" cy="1229116"/>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400"/>
                <a:buFont typeface="Century Gothic"/>
                <a:buNone/>
              </a:pPr>
              <a:r>
                <a:rPr lang="en-US" sz="2400" b="0" i="0" u="none" strike="noStrike" cap="none" dirty="0">
                  <a:solidFill>
                    <a:schemeClr val="dk1"/>
                  </a:solidFill>
                  <a:latin typeface="Century Gothic"/>
                  <a:ea typeface="Century Gothic"/>
                  <a:cs typeface="Century Gothic"/>
                  <a:sym typeface="Century Gothic"/>
                </a:rPr>
                <a:t>Safety</a:t>
              </a:r>
              <a:endParaRPr sz="1400" b="0" i="0" u="none" strike="noStrike" cap="none" dirty="0">
                <a:solidFill>
                  <a:srgbClr val="000000"/>
                </a:solidFill>
                <a:latin typeface="Arial"/>
                <a:ea typeface="Arial"/>
                <a:cs typeface="Arial"/>
                <a:sym typeface="Arial"/>
              </a:endParaRPr>
            </a:p>
          </p:txBody>
        </p:sp>
        <p:cxnSp>
          <p:nvCxnSpPr>
            <p:cNvPr id="588" name="Google Shape;588;p32"/>
            <p:cNvCxnSpPr/>
            <p:nvPr/>
          </p:nvCxnSpPr>
          <p:spPr>
            <a:xfrm>
              <a:off x="0" y="2458232"/>
              <a:ext cx="6034827" cy="0"/>
            </a:xfrm>
            <a:prstGeom prst="straightConnector1">
              <a:avLst/>
            </a:prstGeom>
            <a:solidFill>
              <a:srgbClr val="405588"/>
            </a:solidFill>
            <a:ln w="15875" cap="flat" cmpd="sng">
              <a:solidFill>
                <a:srgbClr val="405588"/>
              </a:solidFill>
              <a:prstDash val="solid"/>
              <a:round/>
              <a:headEnd type="none" w="sm" len="sm"/>
              <a:tailEnd type="none" w="sm" len="sm"/>
            </a:ln>
          </p:spPr>
        </p:cxnSp>
        <p:sp>
          <p:nvSpPr>
            <p:cNvPr id="589" name="Google Shape;589;p32"/>
            <p:cNvSpPr/>
            <p:nvPr/>
          </p:nvSpPr>
          <p:spPr>
            <a:xfrm>
              <a:off x="0" y="2458232"/>
              <a:ext cx="6034827" cy="122911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32"/>
            <p:cNvSpPr txBox="1"/>
            <p:nvPr/>
          </p:nvSpPr>
          <p:spPr>
            <a:xfrm>
              <a:off x="0" y="2458232"/>
              <a:ext cx="6034827" cy="1229116"/>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400"/>
                <a:buFont typeface="Century Gothic"/>
                <a:buNone/>
              </a:pPr>
              <a:r>
                <a:rPr lang="en-US" sz="2400" b="0" i="0" u="none" strike="noStrike" cap="none" dirty="0">
                  <a:solidFill>
                    <a:schemeClr val="dk1"/>
                  </a:solidFill>
                  <a:latin typeface="Century Gothic"/>
                  <a:ea typeface="Century Gothic"/>
                  <a:cs typeface="Century Gothic"/>
                  <a:sym typeface="Century Gothic"/>
                </a:rPr>
                <a:t>Dignity</a:t>
              </a:r>
              <a:endParaRPr sz="1400" b="0" i="0" u="none" strike="noStrike" cap="none" dirty="0">
                <a:solidFill>
                  <a:srgbClr val="000000"/>
                </a:solidFill>
                <a:latin typeface="Arial"/>
                <a:ea typeface="Arial"/>
                <a:cs typeface="Arial"/>
                <a:sym typeface="Arial"/>
              </a:endParaRPr>
            </a:p>
          </p:txBody>
        </p:sp>
        <p:cxnSp>
          <p:nvCxnSpPr>
            <p:cNvPr id="591" name="Google Shape;591;p32"/>
            <p:cNvCxnSpPr/>
            <p:nvPr/>
          </p:nvCxnSpPr>
          <p:spPr>
            <a:xfrm>
              <a:off x="0" y="3687348"/>
              <a:ext cx="6034827" cy="0"/>
            </a:xfrm>
            <a:prstGeom prst="straightConnector1">
              <a:avLst/>
            </a:prstGeom>
            <a:solidFill>
              <a:srgbClr val="405588"/>
            </a:solidFill>
            <a:ln w="15875" cap="flat" cmpd="sng">
              <a:solidFill>
                <a:srgbClr val="405588"/>
              </a:solidFill>
              <a:prstDash val="solid"/>
              <a:round/>
              <a:headEnd type="none" w="sm" len="sm"/>
              <a:tailEnd type="none" w="sm" len="sm"/>
            </a:ln>
          </p:spPr>
        </p:cxnSp>
        <p:sp>
          <p:nvSpPr>
            <p:cNvPr id="592" name="Google Shape;592;p32"/>
            <p:cNvSpPr/>
            <p:nvPr/>
          </p:nvSpPr>
          <p:spPr>
            <a:xfrm>
              <a:off x="0" y="3687348"/>
              <a:ext cx="6034827" cy="122911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32"/>
            <p:cNvSpPr txBox="1"/>
            <p:nvPr/>
          </p:nvSpPr>
          <p:spPr>
            <a:xfrm>
              <a:off x="0" y="3687348"/>
              <a:ext cx="6034827" cy="1229116"/>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400"/>
                <a:buFont typeface="Century Gothic"/>
                <a:buNone/>
              </a:pPr>
              <a:r>
                <a:rPr lang="en-US" sz="2400" b="0" i="0" u="none" strike="noStrike" cap="none" dirty="0">
                  <a:solidFill>
                    <a:schemeClr val="dk1"/>
                  </a:solidFill>
                  <a:latin typeface="Century Gothic"/>
                  <a:ea typeface="Century Gothic"/>
                  <a:cs typeface="Century Gothic"/>
                  <a:sym typeface="Century Gothic"/>
                </a:rPr>
                <a:t>Privacy</a:t>
              </a:r>
              <a:endParaRPr sz="1400" b="0" i="0" u="none" strike="noStrike" cap="none" dirty="0">
                <a:solidFill>
                  <a:srgbClr val="000000"/>
                </a:solidFill>
                <a:latin typeface="Arial"/>
                <a:ea typeface="Arial"/>
                <a:cs typeface="Arial"/>
                <a:sym typeface="Arial"/>
              </a:endParaRPr>
            </a:p>
          </p:txBody>
        </p:sp>
      </p:grpSp>
      <p:pic>
        <p:nvPicPr>
          <p:cNvPr id="594" name="Google Shape;594;p32"/>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id="{79FC1F5C-2370-8856-01EC-B139603AF0D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8F8F8"/>
            </a:gs>
          </a:gsLst>
          <a:path path="circle">
            <a:fillToRect l="50000" t="50000" r="50000" b="50000"/>
          </a:path>
          <a:tileRect/>
        </a:gradFill>
        <a:effectLst/>
      </p:bgPr>
    </p:bg>
    <p:spTree>
      <p:nvGrpSpPr>
        <p:cNvPr id="1" name="Shape 2188"/>
        <p:cNvGrpSpPr/>
        <p:nvPr/>
      </p:nvGrpSpPr>
      <p:grpSpPr>
        <a:xfrm>
          <a:off x="0" y="0"/>
          <a:ext cx="0" cy="0"/>
          <a:chOff x="0" y="0"/>
          <a:chExt cx="0" cy="0"/>
        </a:xfrm>
      </p:grpSpPr>
      <p:pic>
        <p:nvPicPr>
          <p:cNvPr id="2189" name="Google Shape;2189;p147"/>
          <p:cNvPicPr preferRelativeResize="0"/>
          <p:nvPr/>
        </p:nvPicPr>
        <p:blipFill rotWithShape="1">
          <a:blip r:embed="rId3">
            <a:alphaModFix/>
          </a:blip>
          <a:srcRect t="14560" r="9090" b="8828"/>
          <a:stretch/>
        </p:blipFill>
        <p:spPr>
          <a:xfrm>
            <a:off x="0" y="134930"/>
            <a:ext cx="12191695" cy="6857990"/>
          </a:xfrm>
          <a:prstGeom prst="rect">
            <a:avLst/>
          </a:prstGeom>
          <a:noFill/>
          <a:ln>
            <a:noFill/>
          </a:ln>
        </p:spPr>
      </p:pic>
      <p:sp>
        <p:nvSpPr>
          <p:cNvPr id="2190" name="Google Shape;2190;p147"/>
          <p:cNvSpPr/>
          <p:nvPr/>
        </p:nvSpPr>
        <p:spPr>
          <a:xfrm>
            <a:off x="-3177" y="3064931"/>
            <a:ext cx="8293042" cy="2488568"/>
          </a:xfrm>
          <a:prstGeom prst="rect">
            <a:avLst/>
          </a:prstGeom>
          <a:solidFill>
            <a:srgbClr val="000001">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191" name="Google Shape;2191;p147"/>
          <p:cNvSpPr txBox="1">
            <a:spLocks noGrp="1"/>
          </p:cNvSpPr>
          <p:nvPr>
            <p:ph type="ctrTitle"/>
          </p:nvPr>
        </p:nvSpPr>
        <p:spPr>
          <a:xfrm>
            <a:off x="1300526" y="3546341"/>
            <a:ext cx="6829044" cy="1112621"/>
          </a:xfrm>
          <a:prstGeom prst="rect">
            <a:avLst/>
          </a:prstGeom>
          <a:noFill/>
          <a:ln>
            <a:noFill/>
          </a:ln>
        </p:spPr>
        <p:txBody>
          <a:bodyPr spcFirstLastPara="1" wrap="square" lIns="91425" tIns="45700" rIns="91425" bIns="0" anchor="b" anchorCtr="0">
            <a:normAutofit/>
          </a:bodyPr>
          <a:lstStyle/>
          <a:p>
            <a:pPr marL="0" lvl="0" indent="0" algn="r" rtl="0">
              <a:lnSpc>
                <a:spcPct val="90000"/>
              </a:lnSpc>
              <a:spcBef>
                <a:spcPts val="0"/>
              </a:spcBef>
              <a:spcAft>
                <a:spcPts val="0"/>
              </a:spcAft>
              <a:buClr>
                <a:srgbClr val="FFFFFE"/>
              </a:buClr>
              <a:buSzPts val="4400"/>
              <a:buFont typeface="Century Gothic"/>
              <a:buNone/>
            </a:pPr>
            <a:r>
              <a:rPr lang="en-US" sz="4400">
                <a:solidFill>
                  <a:srgbClr val="FFFFFE"/>
                </a:solidFill>
              </a:rPr>
              <a:t>THANK YOU!</a:t>
            </a:r>
            <a:endParaRPr/>
          </a:p>
        </p:txBody>
      </p:sp>
      <p:sp>
        <p:nvSpPr>
          <p:cNvPr id="2192" name="Google Shape;2192;p147"/>
          <p:cNvSpPr txBox="1">
            <a:spLocks noGrp="1"/>
          </p:cNvSpPr>
          <p:nvPr>
            <p:ph type="subTitle" idx="1"/>
          </p:nvPr>
        </p:nvSpPr>
        <p:spPr>
          <a:xfrm>
            <a:off x="1300525" y="4669144"/>
            <a:ext cx="6829043" cy="716529"/>
          </a:xfrm>
          <a:prstGeom prst="rect">
            <a:avLst/>
          </a:prstGeom>
          <a:noFill/>
          <a:ln>
            <a:noFill/>
          </a:ln>
        </p:spPr>
        <p:txBody>
          <a:bodyPr spcFirstLastPara="1" wrap="square" lIns="91425" tIns="91425" rIns="91425" bIns="91425" anchor="t" anchorCtr="0">
            <a:normAutofit/>
          </a:bodyPr>
          <a:lstStyle/>
          <a:p>
            <a:pPr marL="0" lvl="0" indent="0" algn="r" rtl="0">
              <a:lnSpc>
                <a:spcPct val="120000"/>
              </a:lnSpc>
              <a:spcBef>
                <a:spcPts val="0"/>
              </a:spcBef>
              <a:spcAft>
                <a:spcPts val="0"/>
              </a:spcAft>
              <a:buSzPts val="1600"/>
              <a:buNone/>
            </a:pPr>
            <a:endParaRPr dirty="0"/>
          </a:p>
        </p:txBody>
      </p:sp>
      <p:pic>
        <p:nvPicPr>
          <p:cNvPr id="2193" name="Google Shape;2193;p147"/>
          <p:cNvPicPr preferRelativeResize="0"/>
          <p:nvPr/>
        </p:nvPicPr>
        <p:blipFill rotWithShape="1">
          <a:blip r:embed="rId4">
            <a:alphaModFix/>
          </a:blip>
          <a:srcRect l="-116" t="474" r="40446" b="36564"/>
          <a:stretch/>
        </p:blipFill>
        <p:spPr>
          <a:xfrm>
            <a:off x="1326432" y="3227912"/>
            <a:ext cx="6803136" cy="155448"/>
          </a:xfrm>
          <a:prstGeom prst="rect">
            <a:avLst/>
          </a:prstGeom>
          <a:noFill/>
          <a:ln>
            <a:noFill/>
          </a:ln>
        </p:spPr>
      </p:pic>
      <p:sp>
        <p:nvSpPr>
          <p:cNvPr id="4" name="Slide Number Placeholder 3">
            <a:extLst>
              <a:ext uri="{FF2B5EF4-FFF2-40B4-BE49-F238E27FC236}">
                <a16:creationId xmlns:a16="http://schemas.microsoft.com/office/drawing/2014/main" id="{66CF3742-9AFE-47EA-5C7E-92DF555D26AD}"/>
              </a:ext>
            </a:extLst>
          </p:cNvPr>
          <p:cNvSpPr>
            <a:spLocks noGrp="1"/>
          </p:cNvSpPr>
          <p:nvPr>
            <p:ph type="sldNum" idx="12"/>
          </p:nvPr>
        </p:nvSpPr>
        <p:spPr>
          <a:xfrm>
            <a:off x="6311397" y="6471281"/>
            <a:ext cx="811019" cy="503578"/>
          </a:xfrm>
          <a:solidFill>
            <a:schemeClr val="tx1"/>
          </a:solidFill>
        </p:spPr>
        <p:txBody>
          <a:bodyPr/>
          <a:lstStyle/>
          <a:p>
            <a:pPr marL="0" lvl="0" indent="0" algn="r" rtl="0">
              <a:spcBef>
                <a:spcPts val="0"/>
              </a:spcBef>
              <a:spcAft>
                <a:spcPts val="0"/>
              </a:spcAft>
              <a:buNone/>
            </a:pPr>
            <a:fld id="{00000000-1234-1234-1234-123412341234}" type="slidenum">
              <a:rPr lang="en-US" smtClean="0"/>
              <a:t>90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191"/>
                                        </p:tgtEl>
                                        <p:attrNameLst>
                                          <p:attrName>style.visibility</p:attrName>
                                        </p:attrNameLst>
                                      </p:cBhvr>
                                      <p:to>
                                        <p:strVal val="visible"/>
                                      </p:to>
                                    </p:set>
                                    <p:animEffect transition="in" filter="fade">
                                      <p:cBhvr>
                                        <p:cTn id="7" dur="400"/>
                                        <p:tgtEl>
                                          <p:spTgt spid="2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Gallery">
      <a:dk1>
        <a:srgbClr val="000000"/>
      </a:dk1>
      <a:lt1>
        <a:srgbClr val="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Gallery">
  <a:themeElements>
    <a:clrScheme name="Gallery">
      <a:dk1>
        <a:srgbClr val="000000"/>
      </a:dk1>
      <a:lt1>
        <a:srgbClr val="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21041</TotalTime>
  <Words>6221</Words>
  <Application>Microsoft Macintosh PowerPoint</Application>
  <PresentationFormat>Widescreen</PresentationFormat>
  <Paragraphs>544</Paragraphs>
  <Slides>90</Slides>
  <Notes>77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90</vt:i4>
      </vt:variant>
    </vt:vector>
  </HeadingPairs>
  <TitlesOfParts>
    <vt:vector size="96" baseType="lpstr">
      <vt:lpstr>Wingdings</vt:lpstr>
      <vt:lpstr>Arial</vt:lpstr>
      <vt:lpstr>Times New Roman</vt:lpstr>
      <vt:lpstr>Century Gothic</vt:lpstr>
      <vt:lpstr>Gallery</vt:lpstr>
      <vt:lpstr>1_Gallery</vt:lpstr>
      <vt:lpstr>Crime Victims’ Rights in Ohio Post-H.B. 343 &amp; S.B. 16</vt:lpstr>
      <vt:lpstr>About Us</vt:lpstr>
      <vt:lpstr>Our Services</vt:lpstr>
      <vt:lpstr>Victims’ Rights Toolkit (victimsrightstoolkit.org)</vt:lpstr>
      <vt:lpstr>Who is a victim?</vt:lpstr>
      <vt:lpstr>Ohio Constitution, Article I, Section 10a(D)</vt:lpstr>
      <vt:lpstr>Victim Definition Case Law</vt:lpstr>
      <vt:lpstr>What are a victim’s rights?</vt:lpstr>
      <vt:lpstr>Ohio Constitution, Article I, Section 10a(A)(1)</vt:lpstr>
      <vt:lpstr>Right to Protection: Ohio Constitution, Article I, Section 10a(A)(4)</vt:lpstr>
      <vt:lpstr>Privacy</vt:lpstr>
      <vt:lpstr>Safety, Reasonable Protection, and Dignity</vt:lpstr>
      <vt:lpstr>Right to Effective Communication: RC 2930.041</vt:lpstr>
      <vt:lpstr>Right to Effective Communication: RC 2930.041</vt:lpstr>
      <vt:lpstr>Investigation</vt:lpstr>
      <vt:lpstr>The Victims’ Rights Request Form</vt:lpstr>
      <vt:lpstr>PowerPoint Presentation</vt:lpstr>
      <vt:lpstr>PowerPoint Presentation</vt:lpstr>
      <vt:lpstr>Victims’ Rights Request Form: RC 2930.04</vt:lpstr>
      <vt:lpstr>Right to be Informed: RC 2930.042</vt:lpstr>
      <vt:lpstr>Right to be Informed: RC 2930.05</vt:lpstr>
      <vt:lpstr>Prosecution</vt:lpstr>
      <vt:lpstr>Right to Participate: RC 2930.18, 2945.451</vt:lpstr>
      <vt:lpstr>Right to Representative: RC 2930.02</vt:lpstr>
      <vt:lpstr>Right to Representative: RC 2930.02</vt:lpstr>
      <vt:lpstr>Right to be Informed: RC 2930.06</vt:lpstr>
      <vt:lpstr>Right to Confer:  Ohio Const., art. I, § 10a(A)(9) and RC 2930.06</vt:lpstr>
      <vt:lpstr>Right to Notice and Presence: Ohio Constitution, Article I, Section 10a(A)(2)</vt:lpstr>
      <vt:lpstr>Right to be Heard: Ohio Constitution, Article I, Section 10a(A)(3)</vt:lpstr>
      <vt:lpstr>Case Law Spotlight</vt:lpstr>
      <vt:lpstr>Delay: Ohio Constitution, Article I, Section 10a(A)(8)</vt:lpstr>
      <vt:lpstr>Delay: RC 2930.08</vt:lpstr>
      <vt:lpstr>Dismissed Counts: RC 2930.121</vt:lpstr>
      <vt:lpstr>Case Law</vt:lpstr>
      <vt:lpstr>Right to Privacy: Ohio Constitution, Article I, Section 10a(A)(6)</vt:lpstr>
      <vt:lpstr>Right to Privacy—Subpoenas of Victim Information: RC 2930.071-REPEALED AS OF 3/20/2025</vt:lpstr>
      <vt:lpstr>Case law</vt:lpstr>
      <vt:lpstr>Case law</vt:lpstr>
      <vt:lpstr>What does the repeal mean for cases going forward?</vt:lpstr>
      <vt:lpstr>Rights to Privacy and Safety—Testimonial Alternatives</vt:lpstr>
      <vt:lpstr>Case law</vt:lpstr>
      <vt:lpstr>Right to Fairness and Respect for Safety, Dignity, and Privacy—Certain Victims and Witnesses: RC 2945.483</vt:lpstr>
      <vt:lpstr>Right to Fairness and Respect for Safety, Dignity, and Privacy—Certain Victims and Witnesses: RC 2945.483</vt:lpstr>
      <vt:lpstr>Right to Fairness and Respect for Safety, Dignity, and Privacy—Certain Victims and Witnesses: RC 2945.483</vt:lpstr>
      <vt:lpstr>Right to Safety: RC 2930.10</vt:lpstr>
      <vt:lpstr>Post-Conviction</vt:lpstr>
      <vt:lpstr>Right to Notice: RC 2930.12</vt:lpstr>
      <vt:lpstr>VRR Form Process Cont’d</vt:lpstr>
      <vt:lpstr>Right to View PSI: RC 2930.131</vt:lpstr>
      <vt:lpstr>PSIs</vt:lpstr>
      <vt:lpstr>Right to be Heard: Ohio Constitution, Article I, Section 10a(A)(3) &amp; RC 2930.14</vt:lpstr>
      <vt:lpstr>Case law</vt:lpstr>
      <vt:lpstr>Right to Restitution</vt:lpstr>
      <vt:lpstr>Right to Restitution: RC 2152.20, RC 2152.203, RC 2929.18, RC 2929.28, RC 2929.281</vt:lpstr>
      <vt:lpstr>Right to Restitution: RC 2152.20, RC 2152.203, RC 2929.18, RC 2929.28, RC 2929.281</vt:lpstr>
      <vt:lpstr>Case Law Spotlight</vt:lpstr>
      <vt:lpstr>Case law</vt:lpstr>
      <vt:lpstr>Case Law Spotlight</vt:lpstr>
      <vt:lpstr>Case law</vt:lpstr>
      <vt:lpstr>Case Law Spotlight</vt:lpstr>
      <vt:lpstr>Case Law Spotlight</vt:lpstr>
      <vt:lpstr>Case Law Spotlight</vt:lpstr>
      <vt:lpstr>More Lessons from Right to Restitution Case Law</vt:lpstr>
      <vt:lpstr>More Lessons from Restitution Case Law</vt:lpstr>
      <vt:lpstr>Right to Notice: Ohio Constitution, Article I, Section 10a(A)(5)</vt:lpstr>
      <vt:lpstr>Who provides notice? RC 2930.01(B)</vt:lpstr>
      <vt:lpstr>Who provides notice? RC 2930.01(B)</vt:lpstr>
      <vt:lpstr>Right to Notice: RC 2930.16</vt:lpstr>
      <vt:lpstr>Victims’ Rights Request Form Process: RC 2930.16</vt:lpstr>
      <vt:lpstr>Right to Notice and to be Heard: RC 2930.16</vt:lpstr>
      <vt:lpstr>Right to Notice: RC 2930.16</vt:lpstr>
      <vt:lpstr>Right to Notice: RC 2930.162</vt:lpstr>
      <vt:lpstr>Right to be Present and Heard: RC 2930.17</vt:lpstr>
      <vt:lpstr>Right to Safety: VINE</vt:lpstr>
      <vt:lpstr>Right to Safety, Right to be Present and Heard: RC 2930.161</vt:lpstr>
      <vt:lpstr>Right to Safety, Right to be Present and Heard: RC 2930.161</vt:lpstr>
      <vt:lpstr>Case Law Spotlight</vt:lpstr>
      <vt:lpstr>Right to be Present and Heard: Sealing and Expungement of Records</vt:lpstr>
      <vt:lpstr>Case Law Spotlight</vt:lpstr>
      <vt:lpstr>Where do victims’ rights apply?</vt:lpstr>
      <vt:lpstr>Ohio Const., art. I, § 10a(B)</vt:lpstr>
      <vt:lpstr>Case Law Spotlight</vt:lpstr>
      <vt:lpstr>Case Law Spotlight</vt:lpstr>
      <vt:lpstr>How does a victim exercise their rights?</vt:lpstr>
      <vt:lpstr>Ohio Constitution, Article I, Section 10a(B)</vt:lpstr>
      <vt:lpstr>Who can assert victims’ rights? And how?</vt:lpstr>
      <vt:lpstr>Who can assert victims’ rights? And how?</vt:lpstr>
      <vt:lpstr>Right to petition: Appeals, writs, and more?</vt:lpstr>
      <vt:lpstr>Don’t Forget About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Crime Victims’ Rights in Ohio Post Marsy’s Law</dc:title>
  <dc:creator>Elizabeth Well</dc:creator>
  <cp:lastModifiedBy>Elizabeth Well</cp:lastModifiedBy>
  <cp:revision>148</cp:revision>
  <dcterms:created xsi:type="dcterms:W3CDTF">2021-10-13T12:50:04Z</dcterms:created>
  <dcterms:modified xsi:type="dcterms:W3CDTF">2025-09-17T12:19:51Z</dcterms:modified>
</cp:coreProperties>
</file>