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7" r:id="rId1"/>
    <p:sldMasterId id="2147483795" r:id="rId2"/>
  </p:sldMasterIdLst>
  <p:notesMasterIdLst>
    <p:notesMasterId r:id="rId12"/>
  </p:notesMasterIdLst>
  <p:sldIdLst>
    <p:sldId id="268" r:id="rId3"/>
    <p:sldId id="270" r:id="rId4"/>
    <p:sldId id="263" r:id="rId5"/>
    <p:sldId id="284" r:id="rId6"/>
    <p:sldId id="287" r:id="rId7"/>
    <p:sldId id="365" r:id="rId8"/>
    <p:sldId id="277" r:id="rId9"/>
    <p:sldId id="278" r:id="rId10"/>
    <p:sldId id="269" r:id="rId11"/>
  </p:sldIdLst>
  <p:sldSz cx="12192000" cy="6858000"/>
  <p:notesSz cx="7010400" cy="92964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Source Sans Pro" panose="020B0503030403020204" pitchFamily="34" charset="0"/>
      <p:regular r:id="rId21"/>
      <p:bold r:id="rId22"/>
      <p:italic r:id="rId23"/>
      <p:boldItalic r:id="rId24"/>
    </p:embeddedFont>
    <p:embeddedFont>
      <p:font typeface="Source Sans Pro SemiBold" panose="020B0603030403020204" pitchFamily="34" charset="0"/>
      <p:bold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F75"/>
    <a:srgbClr val="008E51"/>
    <a:srgbClr val="007A46"/>
    <a:srgbClr val="F38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0D45A7-F100-4321-9FD0-83FF268A9F8E}" v="67" dt="2023-06-23T13:37:32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929" autoAdjust="0"/>
    <p:restoredTop sz="93557" autoAdjust="0"/>
  </p:normalViewPr>
  <p:slideViewPr>
    <p:cSldViewPr snapToGrid="0">
      <p:cViewPr varScale="1">
        <p:scale>
          <a:sx n="100" d="100"/>
          <a:sy n="100" d="100"/>
        </p:scale>
        <p:origin x="192" y="78"/>
      </p:cViewPr>
      <p:guideLst>
        <p:guide orient="horz" pos="2160"/>
        <p:guide pos="3840"/>
        <p:guide orient="horz" pos="1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3" tIns="46583" rIns="93163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3" tIns="46583" rIns="93163" bIns="46583" rtlCol="0"/>
          <a:lstStyle>
            <a:lvl1pPr algn="r">
              <a:defRPr sz="1200"/>
            </a:lvl1pPr>
          </a:lstStyle>
          <a:p>
            <a:fld id="{CDC4ADDC-17FF-4FE4-A163-D89C2EB8540B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3" rIns="93163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3" tIns="46583" rIns="93163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3" tIns="46583" rIns="93163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3" tIns="46583" rIns="93163" bIns="46583" rtlCol="0" anchor="b"/>
          <a:lstStyle>
            <a:lvl1pPr algn="r">
              <a:defRPr sz="1200"/>
            </a:lvl1pPr>
          </a:lstStyle>
          <a:p>
            <a:fld id="{7A6E335F-6B58-4BAC-AAD9-EC2E6DC71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E335F-6B58-4BAC-AAD9-EC2E6DC715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8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E335F-6B58-4BAC-AAD9-EC2E6DC715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37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Aretha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E335F-6B58-4BAC-AAD9-EC2E6DC715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Intro Slide HE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2338648" y="1864885"/>
            <a:ext cx="751470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D9A76-764D-4243-BE8A-AFC03BBA71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8649" y="2139210"/>
            <a:ext cx="7514704" cy="2500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Source Sans Pro" panose="020B0503030403020204" pitchFamily="34" charset="0"/>
              </a:defRPr>
            </a:lvl1pPr>
            <a:lvl2pPr marL="548640" indent="0">
              <a:buNone/>
              <a:defRPr/>
            </a:lvl2pPr>
          </a:lstStyle>
          <a:p>
            <a:pPr lvl="0"/>
            <a:r>
              <a:rPr lang="en-US" dirty="0"/>
              <a:t>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purus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A5C55D14-DBD1-EB56-08C8-CF522B2E15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302" y="5584054"/>
            <a:ext cx="3393395" cy="93209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90779D65-F79B-D607-5C72-D62ADF4B1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1019187"/>
            <a:ext cx="11430000" cy="982861"/>
          </a:xfrm>
        </p:spPr>
        <p:txBody>
          <a:bodyPr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5540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39428-DA8C-2046-9013-4C44E7557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>
              <a:defRPr cap="all" baseline="0">
                <a:latin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9585CAF-7D25-E243-9B53-4E687CFDC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8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20D8-6935-1A43-8CF0-66FC6338B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01" y="457200"/>
            <a:ext cx="4387121" cy="16002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200"/>
              </a:lnSpc>
              <a:defRPr sz="3200">
                <a:latin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00CDB-9C52-9346-A61D-22B158D8F9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7" y="457200"/>
            <a:ext cx="6601511" cy="54038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Source Sans Pro" panose="020B0503030403020204" pitchFamily="34" charset="0"/>
              </a:defRPr>
            </a:lvl1pPr>
            <a:lvl2pPr>
              <a:defRPr sz="2800">
                <a:latin typeface="Source Sans Pro" panose="020B0503030403020204" pitchFamily="34" charset="0"/>
              </a:defRPr>
            </a:lvl2pPr>
            <a:lvl3pPr>
              <a:defRPr sz="2400">
                <a:latin typeface="Source Sans Pro" panose="020B0503030403020204" pitchFamily="34" charset="0"/>
              </a:defRPr>
            </a:lvl3pPr>
            <a:lvl4pPr>
              <a:defRPr sz="2000">
                <a:latin typeface="Source Sans Pro" panose="020B0503030403020204" pitchFamily="34" charset="0"/>
              </a:defRPr>
            </a:lvl4pPr>
            <a:lvl5pPr>
              <a:defRPr sz="2000">
                <a:latin typeface="Source Sans Pro" panose="020B05030304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70D2D-8242-384D-A978-71066F7E193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7301" y="2057400"/>
            <a:ext cx="438712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9A92EF9-4388-E64C-AE2E-5DD2230C10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32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8AFDE-CE73-E140-AEC8-2C7D74ACA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02" y="457200"/>
            <a:ext cx="4387120" cy="16002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200"/>
              </a:lnSpc>
              <a:defRPr sz="3200">
                <a:latin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6262F9-39B5-2A48-B7A0-306F146CD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627812" cy="540385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4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4CFF9-2C81-2040-9460-7970314A63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7302" y="2057400"/>
            <a:ext cx="4387120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F936C29-D718-AB47-8939-07EEA4D73E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9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6558" y="1965960"/>
            <a:ext cx="5491140" cy="3880204"/>
          </a:xfrm>
          <a:prstGeom prst="rect">
            <a:avLst/>
          </a:prstGeom>
        </p:spPr>
        <p:txBody>
          <a:bodyPr/>
          <a:lstStyle>
            <a:lvl1pPr marL="2286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14303" y="1965960"/>
            <a:ext cx="5491141" cy="3880204"/>
          </a:xfrm>
          <a:prstGeom prst="rect">
            <a:avLst/>
          </a:prstGeom>
        </p:spPr>
        <p:txBody>
          <a:bodyPr/>
          <a:lstStyle>
            <a:lvl1pPr marL="2286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24444" cy="1325563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A7ABC-58B1-2B44-9AE4-0F3296E88B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45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6558" y="1965960"/>
            <a:ext cx="5491140" cy="3640361"/>
          </a:xfrm>
          <a:prstGeom prst="rect">
            <a:avLst/>
          </a:prstGeom>
        </p:spPr>
        <p:txBody>
          <a:bodyPr/>
          <a:lstStyle>
            <a:lvl1pPr marL="571500" marR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14303" y="1965960"/>
            <a:ext cx="5491141" cy="3640361"/>
          </a:xfrm>
          <a:prstGeom prst="rect">
            <a:avLst/>
          </a:prstGeom>
        </p:spPr>
        <p:txBody>
          <a:bodyPr/>
          <a:lstStyle>
            <a:lvl1pPr marL="571500" marR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24444" cy="1325563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A7ABC-58B1-2B44-9AE4-0F3296E88B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34983-CD69-EF4D-9EF3-EB2110B4AF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5607050"/>
            <a:ext cx="5491140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Photo Caption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3E171EF-F7CC-354F-9CD9-4DDEECEB4F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4303" y="5607050"/>
            <a:ext cx="5491140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Photo Caption</a:t>
            </a:r>
          </a:p>
        </p:txBody>
      </p:sp>
    </p:spTree>
    <p:extLst>
      <p:ext uri="{BB962C8B-B14F-4D97-AF65-F5344CB8AC3E}">
        <p14:creationId xmlns:p14="http://schemas.microsoft.com/office/powerpoint/2010/main" val="3504045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924437" y="1558977"/>
            <a:ext cx="4292326" cy="4302177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580556" y="1558977"/>
            <a:ext cx="3224888" cy="4302177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E8DF7-5E02-1A46-8F8F-7E735BA9F5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B7A6DA-4DC8-304B-B583-7CC4064FDF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1000" y="1558925"/>
            <a:ext cx="3224888" cy="4302125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75278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35756" y="1558978"/>
            <a:ext cx="3224888" cy="404734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924437" y="1558978"/>
            <a:ext cx="4292326" cy="404734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580556" y="1558978"/>
            <a:ext cx="3224888" cy="404734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E8DF7-5E02-1A46-8F8F-7E735BA9F5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A387CA8-2BFC-514C-8463-0244B7A200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756" y="5607050"/>
            <a:ext cx="3224888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Photo Caption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9CD173F-9443-154B-A211-586A9B01D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4437" y="5607050"/>
            <a:ext cx="4292326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3393AB0-90E1-EB4C-9F92-469ECB0E4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80556" y="5607050"/>
            <a:ext cx="3224888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</p:spTree>
    <p:extLst>
      <p:ext uri="{BB962C8B-B14F-4D97-AF65-F5344CB8AC3E}">
        <p14:creationId xmlns:p14="http://schemas.microsoft.com/office/powerpoint/2010/main" val="2321316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335756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3305969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276182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9246395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ABB85-8254-264A-ADC9-F329B2CAF9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7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35756" y="1690688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924437" y="1690688"/>
            <a:ext cx="4292326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580556" y="1690688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E10DC94B-F063-2243-A82D-16ADBAF8AD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5757" y="3929449"/>
            <a:ext cx="4292326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DAF7424-F60C-6A47-AB76-59580353DE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91875" y="3929449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49621BFD-9F1D-1E4A-A859-9E916E1EF0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80555" y="3929449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BA7123A-ECE0-244E-9B1F-9369CDAA40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03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4867995-5DA7-0E46-92C1-17D3FB360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1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4C5D952-7020-4B33-84F7-CBC1B869BB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810" y="1114428"/>
            <a:ext cx="5219169" cy="830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3068A40-1D69-47F3-AA7E-9CA2BC3F38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4511176"/>
            <a:ext cx="5235550" cy="13364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add additional info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42910E7-43EF-44FD-A4C0-9AECABD8C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1" y="3507165"/>
            <a:ext cx="5240310" cy="624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  <a:ea typeface="Source Serif Pro" panose="02040603050405020204" pitchFamily="18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E1D283C1-F316-43F0-BDE2-800E11D4BF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40" y="2556086"/>
            <a:ext cx="5240310" cy="4790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 b="1" cap="all" baseline="0">
                <a:solidFill>
                  <a:srgbClr val="002060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1223FDD-7488-4253-8BC8-8FEC76158A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6240" y="3027689"/>
            <a:ext cx="5240310" cy="4790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 b="1" cap="all" baseline="0">
                <a:solidFill>
                  <a:srgbClr val="002060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81CFAB-6E89-DB44-BE09-32E905D91A5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25484" y="1114428"/>
            <a:ext cx="5985516" cy="47017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D518BF1B-32A6-9D47-93A2-A5E48DB86C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810" y="503033"/>
            <a:ext cx="10515600" cy="569913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0EBDA6E4-77F4-A64D-89B8-E757AE4EAEA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2290438" y="6356350"/>
            <a:ext cx="585056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     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0D96C5DD-3C5E-0B4F-829A-6F347372DF4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91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97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91201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9487" y="3250540"/>
            <a:ext cx="443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DRC.OHIO.GOV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3" y="1817640"/>
            <a:ext cx="7126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+mj-lt"/>
              </a:rPr>
              <a:t>QUESTIONS?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57" y="3027236"/>
            <a:ext cx="323668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762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0251" y="3244334"/>
            <a:ext cx="443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DRC.OHIO.GOV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3" y="1817640"/>
            <a:ext cx="7126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+mj-lt"/>
              </a:rPr>
              <a:t>THANK YOU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57" y="3027236"/>
            <a:ext cx="323668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565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314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019F13-D402-C2BE-894F-DC9D2CEE2060}"/>
              </a:ext>
            </a:extLst>
          </p:cNvPr>
          <p:cNvSpPr txBox="1"/>
          <p:nvPr userDrawn="1"/>
        </p:nvSpPr>
        <p:spPr>
          <a:xfrm>
            <a:off x="4137891" y="6307720"/>
            <a:ext cx="391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E3F75"/>
                </a:solidFill>
                <a:latin typeface="Source Sans Pro" panose="020B0503030403020204" pitchFamily="34" charset="0"/>
              </a:rPr>
              <a:t>DRC.OHIO.GOV</a:t>
            </a:r>
          </a:p>
        </p:txBody>
      </p:sp>
    </p:spTree>
    <p:extLst>
      <p:ext uri="{BB962C8B-B14F-4D97-AF65-F5344CB8AC3E}">
        <p14:creationId xmlns:p14="http://schemas.microsoft.com/office/powerpoint/2010/main" val="170668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DF61195-A0F3-2E4F-BC0B-8D1AD1E2E5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4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8D6F-B8D2-8645-91DD-AFAD33847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1104258"/>
            <a:ext cx="11086475" cy="88942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6200"/>
              </a:lnSpc>
              <a:defRPr sz="6000">
                <a:latin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482B6-B14E-2840-9894-155B86AF14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30132"/>
            <a:ext cx="9107774" cy="3523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B10EEF6-A19D-EF4F-8170-16C700AD67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C5245B-7C5E-1B46-B288-83FE7ADFC2F0}"/>
              </a:ext>
            </a:extLst>
          </p:cNvPr>
          <p:cNvCxnSpPr>
            <a:cxnSpLocks/>
          </p:cNvCxnSpPr>
          <p:nvPr userDrawn="1"/>
        </p:nvCxnSpPr>
        <p:spPr>
          <a:xfrm>
            <a:off x="380999" y="2010937"/>
            <a:ext cx="751470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18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8D6F-B8D2-8645-91DD-AFAD33847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762" y="2633955"/>
            <a:ext cx="11086475" cy="88942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6200"/>
              </a:lnSpc>
              <a:defRPr sz="6000">
                <a:latin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B10EEF6-A19D-EF4F-8170-16C700AD67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7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12F4-9ACB-D749-A463-6EF93D944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C5217-C058-314A-A904-8613DFB634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825625"/>
            <a:ext cx="10515600" cy="412547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>
                <a:latin typeface="Source Sans Pro" panose="020B0503030403020204" pitchFamily="34" charset="0"/>
              </a:defRPr>
            </a:lvl1pPr>
            <a:lvl2pPr>
              <a:spcBef>
                <a:spcPts val="1000"/>
              </a:spcBef>
              <a:spcAft>
                <a:spcPts val="800"/>
              </a:spcAft>
              <a:defRPr>
                <a:latin typeface="Source Sans Pro" panose="020B0503030403020204" pitchFamily="34" charset="0"/>
              </a:defRPr>
            </a:lvl2pPr>
            <a:lvl3pPr>
              <a:spcBef>
                <a:spcPts val="1000"/>
              </a:spcBef>
              <a:defRPr>
                <a:latin typeface="Source Sans Pro" panose="020B0503030403020204" pitchFamily="34" charset="0"/>
              </a:defRPr>
            </a:lvl3pPr>
            <a:lvl4pPr>
              <a:spcBef>
                <a:spcPts val="1000"/>
              </a:spcBef>
              <a:defRPr>
                <a:latin typeface="Source Sans Pro" panose="020B0503030403020204" pitchFamily="34" charset="0"/>
              </a:defRPr>
            </a:lvl4pPr>
            <a:lvl5pPr>
              <a:spcBef>
                <a:spcPts val="1000"/>
              </a:spcBef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F45A2E2-F84B-3B4D-9847-EB91160C5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157EA-33AB-6E4E-8AE6-C519F2C70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5D000-96C4-3146-A271-C3F0018F06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1825625"/>
            <a:ext cx="5439032" cy="409326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340DB-97D6-6943-B475-09348084E3A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1825625"/>
            <a:ext cx="5715000" cy="409326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DA248AA-651E-1C47-ACCF-5BA8CBD36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5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5D1D-0BAC-9D44-92DF-2FAC5F1F8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8388F-D839-F04B-8146-F18EC1F5918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681163"/>
            <a:ext cx="5550243" cy="65730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5DF2D-0CB8-8048-932F-27A74B3869B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2505075"/>
            <a:ext cx="5550243" cy="342616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CFE60E-047E-DA43-8341-0EAA48D9EE9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638800" cy="65730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F4DAB-13B0-C64B-9B88-510DBA6D3D8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638800" cy="342616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55864F4-8E80-A249-9817-B55038EB96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2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01BE4-CFAD-BC43-936B-79A89D2D9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59088"/>
            <a:ext cx="11430000" cy="982861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D422E8-E84E-0149-880E-D3C6927AC7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4302" y="2008683"/>
            <a:ext cx="9878336" cy="368726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48640" indent="0">
              <a:buNone/>
              <a:defRPr/>
            </a:lvl2pPr>
          </a:lstStyle>
          <a:p>
            <a:pPr lvl="0"/>
            <a:r>
              <a:rPr lang="en-US" dirty="0"/>
              <a:t>Click to edit highlight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7FD42D-4EBF-8140-92AE-0F63EFA73492}"/>
              </a:ext>
            </a:extLst>
          </p:cNvPr>
          <p:cNvCxnSpPr>
            <a:cxnSpLocks/>
          </p:cNvCxnSpPr>
          <p:nvPr userDrawn="1"/>
        </p:nvCxnSpPr>
        <p:spPr>
          <a:xfrm>
            <a:off x="838200" y="2008683"/>
            <a:ext cx="0" cy="367449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7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2B7E9-3BA4-484E-9D9D-392D6666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658247"/>
            <a:ext cx="11430001" cy="423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Nullam</a:t>
            </a:r>
            <a:r>
              <a:rPr lang="en-US" dirty="0"/>
              <a:t> dictum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hymenaeos</a:t>
            </a:r>
            <a:r>
              <a:rPr lang="en-US" dirty="0"/>
              <a:t>.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9D996841-33AB-1041-B0F1-02114E0F8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9828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DB4D39-9FA5-5C46-845E-A393FCAF090C}"/>
              </a:ext>
            </a:extLst>
          </p:cNvPr>
          <p:cNvSpPr/>
          <p:nvPr userDrawn="1"/>
        </p:nvSpPr>
        <p:spPr>
          <a:xfrm>
            <a:off x="381000" y="-36206"/>
            <a:ext cx="987552" cy="91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1A58E-E2B6-4F4D-91A6-034B810B725B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93BE12D-B4D3-5E43-9B6B-11CE556E3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B67F68CB-5257-3E73-EEDA-949B97E6E7EE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6204434"/>
            <a:ext cx="1651918" cy="45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4" r:id="rId2"/>
    <p:sldLayoutId id="2147483774" r:id="rId3"/>
    <p:sldLayoutId id="2147483770" r:id="rId4"/>
    <p:sldLayoutId id="2147483792" r:id="rId5"/>
    <p:sldLayoutId id="2147483769" r:id="rId6"/>
    <p:sldLayoutId id="2147483771" r:id="rId7"/>
    <p:sldLayoutId id="2147483772" r:id="rId8"/>
    <p:sldLayoutId id="2147483796" r:id="rId9"/>
    <p:sldLayoutId id="2147483773" r:id="rId10"/>
    <p:sldLayoutId id="2147483775" r:id="rId11"/>
    <p:sldLayoutId id="2147483776" r:id="rId12"/>
    <p:sldLayoutId id="2147483783" r:id="rId13"/>
    <p:sldLayoutId id="2147483788" r:id="rId14"/>
    <p:sldLayoutId id="2147483778" r:id="rId15"/>
    <p:sldLayoutId id="2147483787" r:id="rId16"/>
    <p:sldLayoutId id="2147483780" r:id="rId17"/>
    <p:sldLayoutId id="2147483779" r:id="rId18"/>
    <p:sldLayoutId id="2147483777" r:id="rId19"/>
    <p:sldLayoutId id="2147483781" r:id="rId20"/>
    <p:sldLayoutId id="2147483785" r:id="rId21"/>
    <p:sldLayoutId id="2147483793" r:id="rId22"/>
    <p:sldLayoutId id="2147483794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77724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23444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0C9EDF4-6D23-FC7F-EA1E-093EBF8C05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336" y="564099"/>
            <a:ext cx="4191328" cy="514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4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8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C99FB1-0A3F-FF1F-3562-09A2E1B538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5596" y="2690859"/>
            <a:ext cx="8120804" cy="2496958"/>
          </a:xfrm>
        </p:spPr>
        <p:txBody>
          <a:bodyPr/>
          <a:lstStyle/>
          <a:p>
            <a:r>
              <a:rPr lang="en-US" b="1" i="1" dirty="0"/>
              <a:t>10</a:t>
            </a:r>
            <a:r>
              <a:rPr lang="en-US" b="1" i="1" baseline="30000" dirty="0"/>
              <a:t>th</a:t>
            </a:r>
            <a:r>
              <a:rPr lang="en-US" b="1" i="1" dirty="0"/>
              <a:t> Annual Responding to the Needs of Victims Conference</a:t>
            </a:r>
            <a:endParaRPr lang="en-US" dirty="0"/>
          </a:p>
          <a:p>
            <a:r>
              <a:rPr lang="en-US" b="1" i="1" dirty="0"/>
              <a:t>Friday, October 3, 2025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E805EE-FD7B-5058-77A0-49066C9E8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447675"/>
            <a:ext cx="11430000" cy="155437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Rights of Victims/Survivors Post-Conviction and Trauma-Informed Response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2A0775-2453-5649-17AA-9768C4132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690" y="3939338"/>
            <a:ext cx="155461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8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57AB-4598-42B4-997A-713902A32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84" y="669486"/>
            <a:ext cx="11086475" cy="88942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OFFICE OF VICTIM SERVICES (</a:t>
            </a:r>
            <a:r>
              <a:rPr lang="en-US" dirty="0" err="1"/>
              <a:t>ovs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87C6C-67A5-1A0A-0C91-E682ABF739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2502FE-96ED-DC58-360B-759BEDF9020B}"/>
              </a:ext>
            </a:extLst>
          </p:cNvPr>
          <p:cNvSpPr txBox="1"/>
          <p:nvPr/>
        </p:nvSpPr>
        <p:spPr>
          <a:xfrm>
            <a:off x="188626" y="2282877"/>
            <a:ext cx="12003374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3200" b="1" dirty="0"/>
              <a:t>OVS MISSION</a:t>
            </a:r>
          </a:p>
          <a:p>
            <a:pPr marL="0" indent="0"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3200" dirty="0"/>
              <a:t>To provide crime victims meaningful participation in post-conviction processes through internal and external partnerships.</a:t>
            </a:r>
            <a:endParaRPr lang="en-US" sz="3200" dirty="0">
              <a:latin typeface="Century Gothic" panose="020B0502020202020204" pitchFamily="34" charset="0"/>
            </a:endParaRPr>
          </a:p>
          <a:p>
            <a:pPr marL="0" indent="0"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3200" b="1" dirty="0"/>
              <a:t>OVS VISION</a:t>
            </a:r>
          </a:p>
          <a:p>
            <a:pPr marL="0" indent="0"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3200" dirty="0"/>
              <a:t>To make a positive difference in the life of crime victims.</a:t>
            </a:r>
          </a:p>
        </p:txBody>
      </p:sp>
    </p:spTree>
    <p:extLst>
      <p:ext uri="{BB962C8B-B14F-4D97-AF65-F5344CB8AC3E}">
        <p14:creationId xmlns:p14="http://schemas.microsoft.com/office/powerpoint/2010/main" val="373972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EFA08-BBF2-B3FA-1D9F-5EBB0CE8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59" y="3410648"/>
            <a:ext cx="4911969" cy="640909"/>
          </a:xfrm>
        </p:spPr>
        <p:txBody>
          <a:bodyPr>
            <a:normAutofit/>
          </a:bodyPr>
          <a:lstStyle/>
          <a:p>
            <a:r>
              <a:rPr lang="en-US" sz="4000" dirty="0"/>
              <a:t>OVS Staff members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2CDC30-3EBF-FF49-DC9E-B2EF2112AE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E27948-0046-AC8D-5C58-4BB9DE25B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306" y="4123342"/>
            <a:ext cx="1603387" cy="16704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58576A-ADB0-A673-D8E4-163C439C682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84131" y="327687"/>
            <a:ext cx="1598849" cy="198424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9C76FC-8364-0E86-88B2-D01DF6394C73}"/>
              </a:ext>
            </a:extLst>
          </p:cNvPr>
          <p:cNvSpPr txBox="1">
            <a:spLocks/>
          </p:cNvSpPr>
          <p:nvPr/>
        </p:nvSpPr>
        <p:spPr>
          <a:xfrm>
            <a:off x="584131" y="2389660"/>
            <a:ext cx="1598849" cy="831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Kristen Arapp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Victim Advocate NE Region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55AA20-77FD-9E91-C4C8-96B87C2C4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4132" y="3439956"/>
            <a:ext cx="1560216" cy="198424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A57478-746F-CB39-828B-4312D5FDEC07}"/>
              </a:ext>
            </a:extLst>
          </p:cNvPr>
          <p:cNvSpPr txBox="1">
            <a:spLocks/>
          </p:cNvSpPr>
          <p:nvPr/>
        </p:nvSpPr>
        <p:spPr>
          <a:xfrm>
            <a:off x="1873422" y="5473337"/>
            <a:ext cx="2001635" cy="640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Tracy Tyson-Parker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Asst. Administrator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84DB65-041D-463F-04A1-2498E9457C2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2712" y="330862"/>
            <a:ext cx="1527755" cy="198424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ECD1CD1-7A6D-DF6F-8065-BC68C85F3502}"/>
              </a:ext>
            </a:extLst>
          </p:cNvPr>
          <p:cNvSpPr txBox="1">
            <a:spLocks/>
          </p:cNvSpPr>
          <p:nvPr/>
        </p:nvSpPr>
        <p:spPr>
          <a:xfrm>
            <a:off x="3032712" y="2364243"/>
            <a:ext cx="1527755" cy="831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Jennifer Conkle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Victim Advocate SE Region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DA2AE7-6150-13AD-085A-C786E1CD9A5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6679" y="337752"/>
            <a:ext cx="1371600" cy="198424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733870-BC61-9C5C-DD0D-63FDE1952267}"/>
              </a:ext>
            </a:extLst>
          </p:cNvPr>
          <p:cNvSpPr txBox="1">
            <a:spLocks/>
          </p:cNvSpPr>
          <p:nvPr/>
        </p:nvSpPr>
        <p:spPr>
          <a:xfrm>
            <a:off x="5332901" y="2388829"/>
            <a:ext cx="1527755" cy="86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Ghitana Mitchell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Administrative Professional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EBF3AE-FC7A-F70F-C4B2-869924E6EA3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4492" y="351382"/>
            <a:ext cx="1600200" cy="198424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7C8B165-BEAA-7A8C-473F-A2E0D1933046}"/>
              </a:ext>
            </a:extLst>
          </p:cNvPr>
          <p:cNvSpPr txBox="1">
            <a:spLocks/>
          </p:cNvSpPr>
          <p:nvPr/>
        </p:nvSpPr>
        <p:spPr>
          <a:xfrm>
            <a:off x="7631533" y="2344393"/>
            <a:ext cx="1527755" cy="900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Aretha Gamble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Victim Advocate SW Region</a:t>
            </a:r>
          </a:p>
        </p:txBody>
      </p:sp>
      <p:pic>
        <p:nvPicPr>
          <p:cNvPr id="15" name="Picture 14" descr="A person in a suit and tie&#10;&#10;Description automatically generated with low confidence">
            <a:extLst>
              <a:ext uri="{FF2B5EF4-FFF2-40B4-BE49-F238E27FC236}">
                <a16:creationId xmlns:a16="http://schemas.microsoft.com/office/drawing/2014/main" id="{030CC696-7D98-7643-A22D-E787A29F43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007" y="320093"/>
            <a:ext cx="1598849" cy="1987379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D7CCB9-EE75-4AA5-AF9C-DBED0BCE7AD7}"/>
              </a:ext>
            </a:extLst>
          </p:cNvPr>
          <p:cNvSpPr txBox="1">
            <a:spLocks/>
          </p:cNvSpPr>
          <p:nvPr/>
        </p:nvSpPr>
        <p:spPr>
          <a:xfrm>
            <a:off x="9779574" y="2339565"/>
            <a:ext cx="1777714" cy="843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Thomas J. King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Victim Advocate NW Region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E2604F-AFAA-B162-C8B7-39596F82A5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20183" y="3348226"/>
            <a:ext cx="1560216" cy="1984248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2A808E6-441B-FFE9-A417-43FECAF85D3F}"/>
              </a:ext>
            </a:extLst>
          </p:cNvPr>
          <p:cNvSpPr txBox="1">
            <a:spLocks/>
          </p:cNvSpPr>
          <p:nvPr/>
        </p:nvSpPr>
        <p:spPr>
          <a:xfrm>
            <a:off x="8407368" y="5367778"/>
            <a:ext cx="2624481" cy="7464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7724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3444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Chrystal Pounds-Alexander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Administrator</a:t>
            </a:r>
          </a:p>
        </p:txBody>
      </p:sp>
    </p:spTree>
    <p:extLst>
      <p:ext uri="{BB962C8B-B14F-4D97-AF65-F5344CB8AC3E}">
        <p14:creationId xmlns:p14="http://schemas.microsoft.com/office/powerpoint/2010/main" val="1448969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6D8A-C189-D551-470E-646B784CA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988" y="2497300"/>
            <a:ext cx="4933638" cy="1863400"/>
          </a:xfrm>
        </p:spPr>
        <p:txBody>
          <a:bodyPr>
            <a:normAutofit/>
          </a:bodyPr>
          <a:lstStyle/>
          <a:p>
            <a:r>
              <a:rPr lang="en-US" dirty="0"/>
              <a:t>OVS Contact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42208-CB5A-91F3-1BCC-864CA7EDC9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4F5642-485F-CB12-7D4E-C8783CB0E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206" y="72099"/>
            <a:ext cx="5159187" cy="67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48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C82B7-6165-B568-D1BD-F6A0307B3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Offenses of violence 2901.01(a)(9)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22627-87F5-8379-5798-C1D63FE8FC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F175D5-82B9-E194-E664-2358E4C9E3C3}"/>
              </a:ext>
            </a:extLst>
          </p:cNvPr>
          <p:cNvSpPr txBox="1"/>
          <p:nvPr/>
        </p:nvSpPr>
        <p:spPr>
          <a:xfrm>
            <a:off x="573024" y="1461218"/>
            <a:ext cx="3011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Aggravated murder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Murder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Voluntary manslaughter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Involuntary manslaughter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Felonious assault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Aggravated assault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Assault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Permitting child abuse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Strangulation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Aggravated menacing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Menacing by stalking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Menacing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Kidnapping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47DAF-07E6-4754-06D2-FE93C1C501E3}"/>
              </a:ext>
            </a:extLst>
          </p:cNvPr>
          <p:cNvSpPr txBox="1"/>
          <p:nvPr/>
        </p:nvSpPr>
        <p:spPr>
          <a:xfrm>
            <a:off x="3474720" y="1426464"/>
            <a:ext cx="2743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Extortion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Trafficking in persons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Rape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Sexual battery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Gross sexual imposition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Aggravated arson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Arson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Terrorism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Aggravated robbery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Robbery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Aggravated burglary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Inciting to violence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Aggravated riot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Riot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440634-0CC3-10CF-AD15-76C1943011B7}"/>
              </a:ext>
            </a:extLst>
          </p:cNvPr>
          <p:cNvSpPr txBox="1"/>
          <p:nvPr/>
        </p:nvSpPr>
        <p:spPr>
          <a:xfrm>
            <a:off x="6217920" y="1426463"/>
            <a:ext cx="21823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Inducing panic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Swatting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Domestic violence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Intimidation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Intimidation of attorney, victim or witness in criminal case or delinquent child proceeding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Escape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Improperly discharging firearm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Patient abuse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Burglary</a:t>
            </a:r>
          </a:p>
          <a:p>
            <a:endParaRPr lang="en-US" sz="1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8F12D3D-B1A7-C42D-2F5C-4919FF7CDD5E}"/>
              </a:ext>
            </a:extLst>
          </p:cNvPr>
          <p:cNvSpPr txBox="1">
            <a:spLocks/>
          </p:cNvSpPr>
          <p:nvPr/>
        </p:nvSpPr>
        <p:spPr>
          <a:xfrm>
            <a:off x="8877300" y="1443841"/>
            <a:ext cx="2398776" cy="3522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7724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344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Endangering children where abuse, torture, excessive or unwarranted or knowingly, and involving physical harm to persons or a risk of serious physical harm to persons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802AD-3222-59CA-923B-65373531D4DB}"/>
              </a:ext>
            </a:extLst>
          </p:cNvPr>
          <p:cNvSpPr txBox="1"/>
          <p:nvPr/>
        </p:nvSpPr>
        <p:spPr>
          <a:xfrm>
            <a:off x="2609088" y="6174198"/>
            <a:ext cx="8884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conspiracy or attempt to commit, or complicity in committing, any above offenses.</a:t>
            </a:r>
          </a:p>
        </p:txBody>
      </p:sp>
    </p:spTree>
    <p:extLst>
      <p:ext uri="{BB962C8B-B14F-4D97-AF65-F5344CB8AC3E}">
        <p14:creationId xmlns:p14="http://schemas.microsoft.com/office/powerpoint/2010/main" val="2484979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252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779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892377"/>
      </p:ext>
    </p:extLst>
  </p:cSld>
  <p:clrMapOvr>
    <a:masterClrMapping/>
  </p:clrMapOvr>
</p:sld>
</file>

<file path=ppt/theme/theme1.xml><?xml version="1.0" encoding="utf-8"?>
<a:theme xmlns:a="http://schemas.openxmlformats.org/drawingml/2006/main" name="Heart of it All Deck">
  <a:themeElements>
    <a:clrScheme name="Custom 5">
      <a:dk1>
        <a:srgbClr val="2A2F36"/>
      </a:dk1>
      <a:lt1>
        <a:srgbClr val="FFFFFF"/>
      </a:lt1>
      <a:dk2>
        <a:srgbClr val="2A2F36"/>
      </a:dk2>
      <a:lt2>
        <a:srgbClr val="FAFAFA"/>
      </a:lt2>
      <a:accent1>
        <a:srgbClr val="C12637"/>
      </a:accent1>
      <a:accent2>
        <a:srgbClr val="C12637"/>
      </a:accent2>
      <a:accent3>
        <a:srgbClr val="8AA87C"/>
      </a:accent3>
      <a:accent4>
        <a:srgbClr val="718B64"/>
      </a:accent4>
      <a:accent5>
        <a:srgbClr val="6BB8E0"/>
      </a:accent5>
      <a:accent6>
        <a:srgbClr val="F3CD55"/>
      </a:accent6>
      <a:hlink>
        <a:srgbClr val="1196D3"/>
      </a:hlink>
      <a:folHlink>
        <a:srgbClr val="00C0EA"/>
      </a:folHlink>
    </a:clrScheme>
    <a:fontScheme name="Heart of it all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Population Power Point" id="{6239F01F-605E-4DF6-9195-54D7C7F60308}" vid="{FC1A0B45-B191-4371-9653-8CC1623D5EDB}"/>
    </a:ext>
  </a:extLst>
</a:theme>
</file>

<file path=ppt/theme/theme2.xml><?xml version="1.0" encoding="utf-8"?>
<a:theme xmlns:a="http://schemas.openxmlformats.org/drawingml/2006/main" name="Opening and Closing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eart of it all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1944</TotalTime>
  <Words>245</Words>
  <Application>Microsoft Office PowerPoint</Application>
  <PresentationFormat>Widescreen</PresentationFormat>
  <Paragraphs>73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Open Sans</vt:lpstr>
      <vt:lpstr>Century Gothic</vt:lpstr>
      <vt:lpstr>Source Sans Pro SemiBold</vt:lpstr>
      <vt:lpstr>Source Sans Pro</vt:lpstr>
      <vt:lpstr>Calibri</vt:lpstr>
      <vt:lpstr>Arial</vt:lpstr>
      <vt:lpstr>Heart of it All Deck</vt:lpstr>
      <vt:lpstr>Opening and Closing Slides</vt:lpstr>
      <vt:lpstr>PowerPoint Presentation</vt:lpstr>
      <vt:lpstr>Rights of Victims/Survivors Post-Conviction and Trauma-Informed Response </vt:lpstr>
      <vt:lpstr>OFFICE OF VICTIM SERVICES (ovs)</vt:lpstr>
      <vt:lpstr>OVS Staff members</vt:lpstr>
      <vt:lpstr>OVS Contact Information</vt:lpstr>
      <vt:lpstr>Offenses of violence 2901.01(a)(9)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Gladden, Jeremy</dc:creator>
  <cp:lastModifiedBy>Pounds-Alexander, Chrystal C.</cp:lastModifiedBy>
  <cp:revision>4</cp:revision>
  <cp:lastPrinted>2023-06-01T12:39:21Z</cp:lastPrinted>
  <dcterms:created xsi:type="dcterms:W3CDTF">2019-10-25T18:01:05Z</dcterms:created>
  <dcterms:modified xsi:type="dcterms:W3CDTF">2025-09-25T12:31:17Z</dcterms:modified>
</cp:coreProperties>
</file>